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Ex1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66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Python\For%20Class%20Projects\Excel_Practice_Project\Call_Center_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Python\For%20Class%20Projects\Excel_Practice_Project\Call_Center_dat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Python\For%20Class%20Projects\Excel_Practice_Project\Call_Center_data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GWIG%20DIGITALS\Desktop\Excel-Project\Call%20Centre%20Dashboar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C:\Users\BIGWIG%20DIGITALS\Desktop\Excel-Project\Call%20Centre%20Dashboar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[Call Centre Dashboard.xlsx]Pivot Tables!PivotTable1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Customer</a:t>
            </a:r>
            <a:r>
              <a:rPr lang="en-US" sz="1400" baseline="0"/>
              <a:t> Sentiments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'Pivot Tables'!$C$4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6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6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1-1493-4E34-A81D-E3A551E1F930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6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6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3-1493-4E34-A81D-E3A551E1F93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5-1493-4E34-A81D-E3A551E1F93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7-1493-4E34-A81D-E3A551E1F93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9-1493-4E34-A81D-E3A551E1F930}"/>
              </c:ext>
            </c:extLst>
          </c:dPt>
          <c:dLbls>
            <c:dLbl>
              <c:idx val="0"/>
              <c:layout>
                <c:manualLayout>
                  <c:x val="0.16460501657740503"/>
                  <c:y val="-9.60312986418376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93-4E34-A81D-E3A551E1F930}"/>
                </c:ext>
              </c:extLst>
            </c:dLbl>
            <c:dLbl>
              <c:idx val="1"/>
              <c:layout>
                <c:manualLayout>
                  <c:x val="0.19688051002395501"/>
                  <c:y val="-9.603129864183854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93-4E34-A81D-E3A551E1F930}"/>
                </c:ext>
              </c:extLst>
            </c:dLbl>
            <c:dLbl>
              <c:idx val="2"/>
              <c:layout>
                <c:manualLayout>
                  <c:x val="0.25820394757240001"/>
                  <c:y val="-1.44046947962757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93-4E34-A81D-E3A551E1F930}"/>
                </c:ext>
              </c:extLst>
            </c:dLbl>
            <c:dLbl>
              <c:idx val="3"/>
              <c:layout>
                <c:manualLayout>
                  <c:x val="0.32275493446550002"/>
                  <c:y val="-1.44046947962756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93-4E34-A81D-E3A551E1F930}"/>
                </c:ext>
              </c:extLst>
            </c:dLbl>
            <c:dLbl>
              <c:idx val="4"/>
              <c:layout>
                <c:manualLayout>
                  <c:x val="0.38085082266929005"/>
                  <c:y val="-2.4007824660459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493-4E34-A81D-E3A551E1F9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'Pivot Tables'!$B$5:$B$10</c:f>
              <c:strCache>
                <c:ptCount val="5"/>
                <c:pt idx="0">
                  <c:v>Very Positive</c:v>
                </c:pt>
                <c:pt idx="1">
                  <c:v>Positive</c:v>
                </c:pt>
                <c:pt idx="2">
                  <c:v>Very Negative</c:v>
                </c:pt>
                <c:pt idx="3">
                  <c:v>Neutral</c:v>
                </c:pt>
                <c:pt idx="4">
                  <c:v>Negative</c:v>
                </c:pt>
              </c:strCache>
            </c:strRef>
          </c:cat>
          <c:val>
            <c:numRef>
              <c:f>'Pivot Tables'!$C$5:$C$10</c:f>
              <c:numCache>
                <c:formatCode>General</c:formatCode>
                <c:ptCount val="5"/>
                <c:pt idx="0">
                  <c:v>3170</c:v>
                </c:pt>
                <c:pt idx="1">
                  <c:v>3928</c:v>
                </c:pt>
                <c:pt idx="2">
                  <c:v>6026</c:v>
                </c:pt>
                <c:pt idx="3">
                  <c:v>8754</c:v>
                </c:pt>
                <c:pt idx="4">
                  <c:v>11063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493-4E34-A81D-E3A551E1F9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1379881855"/>
        <c:axId val="1552724559"/>
        <c:axId val="0"/>
      </c:bar3DChart>
      <c:catAx>
        <c:axId val="137988185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724559"/>
        <c:crosses val="autoZero"/>
        <c:auto val="1"/>
        <c:lblAlgn val="ctr"/>
        <c:lblOffset val="100"/>
        <c:noMultiLvlLbl val="0"/>
      </c:catAx>
      <c:valAx>
        <c:axId val="15527245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9881855"/>
        <c:crosses val="autoZero"/>
        <c:crossBetween val="between"/>
        <c:majorUnit val="3000"/>
        <c:min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 Centre Dashboard.xlsx]Pivot Tables!PivotTable6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Root</a:t>
            </a:r>
            <a:r>
              <a:rPr lang="en-US" sz="1500" b="1" baseline="0"/>
              <a:t> Cause</a:t>
            </a:r>
            <a:endParaRPr lang="en-US" sz="1500" b="1"/>
          </a:p>
        </c:rich>
      </c:tx>
      <c:layout>
        <c:manualLayout>
          <c:xMode val="edge"/>
          <c:yMode val="edge"/>
          <c:x val="5.1341495761193304E-2"/>
          <c:y val="2.3868513746749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5688732840071733E-2"/>
              <c:y val="0.101851851851851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669818977153109"/>
              <c:y val="-0.1111111111111111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669818977153109"/>
              <c:y val="-0.1111111111111111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5688732840071733E-2"/>
              <c:y val="0.101851851851851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628090312685675"/>
              <c:y val="-0.127974153738623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527136157763482"/>
              <c:y val="0.108597158897624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628090312685675"/>
              <c:y val="-0.127974153738623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527136157763482"/>
              <c:y val="0.108597158897624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628090312685675"/>
              <c:y val="-0.1279741537386231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9.022080524921039E-2"/>
              <c:y val="0.1481481481481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527136157763482"/>
              <c:y val="0.108597158897624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560979771751174"/>
          <c:y val="0.14887864010764673"/>
          <c:w val="0.72140978908262565"/>
          <c:h val="0.74546047947619165"/>
        </c:manualLayout>
      </c:layout>
      <c:doughnutChart>
        <c:varyColors val="1"/>
        <c:ser>
          <c:idx val="0"/>
          <c:order val="0"/>
          <c:tx>
            <c:strRef>
              <c:f>'Pivot Tables'!$C$14</c:f>
              <c:strCache>
                <c:ptCount val="1"/>
                <c:pt idx="0">
                  <c:v>Total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C9-4604-A31D-87E38883F01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C9-4604-A31D-87E38883F01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C9-4604-A31D-87E38883F01A}"/>
              </c:ext>
            </c:extLst>
          </c:dPt>
          <c:dLbls>
            <c:dLbl>
              <c:idx val="0"/>
              <c:layout>
                <c:manualLayout>
                  <c:x val="-0.21011174487088519"/>
                  <c:y val="-3.4316919338572976E-2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C9-4604-A31D-87E38883F01A}"/>
                </c:ext>
              </c:extLst>
            </c:dLbl>
            <c:dLbl>
              <c:idx val="1"/>
              <c:layout>
                <c:manualLayout>
                  <c:x val="0.2064270283894247"/>
                  <c:y val="-2.0434990219449375E-2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C9-4604-A31D-87E38883F01A}"/>
                </c:ext>
              </c:extLst>
            </c:dLbl>
            <c:dLbl>
              <c:idx val="2"/>
              <c:layout>
                <c:manualLayout>
                  <c:x val="0.22795609838739239"/>
                  <c:y val="0.1085971132165567"/>
                </c:manualLayout>
              </c:layout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C9-4604-A31D-87E38883F0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Tables'!$B$15:$B$18</c:f>
              <c:strCache>
                <c:ptCount val="3"/>
                <c:pt idx="0">
                  <c:v>Billing Question</c:v>
                </c:pt>
                <c:pt idx="1">
                  <c:v>Payments</c:v>
                </c:pt>
                <c:pt idx="2">
                  <c:v>Service Outage</c:v>
                </c:pt>
              </c:strCache>
            </c:strRef>
          </c:cat>
          <c:val>
            <c:numRef>
              <c:f>'Pivot Tables'!$C$15:$C$18</c:f>
              <c:numCache>
                <c:formatCode>General</c:formatCode>
                <c:ptCount val="3"/>
                <c:pt idx="0">
                  <c:v>23462</c:v>
                </c:pt>
                <c:pt idx="1">
                  <c:v>4749</c:v>
                </c:pt>
                <c:pt idx="2">
                  <c:v>4730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C9-4604-A31D-87E38883F0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91"/>
        <c:holeSize val="5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[Call Centre Dashboard.xlsx]Pivot Tables!PivotTable18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Average Call Duration (minutes)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tint val="98000"/>
                    <a:satMod val="110000"/>
                    <a:lumMod val="104000"/>
                  </a:schemeClr>
                </a:gs>
                <a:gs pos="69000">
                  <a:schemeClr val="accent4">
                    <a:shade val="88000"/>
                    <a:satMod val="130000"/>
                    <a:lumMod val="92000"/>
                  </a:schemeClr>
                </a:gs>
                <a:gs pos="100000">
                  <a:schemeClr val="accent4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1.2731334408019993E-17"/>
              <c:y val="-0.1481481481481482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3101851851851851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777777777778798E-3"/>
              <c:y val="-0.3287037037037037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1.2731334408019993E-17"/>
              <c:y val="-0.14814814814814822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3101851851851851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777777777778798E-3"/>
              <c:y val="-0.3287037037037037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00B050"/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1781480314960629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442821692534947E-3"/>
              <c:y val="-0.32685196850393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3.3493207577503281E-5"/>
              <c:y val="-0.3387036745406824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00B050"/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1781480314960629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442821692534947E-3"/>
              <c:y val="-0.32685196850393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3.3493207577503281E-5"/>
              <c:y val="-0.3387036745406824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00B050"/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17814803149606298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"/>
              <c:y val="-0.25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2.7442821692534947E-3"/>
              <c:y val="-0.326851968503937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4">
                  <a:tint val="98000"/>
                  <a:satMod val="110000"/>
                  <a:lumMod val="104000"/>
                </a:schemeClr>
              </a:gs>
              <a:gs pos="69000">
                <a:schemeClr val="accent4">
                  <a:shade val="88000"/>
                  <a:satMod val="130000"/>
                  <a:lumMod val="92000"/>
                </a:schemeClr>
              </a:gs>
              <a:gs pos="100000">
                <a:schemeClr val="accent4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-3.3493207577503281E-5"/>
              <c:y val="-0.3387036745406824"/>
            </c:manualLayout>
          </c:layout>
          <c:numFmt formatCode="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0555555555555555E-2"/>
          <c:y val="0.14460666375036454"/>
          <c:w val="0.94444444444444442"/>
          <c:h val="0.644915062700495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'Pivot Tables'!$P$14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8000"/>
                    <a:satMod val="110000"/>
                    <a:lumMod val="104000"/>
                  </a:schemeClr>
                </a:gs>
                <a:gs pos="69000">
                  <a:schemeClr val="accent4">
                    <a:shade val="88000"/>
                    <a:satMod val="130000"/>
                    <a:lumMod val="92000"/>
                  </a:schemeClr>
                </a:gs>
                <a:gs pos="100000">
                  <a:schemeClr val="accent4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1-C1D0-419B-AB21-58A1EFDC5021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4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4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4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3-C1D0-419B-AB21-58A1EFDC5021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4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4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4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5-C1D0-419B-AB21-58A1EFDC5021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4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4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4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7-C1D0-419B-AB21-58A1EFDC5021}"/>
              </c:ext>
            </c:extLst>
          </c:dPt>
          <c:dLbls>
            <c:dLbl>
              <c:idx val="0"/>
              <c:layout>
                <c:manualLayout>
                  <c:x val="0"/>
                  <c:y val="-0.1781480314960629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D0-419B-AB21-58A1EFDC5021}"/>
                </c:ext>
              </c:extLst>
            </c:dLbl>
            <c:dLbl>
              <c:idx val="1"/>
              <c:layout>
                <c:manualLayout>
                  <c:x val="0"/>
                  <c:y val="-0.2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D0-419B-AB21-58A1EFDC5021}"/>
                </c:ext>
              </c:extLst>
            </c:dLbl>
            <c:dLbl>
              <c:idx val="2"/>
              <c:layout>
                <c:manualLayout>
                  <c:x val="-2.7442821692534947E-3"/>
                  <c:y val="-0.32685196850393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D0-419B-AB21-58A1EFDC5021}"/>
                </c:ext>
              </c:extLst>
            </c:dLbl>
            <c:dLbl>
              <c:idx val="3"/>
              <c:layout>
                <c:manualLayout>
                  <c:x val="-3.3493207577503281E-5"/>
                  <c:y val="-0.338703674540682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1D0-419B-AB21-58A1EFDC5021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'Pivot Tables'!$O$15:$O$19</c:f>
              <c:strCache>
                <c:ptCount val="4"/>
                <c:pt idx="0">
                  <c:v>Baltimore/MD</c:v>
                </c:pt>
                <c:pt idx="1">
                  <c:v>Denver/CO</c:v>
                </c:pt>
                <c:pt idx="2">
                  <c:v>Los Angeles/CA</c:v>
                </c:pt>
                <c:pt idx="3">
                  <c:v>Chicago/IL</c:v>
                </c:pt>
              </c:strCache>
            </c:strRef>
          </c:cat>
          <c:val>
            <c:numRef>
              <c:f>'Pivot Tables'!$P$15:$P$19</c:f>
              <c:numCache>
                <c:formatCode>General</c:formatCode>
                <c:ptCount val="4"/>
                <c:pt idx="0">
                  <c:v>24.961950599346167</c:v>
                </c:pt>
                <c:pt idx="1">
                  <c:v>25.016570605187319</c:v>
                </c:pt>
                <c:pt idx="2">
                  <c:v>25.053225571574195</c:v>
                </c:pt>
                <c:pt idx="3">
                  <c:v>25.062557667466322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D0-419B-AB21-58A1EFDC502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100"/>
        <c:axId val="1600107775"/>
        <c:axId val="648170703"/>
      </c:barChart>
      <c:catAx>
        <c:axId val="16001077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>
                    <a:solidFill>
                      <a:schemeClr val="accent3">
                        <a:lumMod val="50000"/>
                      </a:schemeClr>
                    </a:solidFill>
                  </a:rPr>
                  <a:t>Call Center</a:t>
                </a:r>
              </a:p>
            </c:rich>
          </c:tx>
          <c:layout>
            <c:manualLayout>
              <c:xMode val="edge"/>
              <c:yMode val="edge"/>
              <c:x val="0.44550481189851271"/>
              <c:y val="0.888078521434820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170703"/>
        <c:crosses val="autoZero"/>
        <c:auto val="1"/>
        <c:lblAlgn val="ctr"/>
        <c:lblOffset val="100"/>
        <c:noMultiLvlLbl val="0"/>
      </c:catAx>
      <c:valAx>
        <c:axId val="6481707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0010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[Call Centre Dashboard.xlsx]Pivot Tables!PivotTable19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Complaints per Call Center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20" baseline="0">
              <a:solidFill>
                <a:schemeClr val="accent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5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5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5">
                  <a:tint val="54000"/>
                  <a:alpha val="100000"/>
                  <a:satMod val="105000"/>
                  <a:lumMod val="110000"/>
                </a:schemeClr>
              </a:gs>
              <a:gs pos="100000">
                <a:schemeClr val="accent5">
                  <a:tint val="78000"/>
                  <a:alpha val="92000"/>
                  <a:satMod val="109000"/>
                  <a:lumMod val="100000"/>
                </a:schemeClr>
              </a:gs>
            </a:gsLst>
            <a:lin ang="5400000" scaled="0"/>
          </a:gradFill>
          <a:ln w="9525" cap="flat" cmpd="sng" algn="ctr">
            <a:solidFill>
              <a:schemeClr val="accent5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'Pivot Tables'!$P$23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5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Tables'!$O$24:$O$28</c:f>
              <c:strCache>
                <c:ptCount val="4"/>
                <c:pt idx="0">
                  <c:v>Los Angeles/CA</c:v>
                </c:pt>
                <c:pt idx="1">
                  <c:v>Baltimore/MD</c:v>
                </c:pt>
                <c:pt idx="2">
                  <c:v>Chicago/IL</c:v>
                </c:pt>
                <c:pt idx="3">
                  <c:v>Denver/CO</c:v>
                </c:pt>
              </c:strCache>
            </c:strRef>
          </c:cat>
          <c:val>
            <c:numRef>
              <c:f>'Pivot Tables'!$P$24:$P$28</c:f>
              <c:numCache>
                <c:formatCode>General</c:formatCode>
                <c:ptCount val="4"/>
                <c:pt idx="0">
                  <c:v>13734</c:v>
                </c:pt>
                <c:pt idx="1">
                  <c:v>11012</c:v>
                </c:pt>
                <c:pt idx="2">
                  <c:v>5419</c:v>
                </c:pt>
                <c:pt idx="3">
                  <c:v>2776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96-484E-A14E-6F43FFB849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65271616"/>
        <c:axId val="648134991"/>
      </c:barChart>
      <c:catAx>
        <c:axId val="265271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134991"/>
        <c:crosses val="autoZero"/>
        <c:auto val="1"/>
        <c:lblAlgn val="ctr"/>
        <c:lblOffset val="100"/>
        <c:noMultiLvlLbl val="0"/>
      </c:catAx>
      <c:valAx>
        <c:axId val="648134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271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[Call_Center_data.csv]Root Cause!PivotTable3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Cause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-0.18572536741512652"/>
              <c:y val="-0.128952862792603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3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1034019486436598"/>
              <c:y val="0.1529853564684505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6849505829575456"/>
              <c:y val="3.96700751772543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-0.18572536741512652"/>
              <c:y val="-0.128952862792603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6849505829575456"/>
              <c:y val="3.96700751772543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1034019486436598"/>
              <c:y val="0.1529853564684505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-0.18572536741512652"/>
              <c:y val="-0.128952862792603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6849505829575456"/>
              <c:y val="3.96700751772543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dLbl>
          <c:idx val="0"/>
          <c:layout>
            <c:manualLayout>
              <c:x val="0.11034019486436598"/>
              <c:y val="0.1529853564684505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6108928809446919E-2"/>
          <c:y val="8.7567707769731759E-2"/>
          <c:w val="0.79565637622928231"/>
          <c:h val="0.91243229223026823"/>
        </c:manualLayout>
      </c:layout>
      <c:pieChart>
        <c:varyColors val="1"/>
        <c:ser>
          <c:idx val="0"/>
          <c:order val="0"/>
          <c:tx>
            <c:strRef>
              <c:f>'Root Cause'!$B$3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  <a:effectLst/>
          </c:spPr>
          <c:explosion val="21"/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A9-4D0F-8C3B-96956811022A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A9-4D0F-8C3B-96956811022A}"/>
              </c:ext>
            </c:extLst>
          </c:dPt>
          <c:dPt>
            <c:idx val="2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A9-4D0F-8C3B-96956811022A}"/>
              </c:ext>
            </c:extLst>
          </c:dPt>
          <c:dLbls>
            <c:dLbl>
              <c:idx val="0"/>
              <c:layout>
                <c:manualLayout>
                  <c:x val="-0.21129859660302233"/>
                  <c:y val="-0.2007187829104222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A9-4D0F-8C3B-96956811022A}"/>
                </c:ext>
              </c:extLst>
            </c:dLbl>
            <c:dLbl>
              <c:idx val="1"/>
              <c:layout>
                <c:manualLayout>
                  <c:x val="0.12961642335844464"/>
                  <c:y val="3.999655557994995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A9-4D0F-8C3B-96956811022A}"/>
                </c:ext>
              </c:extLst>
            </c:dLbl>
            <c:dLbl>
              <c:idx val="2"/>
              <c:layout>
                <c:manualLayout>
                  <c:x val="0.14776546327638915"/>
                  <c:y val="0.1801950851128287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A9-4D0F-8C3B-9695681102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'Root Cause'!$A$4:$A$7</c:f>
              <c:strCache>
                <c:ptCount val="3"/>
                <c:pt idx="0">
                  <c:v>Billing Question</c:v>
                </c:pt>
                <c:pt idx="1">
                  <c:v>Payments</c:v>
                </c:pt>
                <c:pt idx="2">
                  <c:v>Service Outage</c:v>
                </c:pt>
              </c:strCache>
            </c:strRef>
          </c:cat>
          <c:val>
            <c:numRef>
              <c:f>'Root Cause'!$B$4:$B$7</c:f>
              <c:numCache>
                <c:formatCode>General</c:formatCode>
                <c:ptCount val="3"/>
                <c:pt idx="0">
                  <c:v>23462</c:v>
                </c:pt>
                <c:pt idx="1">
                  <c:v>4749</c:v>
                </c:pt>
                <c:pt idx="2">
                  <c:v>4730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A9-4D0F-8C3B-96956811022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[Call_Center_data.csv]Service Response Time!PivotTable5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Service Response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6111111111111108E-2"/>
              <c:y val="-4.16666666666665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888888888888889E-2"/>
              <c:y val="-2.7777777777777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2.7777777777777676E-2"/>
              <c:y val="-3.703703703703707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6111111111111108E-2"/>
              <c:y val="-4.16666666666665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888888888888889E-2"/>
              <c:y val="-2.7777777777777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2.7777777777777676E-2"/>
              <c:y val="-3.703703703703707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6111111111111108E-2"/>
              <c:y val="-4.16666666666665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3.888888888888889E-2"/>
              <c:y val="-2.7777777777777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dLbl>
          <c:idx val="0"/>
          <c:layout>
            <c:manualLayout>
              <c:x val="2.7777777777777676E-2"/>
              <c:y val="-3.703703703703707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'Service Response Time'!$B$3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'Service Response Time'!$A$4:$A$7</c:f>
              <c:strCache>
                <c:ptCount val="3"/>
                <c:pt idx="0">
                  <c:v>Above SLA</c:v>
                </c:pt>
                <c:pt idx="1">
                  <c:v>Below SLA</c:v>
                </c:pt>
                <c:pt idx="2">
                  <c:v>Within SLA</c:v>
                </c:pt>
              </c:strCache>
            </c:strRef>
          </c:cat>
          <c:val>
            <c:numRef>
              <c:f>'Service Response Time'!$B$4:$B$7</c:f>
              <c:numCache>
                <c:formatCode>0.00%</c:formatCode>
                <c:ptCount val="3"/>
                <c:pt idx="0">
                  <c:v>0.12652924926383535</c:v>
                </c:pt>
                <c:pt idx="1">
                  <c:v>0.24735132509638444</c:v>
                </c:pt>
                <c:pt idx="2">
                  <c:v>0.62611942563978018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8A-4BF0-96C5-BE7430DE55B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69115056"/>
        <c:axId val="443243504"/>
        <c:axId val="0"/>
      </c:bar3DChart>
      <c:catAx>
        <c:axId val="86911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243504"/>
        <c:crosses val="autoZero"/>
        <c:auto val="1"/>
        <c:lblAlgn val="ctr"/>
        <c:lblOffset val="100"/>
        <c:noMultiLvlLbl val="0"/>
      </c:catAx>
      <c:valAx>
        <c:axId val="44324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911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[Call_Center_data.csv]Demographic Data!PivotTable4</c:name>
    <c:fmtId val="19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'Demographic Data'!$C$3:$C$4</c:f>
              <c:strCache>
                <c:ptCount val="1"/>
                <c:pt idx="0">
                  <c:v>Billing Question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'Demographic Data'!$B$5:$B$15</c:f>
              <c:strCache>
                <c:ptCount val="10"/>
                <c:pt idx="0">
                  <c:v>California</c:v>
                </c:pt>
                <c:pt idx="1">
                  <c:v>Texas</c:v>
                </c:pt>
                <c:pt idx="2">
                  <c:v>Florida</c:v>
                </c:pt>
                <c:pt idx="3">
                  <c:v>New York</c:v>
                </c:pt>
                <c:pt idx="4">
                  <c:v>Virginia</c:v>
                </c:pt>
                <c:pt idx="5">
                  <c:v>Ohio</c:v>
                </c:pt>
                <c:pt idx="6">
                  <c:v>District of Columbia</c:v>
                </c:pt>
                <c:pt idx="7">
                  <c:v>Pennsylvania</c:v>
                </c:pt>
                <c:pt idx="8">
                  <c:v>Georgia</c:v>
                </c:pt>
                <c:pt idx="9">
                  <c:v>Illinois</c:v>
                </c:pt>
              </c:strCache>
            </c:strRef>
          </c:cat>
          <c:val>
            <c:numRef>
              <c:f>'Demographic Data'!$C$5:$C$15</c:f>
              <c:numCache>
                <c:formatCode>General</c:formatCode>
                <c:ptCount val="10"/>
                <c:pt idx="0">
                  <c:v>2588</c:v>
                </c:pt>
                <c:pt idx="1">
                  <c:v>2551</c:v>
                </c:pt>
                <c:pt idx="2">
                  <c:v>2015</c:v>
                </c:pt>
                <c:pt idx="3">
                  <c:v>1267</c:v>
                </c:pt>
                <c:pt idx="4">
                  <c:v>854</c:v>
                </c:pt>
                <c:pt idx="5">
                  <c:v>819</c:v>
                </c:pt>
                <c:pt idx="6">
                  <c:v>806</c:v>
                </c:pt>
                <c:pt idx="7">
                  <c:v>701</c:v>
                </c:pt>
                <c:pt idx="8">
                  <c:v>653</c:v>
                </c:pt>
                <c:pt idx="9">
                  <c:v>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02-4E85-BEA5-697B4FF96433}"/>
            </c:ext>
          </c:extLst>
        </c:ser>
        <c:ser>
          <c:idx val="1"/>
          <c:order val="1"/>
          <c:tx>
            <c:strRef>
              <c:f>'Demographic Data'!$D$3:$D$4</c:f>
              <c:strCache>
                <c:ptCount val="1"/>
                <c:pt idx="0">
                  <c:v>Payments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'Demographic Data'!$B$5:$B$15</c:f>
              <c:strCache>
                <c:ptCount val="10"/>
                <c:pt idx="0">
                  <c:v>California</c:v>
                </c:pt>
                <c:pt idx="1">
                  <c:v>Texas</c:v>
                </c:pt>
                <c:pt idx="2">
                  <c:v>Florida</c:v>
                </c:pt>
                <c:pt idx="3">
                  <c:v>New York</c:v>
                </c:pt>
                <c:pt idx="4">
                  <c:v>Virginia</c:v>
                </c:pt>
                <c:pt idx="5">
                  <c:v>Ohio</c:v>
                </c:pt>
                <c:pt idx="6">
                  <c:v>District of Columbia</c:v>
                </c:pt>
                <c:pt idx="7">
                  <c:v>Pennsylvania</c:v>
                </c:pt>
                <c:pt idx="8">
                  <c:v>Georgia</c:v>
                </c:pt>
                <c:pt idx="9">
                  <c:v>Illinois</c:v>
                </c:pt>
              </c:strCache>
            </c:strRef>
          </c:cat>
          <c:val>
            <c:numRef>
              <c:f>'Demographic Data'!$D$5:$D$15</c:f>
              <c:numCache>
                <c:formatCode>General</c:formatCode>
                <c:ptCount val="10"/>
                <c:pt idx="0">
                  <c:v>501</c:v>
                </c:pt>
                <c:pt idx="1">
                  <c:v>507</c:v>
                </c:pt>
                <c:pt idx="2">
                  <c:v>418</c:v>
                </c:pt>
                <c:pt idx="3">
                  <c:v>267</c:v>
                </c:pt>
                <c:pt idx="4">
                  <c:v>150</c:v>
                </c:pt>
                <c:pt idx="5">
                  <c:v>166</c:v>
                </c:pt>
                <c:pt idx="6">
                  <c:v>164</c:v>
                </c:pt>
                <c:pt idx="7">
                  <c:v>150</c:v>
                </c:pt>
                <c:pt idx="8">
                  <c:v>132</c:v>
                </c:pt>
                <c:pt idx="9">
                  <c:v>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02-4E85-BEA5-697B4FF96433}"/>
            </c:ext>
          </c:extLst>
        </c:ser>
        <c:ser>
          <c:idx val="2"/>
          <c:order val="2"/>
          <c:tx>
            <c:strRef>
              <c:f>'Demographic Data'!$E$3:$E$4</c:f>
              <c:strCache>
                <c:ptCount val="1"/>
                <c:pt idx="0">
                  <c:v>Service Outage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'Demographic Data'!$B$5:$B$15</c:f>
              <c:strCache>
                <c:ptCount val="10"/>
                <c:pt idx="0">
                  <c:v>California</c:v>
                </c:pt>
                <c:pt idx="1">
                  <c:v>Texas</c:v>
                </c:pt>
                <c:pt idx="2">
                  <c:v>Florida</c:v>
                </c:pt>
                <c:pt idx="3">
                  <c:v>New York</c:v>
                </c:pt>
                <c:pt idx="4">
                  <c:v>Virginia</c:v>
                </c:pt>
                <c:pt idx="5">
                  <c:v>Ohio</c:v>
                </c:pt>
                <c:pt idx="6">
                  <c:v>District of Columbia</c:v>
                </c:pt>
                <c:pt idx="7">
                  <c:v>Pennsylvania</c:v>
                </c:pt>
                <c:pt idx="8">
                  <c:v>Georgia</c:v>
                </c:pt>
                <c:pt idx="9">
                  <c:v>Illinois</c:v>
                </c:pt>
              </c:strCache>
            </c:strRef>
          </c:cat>
          <c:val>
            <c:numRef>
              <c:f>'Demographic Data'!$E$5:$E$15</c:f>
              <c:numCache>
                <c:formatCode>General</c:formatCode>
                <c:ptCount val="10"/>
                <c:pt idx="0">
                  <c:v>542</c:v>
                </c:pt>
                <c:pt idx="1">
                  <c:v>514</c:v>
                </c:pt>
                <c:pt idx="2">
                  <c:v>401</c:v>
                </c:pt>
                <c:pt idx="3">
                  <c:v>252</c:v>
                </c:pt>
                <c:pt idx="4">
                  <c:v>160</c:v>
                </c:pt>
                <c:pt idx="5">
                  <c:v>175</c:v>
                </c:pt>
                <c:pt idx="6">
                  <c:v>140</c:v>
                </c:pt>
                <c:pt idx="7">
                  <c:v>166</c:v>
                </c:pt>
                <c:pt idx="8">
                  <c:v>141</c:v>
                </c:pt>
                <c:pt idx="9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02-4E85-BEA5-697B4FF96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2542896"/>
        <c:axId val="564286208"/>
        <c:axId val="0"/>
      </c:bar3DChart>
      <c:catAx>
        <c:axId val="55254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286208"/>
        <c:crosses val="autoZero"/>
        <c:auto val="1"/>
        <c:lblAlgn val="ctr"/>
        <c:lblOffset val="100"/>
        <c:noMultiLvlLbl val="0"/>
      </c:catAx>
      <c:valAx>
        <c:axId val="56428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54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489812532359911"/>
          <c:y val="4.912393185318592E-2"/>
          <c:w val="0.19766361040828384"/>
          <c:h val="0.293282398464776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[Call Centre Dashboard.xlsx]Pivot Tables!PivotTable9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Complaint's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2532508389741613E-2"/>
          <c:y val="0.28673435565982525"/>
          <c:w val="0.77678598900201612"/>
          <c:h val="0.60235035247898094"/>
        </c:manualLayout>
      </c:layout>
      <c:lineChart>
        <c:grouping val="standard"/>
        <c:varyColors val="0"/>
        <c:ser>
          <c:idx val="0"/>
          <c:order val="0"/>
          <c:tx>
            <c:strRef>
              <c:f>'Pivot Tables'!$J$14:$J$15</c:f>
              <c:strCache>
                <c:ptCount val="1"/>
                <c:pt idx="0">
                  <c:v>Billing Question</c:v>
                </c:pt>
              </c:strCache>
            </c:strRef>
          </c:tx>
          <c:spPr>
            <a:ln w="34925" cap="rnd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65000"/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tint val="65000"/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tint val="65000"/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tint val="65000"/>
                  </a:schemeClr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Tables'!$J$16:$J$46</c:f>
              <c:numCache>
                <c:formatCode>General</c:formatCode>
                <c:ptCount val="30"/>
                <c:pt idx="0">
                  <c:v>774</c:v>
                </c:pt>
                <c:pt idx="1">
                  <c:v>782</c:v>
                </c:pt>
                <c:pt idx="2">
                  <c:v>791</c:v>
                </c:pt>
                <c:pt idx="3">
                  <c:v>742</c:v>
                </c:pt>
                <c:pt idx="4">
                  <c:v>772</c:v>
                </c:pt>
                <c:pt idx="5">
                  <c:v>791</c:v>
                </c:pt>
                <c:pt idx="6">
                  <c:v>759</c:v>
                </c:pt>
                <c:pt idx="7">
                  <c:v>726</c:v>
                </c:pt>
                <c:pt idx="8">
                  <c:v>818</c:v>
                </c:pt>
                <c:pt idx="9">
                  <c:v>779</c:v>
                </c:pt>
                <c:pt idx="10">
                  <c:v>750</c:v>
                </c:pt>
                <c:pt idx="11">
                  <c:v>779</c:v>
                </c:pt>
                <c:pt idx="12">
                  <c:v>757</c:v>
                </c:pt>
                <c:pt idx="13">
                  <c:v>812</c:v>
                </c:pt>
                <c:pt idx="14">
                  <c:v>774</c:v>
                </c:pt>
                <c:pt idx="15">
                  <c:v>817</c:v>
                </c:pt>
                <c:pt idx="16">
                  <c:v>783</c:v>
                </c:pt>
                <c:pt idx="17">
                  <c:v>800</c:v>
                </c:pt>
                <c:pt idx="18">
                  <c:v>777</c:v>
                </c:pt>
                <c:pt idx="19">
                  <c:v>782</c:v>
                </c:pt>
                <c:pt idx="20">
                  <c:v>836</c:v>
                </c:pt>
                <c:pt idx="21">
                  <c:v>822</c:v>
                </c:pt>
                <c:pt idx="22">
                  <c:v>792</c:v>
                </c:pt>
                <c:pt idx="23">
                  <c:v>770</c:v>
                </c:pt>
                <c:pt idx="24">
                  <c:v>751</c:v>
                </c:pt>
                <c:pt idx="25">
                  <c:v>771</c:v>
                </c:pt>
                <c:pt idx="26">
                  <c:v>787</c:v>
                </c:pt>
                <c:pt idx="27">
                  <c:v>786</c:v>
                </c:pt>
                <c:pt idx="28">
                  <c:v>762</c:v>
                </c:pt>
                <c:pt idx="29">
                  <c:v>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86-4D32-82A0-54E3A505F6AB}"/>
            </c:ext>
          </c:extLst>
        </c:ser>
        <c:ser>
          <c:idx val="1"/>
          <c:order val="1"/>
          <c:tx>
            <c:strRef>
              <c:f>'Pivot Tables'!$K$14:$K$15</c:f>
              <c:strCache>
                <c:ptCount val="1"/>
                <c:pt idx="0">
                  <c:v>Payments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Tables'!$K$16:$K$46</c:f>
              <c:numCache>
                <c:formatCode>General</c:formatCode>
                <c:ptCount val="30"/>
                <c:pt idx="0">
                  <c:v>153</c:v>
                </c:pt>
                <c:pt idx="1">
                  <c:v>155</c:v>
                </c:pt>
                <c:pt idx="2">
                  <c:v>165</c:v>
                </c:pt>
                <c:pt idx="3">
                  <c:v>151</c:v>
                </c:pt>
                <c:pt idx="4">
                  <c:v>141</c:v>
                </c:pt>
                <c:pt idx="5">
                  <c:v>213</c:v>
                </c:pt>
                <c:pt idx="6">
                  <c:v>149</c:v>
                </c:pt>
                <c:pt idx="7">
                  <c:v>177</c:v>
                </c:pt>
                <c:pt idx="8">
                  <c:v>139</c:v>
                </c:pt>
                <c:pt idx="9">
                  <c:v>155</c:v>
                </c:pt>
                <c:pt idx="10">
                  <c:v>154</c:v>
                </c:pt>
                <c:pt idx="11">
                  <c:v>154</c:v>
                </c:pt>
                <c:pt idx="12">
                  <c:v>184</c:v>
                </c:pt>
                <c:pt idx="13">
                  <c:v>138</c:v>
                </c:pt>
                <c:pt idx="14">
                  <c:v>152</c:v>
                </c:pt>
                <c:pt idx="15">
                  <c:v>138</c:v>
                </c:pt>
                <c:pt idx="16">
                  <c:v>185</c:v>
                </c:pt>
                <c:pt idx="17">
                  <c:v>144</c:v>
                </c:pt>
                <c:pt idx="18">
                  <c:v>167</c:v>
                </c:pt>
                <c:pt idx="19">
                  <c:v>141</c:v>
                </c:pt>
                <c:pt idx="20">
                  <c:v>162</c:v>
                </c:pt>
                <c:pt idx="21">
                  <c:v>169</c:v>
                </c:pt>
                <c:pt idx="22">
                  <c:v>165</c:v>
                </c:pt>
                <c:pt idx="23">
                  <c:v>165</c:v>
                </c:pt>
                <c:pt idx="24">
                  <c:v>164</c:v>
                </c:pt>
                <c:pt idx="25">
                  <c:v>148</c:v>
                </c:pt>
                <c:pt idx="26">
                  <c:v>156</c:v>
                </c:pt>
                <c:pt idx="27">
                  <c:v>168</c:v>
                </c:pt>
                <c:pt idx="28">
                  <c:v>155</c:v>
                </c:pt>
                <c:pt idx="29">
                  <c:v>142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86-4D32-82A0-54E3A505F6AB}"/>
            </c:ext>
          </c:extLst>
        </c:ser>
        <c:ser>
          <c:idx val="2"/>
          <c:order val="2"/>
          <c:tx>
            <c:strRef>
              <c:f>'Pivot Tables'!$L$14:$L$15</c:f>
              <c:strCache>
                <c:ptCount val="1"/>
                <c:pt idx="0">
                  <c:v>Service Outage</c:v>
                </c:pt>
              </c:strCache>
            </c:strRef>
          </c:tx>
          <c:spPr>
            <a:ln w="34925" cap="rnd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65000"/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shade val="65000"/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shade val="65000"/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shade val="65000"/>
                  </a:schemeClr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Tables'!$L$16:$L$46</c:f>
              <c:numCache>
                <c:formatCode>General</c:formatCode>
                <c:ptCount val="30"/>
                <c:pt idx="0">
                  <c:v>162</c:v>
                </c:pt>
                <c:pt idx="1">
                  <c:v>147</c:v>
                </c:pt>
                <c:pt idx="2">
                  <c:v>133</c:v>
                </c:pt>
                <c:pt idx="3">
                  <c:v>156</c:v>
                </c:pt>
                <c:pt idx="4">
                  <c:v>177</c:v>
                </c:pt>
                <c:pt idx="5">
                  <c:v>148</c:v>
                </c:pt>
                <c:pt idx="6">
                  <c:v>137</c:v>
                </c:pt>
                <c:pt idx="7">
                  <c:v>164</c:v>
                </c:pt>
                <c:pt idx="8">
                  <c:v>166</c:v>
                </c:pt>
                <c:pt idx="9">
                  <c:v>158</c:v>
                </c:pt>
                <c:pt idx="10">
                  <c:v>183</c:v>
                </c:pt>
                <c:pt idx="11">
                  <c:v>155</c:v>
                </c:pt>
                <c:pt idx="12">
                  <c:v>176</c:v>
                </c:pt>
                <c:pt idx="13">
                  <c:v>140</c:v>
                </c:pt>
                <c:pt idx="14">
                  <c:v>179</c:v>
                </c:pt>
                <c:pt idx="15">
                  <c:v>177</c:v>
                </c:pt>
                <c:pt idx="16">
                  <c:v>155</c:v>
                </c:pt>
                <c:pt idx="17">
                  <c:v>153</c:v>
                </c:pt>
                <c:pt idx="18">
                  <c:v>158</c:v>
                </c:pt>
                <c:pt idx="19">
                  <c:v>154</c:v>
                </c:pt>
                <c:pt idx="20">
                  <c:v>172</c:v>
                </c:pt>
                <c:pt idx="21">
                  <c:v>176</c:v>
                </c:pt>
                <c:pt idx="22">
                  <c:v>154</c:v>
                </c:pt>
                <c:pt idx="23">
                  <c:v>163</c:v>
                </c:pt>
                <c:pt idx="24">
                  <c:v>148</c:v>
                </c:pt>
                <c:pt idx="25">
                  <c:v>135</c:v>
                </c:pt>
                <c:pt idx="26">
                  <c:v>119</c:v>
                </c:pt>
                <c:pt idx="27">
                  <c:v>190</c:v>
                </c:pt>
                <c:pt idx="28">
                  <c:v>136</c:v>
                </c:pt>
                <c:pt idx="29">
                  <c:v>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86-4D32-82A0-54E3A505F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2683343"/>
        <c:axId val="1112147663"/>
      </c:lineChart>
      <c:catAx>
        <c:axId val="1562683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1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147663"/>
        <c:crosses val="autoZero"/>
        <c:auto val="1"/>
        <c:lblAlgn val="ctr"/>
        <c:lblOffset val="100"/>
        <c:noMultiLvlLbl val="0"/>
      </c:catAx>
      <c:valAx>
        <c:axId val="111214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Complaints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683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303232206967648"/>
          <c:y val="2.4175931871045622E-2"/>
          <c:w val="0.25057646345144691"/>
          <c:h val="0.205117292321897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[Call Centre Dashboard.xlsx]Pivot Tables!PivotTable9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Complaint's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5">
                  <a:tint val="98000"/>
                  <a:satMod val="110000"/>
                  <a:lumMod val="104000"/>
                </a:schemeClr>
              </a:gs>
              <a:gs pos="69000">
                <a:schemeClr val="accent5">
                  <a:shade val="88000"/>
                  <a:satMod val="130000"/>
                  <a:lumMod val="92000"/>
                </a:schemeClr>
              </a:gs>
              <a:gs pos="100000">
                <a:schemeClr val="accent5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accent3">
                <a:lumMod val="60000"/>
                <a:lumOff val="4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tx2">
                <a:lumMod val="40000"/>
                <a:lumOff val="60000"/>
              </a:schemeClr>
            </a:solidFill>
            <a:round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5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5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5411946308025909E-2"/>
          <c:y val="0.19042420758828307"/>
          <c:w val="0.77678598900201612"/>
          <c:h val="0.60235035247898094"/>
        </c:manualLayout>
      </c:layout>
      <c:lineChart>
        <c:grouping val="standard"/>
        <c:varyColors val="0"/>
        <c:ser>
          <c:idx val="0"/>
          <c:order val="0"/>
          <c:tx>
            <c:strRef>
              <c:f>'Pivot Tables'!$J$14:$J$15</c:f>
              <c:strCache>
                <c:ptCount val="1"/>
                <c:pt idx="0">
                  <c:v>Billing Question</c:v>
                </c:pt>
              </c:strCache>
            </c:strRef>
          </c:tx>
          <c:spPr>
            <a:ln w="34925" cap="rnd">
              <a:solidFill>
                <a:schemeClr val="accent5">
                  <a:tint val="65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65000"/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tint val="65000"/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tint val="65000"/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tint val="65000"/>
                  </a:schemeClr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Tables'!$J$16:$J$46</c:f>
              <c:numCache>
                <c:formatCode>General</c:formatCode>
                <c:ptCount val="30"/>
                <c:pt idx="0">
                  <c:v>774</c:v>
                </c:pt>
                <c:pt idx="1">
                  <c:v>782</c:v>
                </c:pt>
                <c:pt idx="2">
                  <c:v>791</c:v>
                </c:pt>
                <c:pt idx="3">
                  <c:v>742</c:v>
                </c:pt>
                <c:pt idx="4">
                  <c:v>772</c:v>
                </c:pt>
                <c:pt idx="5">
                  <c:v>791</c:v>
                </c:pt>
                <c:pt idx="6">
                  <c:v>759</c:v>
                </c:pt>
                <c:pt idx="7">
                  <c:v>726</c:v>
                </c:pt>
                <c:pt idx="8">
                  <c:v>818</c:v>
                </c:pt>
                <c:pt idx="9">
                  <c:v>779</c:v>
                </c:pt>
                <c:pt idx="10">
                  <c:v>750</c:v>
                </c:pt>
                <c:pt idx="11">
                  <c:v>779</c:v>
                </c:pt>
                <c:pt idx="12">
                  <c:v>757</c:v>
                </c:pt>
                <c:pt idx="13">
                  <c:v>812</c:v>
                </c:pt>
                <c:pt idx="14">
                  <c:v>774</c:v>
                </c:pt>
                <c:pt idx="15">
                  <c:v>817</c:v>
                </c:pt>
                <c:pt idx="16">
                  <c:v>783</c:v>
                </c:pt>
                <c:pt idx="17">
                  <c:v>800</c:v>
                </c:pt>
                <c:pt idx="18">
                  <c:v>777</c:v>
                </c:pt>
                <c:pt idx="19">
                  <c:v>782</c:v>
                </c:pt>
                <c:pt idx="20">
                  <c:v>836</c:v>
                </c:pt>
                <c:pt idx="21">
                  <c:v>822</c:v>
                </c:pt>
                <c:pt idx="22">
                  <c:v>792</c:v>
                </c:pt>
                <c:pt idx="23">
                  <c:v>770</c:v>
                </c:pt>
                <c:pt idx="24">
                  <c:v>751</c:v>
                </c:pt>
                <c:pt idx="25">
                  <c:v>771</c:v>
                </c:pt>
                <c:pt idx="26">
                  <c:v>787</c:v>
                </c:pt>
                <c:pt idx="27">
                  <c:v>786</c:v>
                </c:pt>
                <c:pt idx="28">
                  <c:v>762</c:v>
                </c:pt>
                <c:pt idx="29">
                  <c:v>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E1-4A02-8A0B-76FB923CE48B}"/>
            </c:ext>
          </c:extLst>
        </c:ser>
        <c:ser>
          <c:idx val="1"/>
          <c:order val="1"/>
          <c:tx>
            <c:strRef>
              <c:f>'Pivot Tables'!$K$14:$K$15</c:f>
              <c:strCache>
                <c:ptCount val="1"/>
                <c:pt idx="0">
                  <c:v>Payments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Tables'!$K$16:$K$46</c:f>
              <c:numCache>
                <c:formatCode>General</c:formatCode>
                <c:ptCount val="30"/>
                <c:pt idx="0">
                  <c:v>153</c:v>
                </c:pt>
                <c:pt idx="1">
                  <c:v>155</c:v>
                </c:pt>
                <c:pt idx="2">
                  <c:v>165</c:v>
                </c:pt>
                <c:pt idx="3">
                  <c:v>151</c:v>
                </c:pt>
                <c:pt idx="4">
                  <c:v>141</c:v>
                </c:pt>
                <c:pt idx="5">
                  <c:v>213</c:v>
                </c:pt>
                <c:pt idx="6">
                  <c:v>149</c:v>
                </c:pt>
                <c:pt idx="7">
                  <c:v>177</c:v>
                </c:pt>
                <c:pt idx="8">
                  <c:v>139</c:v>
                </c:pt>
                <c:pt idx="9">
                  <c:v>155</c:v>
                </c:pt>
                <c:pt idx="10">
                  <c:v>154</c:v>
                </c:pt>
                <c:pt idx="11">
                  <c:v>154</c:v>
                </c:pt>
                <c:pt idx="12">
                  <c:v>184</c:v>
                </c:pt>
                <c:pt idx="13">
                  <c:v>138</c:v>
                </c:pt>
                <c:pt idx="14">
                  <c:v>152</c:v>
                </c:pt>
                <c:pt idx="15">
                  <c:v>138</c:v>
                </c:pt>
                <c:pt idx="16">
                  <c:v>185</c:v>
                </c:pt>
                <c:pt idx="17">
                  <c:v>144</c:v>
                </c:pt>
                <c:pt idx="18">
                  <c:v>167</c:v>
                </c:pt>
                <c:pt idx="19">
                  <c:v>141</c:v>
                </c:pt>
                <c:pt idx="20">
                  <c:v>162</c:v>
                </c:pt>
                <c:pt idx="21">
                  <c:v>169</c:v>
                </c:pt>
                <c:pt idx="22">
                  <c:v>165</c:v>
                </c:pt>
                <c:pt idx="23">
                  <c:v>165</c:v>
                </c:pt>
                <c:pt idx="24">
                  <c:v>164</c:v>
                </c:pt>
                <c:pt idx="25">
                  <c:v>148</c:v>
                </c:pt>
                <c:pt idx="26">
                  <c:v>156</c:v>
                </c:pt>
                <c:pt idx="27">
                  <c:v>168</c:v>
                </c:pt>
                <c:pt idx="28">
                  <c:v>155</c:v>
                </c:pt>
                <c:pt idx="29">
                  <c:v>142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E1-4A02-8A0B-76FB923CE48B}"/>
            </c:ext>
          </c:extLst>
        </c:ser>
        <c:ser>
          <c:idx val="2"/>
          <c:order val="2"/>
          <c:tx>
            <c:strRef>
              <c:f>'Pivot Tables'!$L$14:$L$15</c:f>
              <c:strCache>
                <c:ptCount val="1"/>
                <c:pt idx="0">
                  <c:v>Service Outage</c:v>
                </c:pt>
              </c:strCache>
            </c:strRef>
          </c:tx>
          <c:spPr>
            <a:ln w="34925" cap="rnd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65000"/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5">
                      <a:shade val="65000"/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5">
                      <a:shade val="65000"/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shade val="65000"/>
                  </a:schemeClr>
                </a:solidFill>
                <a:round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</c:marker>
          <c:cat>
            <c:strRef>
              <c:f>'Pivot Tables'!$I$16:$I$46</c:f>
              <c:strCach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strCache>
            </c:strRef>
          </c:cat>
          <c:val>
            <c:numRef>
              <c:f>'Pivot Tables'!$L$16:$L$46</c:f>
              <c:numCache>
                <c:formatCode>General</c:formatCode>
                <c:ptCount val="30"/>
                <c:pt idx="0">
                  <c:v>162</c:v>
                </c:pt>
                <c:pt idx="1">
                  <c:v>147</c:v>
                </c:pt>
                <c:pt idx="2">
                  <c:v>133</c:v>
                </c:pt>
                <c:pt idx="3">
                  <c:v>156</c:v>
                </c:pt>
                <c:pt idx="4">
                  <c:v>177</c:v>
                </c:pt>
                <c:pt idx="5">
                  <c:v>148</c:v>
                </c:pt>
                <c:pt idx="6">
                  <c:v>137</c:v>
                </c:pt>
                <c:pt idx="7">
                  <c:v>164</c:v>
                </c:pt>
                <c:pt idx="8">
                  <c:v>166</c:v>
                </c:pt>
                <c:pt idx="9">
                  <c:v>158</c:v>
                </c:pt>
                <c:pt idx="10">
                  <c:v>183</c:v>
                </c:pt>
                <c:pt idx="11">
                  <c:v>155</c:v>
                </c:pt>
                <c:pt idx="12">
                  <c:v>176</c:v>
                </c:pt>
                <c:pt idx="13">
                  <c:v>140</c:v>
                </c:pt>
                <c:pt idx="14">
                  <c:v>179</c:v>
                </c:pt>
                <c:pt idx="15">
                  <c:v>177</c:v>
                </c:pt>
                <c:pt idx="16">
                  <c:v>155</c:v>
                </c:pt>
                <c:pt idx="17">
                  <c:v>153</c:v>
                </c:pt>
                <c:pt idx="18">
                  <c:v>158</c:v>
                </c:pt>
                <c:pt idx="19">
                  <c:v>154</c:v>
                </c:pt>
                <c:pt idx="20">
                  <c:v>172</c:v>
                </c:pt>
                <c:pt idx="21">
                  <c:v>176</c:v>
                </c:pt>
                <c:pt idx="22">
                  <c:v>154</c:v>
                </c:pt>
                <c:pt idx="23">
                  <c:v>163</c:v>
                </c:pt>
                <c:pt idx="24">
                  <c:v>148</c:v>
                </c:pt>
                <c:pt idx="25">
                  <c:v>135</c:v>
                </c:pt>
                <c:pt idx="26">
                  <c:v>119</c:v>
                </c:pt>
                <c:pt idx="27">
                  <c:v>190</c:v>
                </c:pt>
                <c:pt idx="28">
                  <c:v>136</c:v>
                </c:pt>
                <c:pt idx="29">
                  <c:v>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E1-4A02-8A0B-76FB923CE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2683343"/>
        <c:axId val="1112147663"/>
      </c:lineChart>
      <c:catAx>
        <c:axId val="1562683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1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147663"/>
        <c:crosses val="autoZero"/>
        <c:auto val="1"/>
        <c:lblAlgn val="ctr"/>
        <c:lblOffset val="100"/>
        <c:noMultiLvlLbl val="0"/>
      </c:catAx>
      <c:valAx>
        <c:axId val="111214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Complaints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683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63493329872053"/>
          <c:y val="2.4175931871045622E-2"/>
          <c:w val="0.13619308558615872"/>
          <c:h val="0.68956663110660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[Call Centre Dashboard.xlsx]Pivot Tables!PivotTable1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Customer</a:t>
            </a:r>
            <a:r>
              <a:rPr lang="en-US" sz="1400" baseline="0"/>
              <a:t> Sentiments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6460501657740503"/>
              <c:y val="-9.603129864183766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6">
                  <a:tint val="98000"/>
                  <a:satMod val="110000"/>
                  <a:lumMod val="104000"/>
                </a:schemeClr>
              </a:gs>
              <a:gs pos="69000">
                <a:schemeClr val="accent6">
                  <a:shade val="88000"/>
                  <a:satMod val="130000"/>
                  <a:lumMod val="92000"/>
                </a:schemeClr>
              </a:gs>
              <a:gs pos="100000">
                <a:schemeClr val="accent6">
                  <a:shade val="78000"/>
                  <a:satMod val="130000"/>
                  <a:lumMod val="92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19688051002395501"/>
              <c:y val="-9.603129864183854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25820394757240001"/>
              <c:y val="-1.4404694796275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2275493446550002"/>
              <c:y val="-1.44046947962756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dLbl>
          <c:idx val="0"/>
          <c:layout>
            <c:manualLayout>
              <c:x val="0.38085082266929005"/>
              <c:y val="-2.40078246604594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'Pivot Tables'!$C$4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satMod val="110000"/>
                    <a:lumMod val="104000"/>
                  </a:schemeClr>
                </a:gs>
                <a:gs pos="69000">
                  <a:schemeClr val="accent6">
                    <a:shade val="88000"/>
                    <a:satMod val="130000"/>
                    <a:lumMod val="92000"/>
                  </a:schemeClr>
                </a:gs>
                <a:gs pos="100000">
                  <a:schemeClr val="accent6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6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6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1-1CEF-4369-AD68-01A36BD39C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6">
                      <a:shade val="88000"/>
                      <a:satMod val="130000"/>
                      <a:lumMod val="92000"/>
                    </a:schemeClr>
                  </a:gs>
                  <a:gs pos="100000">
                    <a:schemeClr val="accent6">
                      <a:shade val="78000"/>
                      <a:satMod val="130000"/>
                      <a:lumMod val="92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3-1CEF-4369-AD68-01A36BD39C4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5-1CEF-4369-AD68-01A36BD39C4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7-1CEF-4369-AD68-01A36BD39C4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sx="96000" sy="96000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080000"/>
                </a:lightRig>
              </a:scene3d>
              <a:sp3d>
                <a:bevelT w="38100" h="12700" prst="softRound"/>
              </a:sp3d>
            </c:spPr>
            <c:extLst>
              <c:ext xmlns:c16="http://schemas.microsoft.com/office/drawing/2014/chart" uri="{C3380CC4-5D6E-409C-BE32-E72D297353CC}">
                <c16:uniqueId val="{00000009-1CEF-4369-AD68-01A36BD39C49}"/>
              </c:ext>
            </c:extLst>
          </c:dPt>
          <c:dLbls>
            <c:dLbl>
              <c:idx val="0"/>
              <c:layout>
                <c:manualLayout>
                  <c:x val="0.16460501657740503"/>
                  <c:y val="-9.60312986418376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EF-4369-AD68-01A36BD39C49}"/>
                </c:ext>
              </c:extLst>
            </c:dLbl>
            <c:dLbl>
              <c:idx val="1"/>
              <c:layout>
                <c:manualLayout>
                  <c:x val="0.19688051002395501"/>
                  <c:y val="-9.603129864183854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EF-4369-AD68-01A36BD39C49}"/>
                </c:ext>
              </c:extLst>
            </c:dLbl>
            <c:dLbl>
              <c:idx val="2"/>
              <c:layout>
                <c:manualLayout>
                  <c:x val="0.25820394757240001"/>
                  <c:y val="-1.44046947962757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EF-4369-AD68-01A36BD39C49}"/>
                </c:ext>
              </c:extLst>
            </c:dLbl>
            <c:dLbl>
              <c:idx val="3"/>
              <c:layout>
                <c:manualLayout>
                  <c:x val="0.32275493446550002"/>
                  <c:y val="-1.44046947962756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EF-4369-AD68-01A36BD39C49}"/>
                </c:ext>
              </c:extLst>
            </c:dLbl>
            <c:dLbl>
              <c:idx val="4"/>
              <c:layout>
                <c:manualLayout>
                  <c:x val="0.38085082266929005"/>
                  <c:y val="-2.4007824660459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CEF-4369-AD68-01A36BD39C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'Pivot Tables'!$B$5:$B$10</c:f>
              <c:strCache>
                <c:ptCount val="5"/>
                <c:pt idx="0">
                  <c:v>Very Positive</c:v>
                </c:pt>
                <c:pt idx="1">
                  <c:v>Positive</c:v>
                </c:pt>
                <c:pt idx="2">
                  <c:v>Very Negative</c:v>
                </c:pt>
                <c:pt idx="3">
                  <c:v>Neutral</c:v>
                </c:pt>
                <c:pt idx="4">
                  <c:v>Negative</c:v>
                </c:pt>
              </c:strCache>
            </c:strRef>
          </c:cat>
          <c:val>
            <c:numRef>
              <c:f>'Pivot Tables'!$C$5:$C$10</c:f>
              <c:numCache>
                <c:formatCode>General</c:formatCode>
                <c:ptCount val="5"/>
                <c:pt idx="0">
                  <c:v>3170</c:v>
                </c:pt>
                <c:pt idx="1">
                  <c:v>3928</c:v>
                </c:pt>
                <c:pt idx="2">
                  <c:v>6026</c:v>
                </c:pt>
                <c:pt idx="3">
                  <c:v>8754</c:v>
                </c:pt>
                <c:pt idx="4">
                  <c:v>11063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CEF-4369-AD68-01A36BD39C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1379881855"/>
        <c:axId val="1552724559"/>
        <c:axId val="0"/>
      </c:bar3DChart>
      <c:catAx>
        <c:axId val="137988185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724559"/>
        <c:crosses val="autoZero"/>
        <c:auto val="1"/>
        <c:lblAlgn val="ctr"/>
        <c:lblOffset val="100"/>
        <c:noMultiLvlLbl val="0"/>
      </c:catAx>
      <c:valAx>
        <c:axId val="15527245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9881855"/>
        <c:crosses val="autoZero"/>
        <c:crossBetween val="between"/>
        <c:majorUnit val="3000"/>
        <c:min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[Call Centre Dashboard.xlsx]Pivot Tables!PivotTable4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/>
              <a:t>Service Response </a:t>
            </a:r>
            <a:endParaRPr lang="en-US" b="1"/>
          </a:p>
        </c:rich>
      </c:tx>
      <c:layout>
        <c:manualLayout>
          <c:xMode val="edge"/>
          <c:yMode val="edge"/>
          <c:x val="0.32153983269431397"/>
          <c:y val="1.6646950298367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c:spPr>
      </c:pivotFmt>
      <c:pivotFmt>
        <c:idx val="23"/>
        <c:spPr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</c:pivotFmt>
      <c:pivotFmt>
        <c:idx val="24"/>
        <c:spPr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6477215110624366"/>
          <c:y val="0.12914425224125486"/>
          <c:w val="0.78133423804497648"/>
          <c:h val="0.707546224297781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Tables'!$G$4:$G$5</c:f>
              <c:strCache>
                <c:ptCount val="1"/>
                <c:pt idx="0">
                  <c:v>Billing Question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78-40A0-BDCA-F4D41B2BCD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Tables'!$F$6:$F$9</c:f>
              <c:strCache>
                <c:ptCount val="3"/>
                <c:pt idx="0">
                  <c:v>Within SLA</c:v>
                </c:pt>
                <c:pt idx="1">
                  <c:v>Below SLA</c:v>
                </c:pt>
                <c:pt idx="2">
                  <c:v>Above SLA</c:v>
                </c:pt>
              </c:strCache>
            </c:strRef>
          </c:cat>
          <c:val>
            <c:numRef>
              <c:f>'Pivot Tables'!$G$6:$G$9</c:f>
              <c:numCache>
                <c:formatCode>General</c:formatCode>
                <c:ptCount val="3"/>
                <c:pt idx="0">
                  <c:v>14705</c:v>
                </c:pt>
                <c:pt idx="1">
                  <c:v>5760</c:v>
                </c:pt>
                <c:pt idx="2">
                  <c:v>2997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78-40A0-BDCA-F4D41B2BCDCF}"/>
            </c:ext>
          </c:extLst>
        </c:ser>
        <c:ser>
          <c:idx val="1"/>
          <c:order val="1"/>
          <c:tx>
            <c:strRef>
              <c:f>'Pivot Tables'!$H$4:$H$5</c:f>
              <c:strCache>
                <c:ptCount val="1"/>
                <c:pt idx="0">
                  <c:v>Payments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078-40A0-BDCA-F4D41B2BCD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Tables'!$F$6:$F$9</c:f>
              <c:strCache>
                <c:ptCount val="3"/>
                <c:pt idx="0">
                  <c:v>Within SLA</c:v>
                </c:pt>
                <c:pt idx="1">
                  <c:v>Below SLA</c:v>
                </c:pt>
                <c:pt idx="2">
                  <c:v>Above SLA</c:v>
                </c:pt>
              </c:strCache>
            </c:strRef>
          </c:cat>
          <c:val>
            <c:numRef>
              <c:f>'Pivot Tables'!$H$6:$H$9</c:f>
              <c:numCache>
                <c:formatCode>General</c:formatCode>
                <c:ptCount val="3"/>
                <c:pt idx="0">
                  <c:v>2959</c:v>
                </c:pt>
                <c:pt idx="1">
                  <c:v>1221</c:v>
                </c:pt>
                <c:pt idx="2">
                  <c:v>569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078-40A0-BDCA-F4D41B2BCDCF}"/>
            </c:ext>
          </c:extLst>
        </c:ser>
        <c:ser>
          <c:idx val="2"/>
          <c:order val="2"/>
          <c:tx>
            <c:strRef>
              <c:f>'Pivot Tables'!$I$4:$I$5</c:f>
              <c:strCache>
                <c:ptCount val="1"/>
                <c:pt idx="0">
                  <c:v>Service Outage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078-40A0-BDCA-F4D41B2BCD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Tables'!$F$6:$F$9</c:f>
              <c:strCache>
                <c:ptCount val="3"/>
                <c:pt idx="0">
                  <c:v>Within SLA</c:v>
                </c:pt>
                <c:pt idx="1">
                  <c:v>Below SLA</c:v>
                </c:pt>
                <c:pt idx="2">
                  <c:v>Above SLA</c:v>
                </c:pt>
              </c:strCache>
            </c:strRef>
          </c:cat>
          <c:val>
            <c:numRef>
              <c:f>'Pivot Tables'!$I$6:$I$9</c:f>
              <c:numCache>
                <c:formatCode>General</c:formatCode>
                <c:ptCount val="3"/>
                <c:pt idx="0">
                  <c:v>2961</c:v>
                </c:pt>
                <c:pt idx="1">
                  <c:v>1167</c:v>
                </c:pt>
                <c:pt idx="2">
                  <c:v>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078-40A0-BDCA-F4D41B2BCD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-10"/>
        <c:axId val="1600080895"/>
        <c:axId val="1552691823"/>
      </c:barChart>
      <c:catAx>
        <c:axId val="1600080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691823"/>
        <c:crosses val="autoZero"/>
        <c:auto val="1"/>
        <c:lblAlgn val="ctr"/>
        <c:lblOffset val="100"/>
        <c:noMultiLvlLbl val="0"/>
      </c:catAx>
      <c:valAx>
        <c:axId val="155269182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0080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343646556307639"/>
          <c:y val="8.622598613017482E-2"/>
          <c:w val="0.27656353443692372"/>
          <c:h val="0.388750864179055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[Call Centre Dashboard.xlsx]Pivot Tables!PivotTable10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Channel</a:t>
            </a:r>
            <a:r>
              <a:rPr lang="en-US" sz="1400" baseline="0"/>
              <a:t> Share (percent)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5">
              <a:shade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dLbl>
          <c:idx val="0"/>
          <c:layout>
            <c:manualLayout>
              <c:x val="-3.0137714469640944E-2"/>
              <c:y val="2.451034001824442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>
              <a:tint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"/>
        <c:spPr>
          <a:solidFill>
            <a:schemeClr val="accent5">
              <a:shade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"/>
        <c:spPr>
          <a:solidFill>
            <a:schemeClr val="accent5">
              <a:tint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7"/>
        <c:spPr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5">
              <a:tint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9"/>
        <c:spPr>
          <a:solidFill>
            <a:schemeClr val="accent5">
              <a:tint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0"/>
        <c:spPr>
          <a:solidFill>
            <a:schemeClr val="accent5">
              <a:shade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1"/>
        <c:spPr>
          <a:solidFill>
            <a:schemeClr val="accent5">
              <a:shade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dLbl>
          <c:idx val="0"/>
          <c:layout>
            <c:manualLayout>
              <c:x val="-3.0137714469640944E-2"/>
              <c:y val="2.451034001824442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5">
              <a:tint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4"/>
        <c:spPr>
          <a:solidFill>
            <a:schemeClr val="accent5">
              <a:tint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5"/>
        <c:spPr>
          <a:solidFill>
            <a:schemeClr val="accent5">
              <a:shade val="86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6"/>
        <c:spPr>
          <a:solidFill>
            <a:schemeClr val="accent5">
              <a:shade val="58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dLbl>
          <c:idx val="0"/>
          <c:layout>
            <c:manualLayout>
              <c:x val="-3.0137714469640944E-2"/>
              <c:y val="2.451034001824442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</c:pivotFmts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430971889648806E-2"/>
          <c:y val="0.14802218925585064"/>
          <c:w val="0.93956902811035115"/>
          <c:h val="0.72624169639858827"/>
        </c:manualLayout>
      </c:layout>
      <c:pie3DChart>
        <c:varyColors val="1"/>
        <c:ser>
          <c:idx val="0"/>
          <c:order val="0"/>
          <c:tx>
            <c:strRef>
              <c:f>'Pivot Tables'!$P$5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9FEE-4DBA-AD8A-803F31D4B6A1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9FEE-4DBA-AD8A-803F31D4B6A1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9FEE-4DBA-AD8A-803F31D4B6A1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9FEE-4DBA-AD8A-803F31D4B6A1}"/>
              </c:ext>
            </c:extLst>
          </c:dPt>
          <c:dLbls>
            <c:dLbl>
              <c:idx val="3"/>
              <c:layout>
                <c:manualLayout>
                  <c:x val="-0.10703852987432919"/>
                  <c:y val="0.1612290155979606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EE-4DBA-AD8A-803F31D4B6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'Pivot Tables'!$O$6:$O$10</c:f>
              <c:strCache>
                <c:ptCount val="4"/>
                <c:pt idx="0">
                  <c:v>Call-Center</c:v>
                </c:pt>
                <c:pt idx="1">
                  <c:v>Chatbot</c:v>
                </c:pt>
                <c:pt idx="2">
                  <c:v>Email</c:v>
                </c:pt>
                <c:pt idx="3">
                  <c:v>Web</c:v>
                </c:pt>
              </c:strCache>
            </c:strRef>
          </c:cat>
          <c:val>
            <c:numRef>
              <c:f>'Pivot Tables'!$P$6:$P$10</c:f>
              <c:numCache>
                <c:formatCode>0.00%</c:formatCode>
                <c:ptCount val="4"/>
                <c:pt idx="0">
                  <c:v>0.32329396691668022</c:v>
                </c:pt>
                <c:pt idx="1">
                  <c:v>0.24959416273770901</c:v>
                </c:pt>
                <c:pt idx="2">
                  <c:v>0.22747269546311552</c:v>
                </c:pt>
                <c:pt idx="3">
                  <c:v>0.19963917488249525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EE-4DBA-AD8A-803F31D4B6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'Pivot Tables'!$F$28:$F$37</cx:f>
        <cx:lvl ptCount="10">
          <cx:pt idx="0">California</cx:pt>
          <cx:pt idx="1">Texas</cx:pt>
          <cx:pt idx="2">Florida</cx:pt>
          <cx:pt idx="3">New York</cx:pt>
          <cx:pt idx="4">Virginia</cx:pt>
          <cx:pt idx="5">Ohio</cx:pt>
          <cx:pt idx="6">District of Columbia</cx:pt>
          <cx:pt idx="7">Pennsylvania</cx:pt>
          <cx:pt idx="8">Georgia</cx:pt>
          <cx:pt idx="9">Illinois</cx:pt>
        </cx:lvl>
      </cx:strDim>
      <cx:numDim type="colorVal">
        <cx:f>'Pivot Tables'!$G$28:$G$37</cx:f>
        <cx:lvl ptCount="10" formatCode="General">
          <cx:pt idx="0">3631</cx:pt>
          <cx:pt idx="1">3572</cx:pt>
          <cx:pt idx="2">2834</cx:pt>
          <cx:pt idx="3">1786</cx:pt>
          <cx:pt idx="4">1164</cx:pt>
          <cx:pt idx="5">1160</cx:pt>
          <cx:pt idx="6">1110</cx:pt>
          <cx:pt idx="7">1017</cx:pt>
          <cx:pt idx="8">926</cx:pt>
          <cx:pt idx="9">848</cx:pt>
        </cx:lvl>
      </cx:numDim>
    </cx:data>
  </cx:chartData>
  <cx:chart>
    <cx:title pos="t" align="ctr" overlay="0">
      <cx:tx>
        <cx:txData>
          <cx:v>Top 10 States</cx:v>
        </cx:txData>
      </cx:tx>
      <cx:txPr>
        <a:bodyPr vertOverflow="overflow" horzOverflow="overflow" wrap="square" lIns="0" tIns="0" rIns="0" bIns="0"/>
        <a:lstStyle/>
        <a:p>
          <a:pPr algn="ctr" rtl="0">
            <a:defRPr sz="1400" b="1" i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  <a:ea typeface="Gill Sans MT" panose="020B0502020104020203" pitchFamily="34" charset="0"/>
              <a:cs typeface="Gill Sans MT" panose="020B0502020104020203" pitchFamily="34" charset="0"/>
            </a:defRPr>
          </a:pPr>
          <a:r>
            <a:rPr lang="en-US" b="1">
              <a:solidFill>
                <a:schemeClr val="accent1">
                  <a:lumMod val="75000"/>
                </a:schemeClr>
              </a:solidFill>
            </a:rPr>
            <a:t>Top 10 States</a:t>
          </a:r>
        </a:p>
      </cx:txPr>
    </cx:title>
    <cx:plotArea>
      <cx:plotAreaRegion>
        <cx:series layoutId="regionMap" uniqueId="{2767A540-909B-4431-82BB-B4B7B5E7700C}"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defRPr>
                </a:pPr>
                <a:endParaRPr lang="en-US" sz="850" b="1" i="0" u="none" strike="noStrike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Gill Sans MT" panose="020B0502020104020203"/>
                </a:endParaRPr>
              </a:p>
            </cx:txPr>
            <cx:visibility seriesName="0" categoryName="1" value="1"/>
            <cx:separator>, </cx:separator>
          </cx:dataLabels>
          <cx:dataId val="0"/>
          <cx:layoutPr>
            <cx:parentLabelLayout val="overlapping"/>
            <cx:geography cultureLanguage="en-US" cultureRegion="IN" attribution="Powered by Bing">
              <cx:geoCache provider="{E9337A44-BEBE-4D9F-B70C-5C5E7DAFC167}">
                <cx:binary>1FtZb9y4lv4rQZ5HaVEkRfHi9gAj1epavMWJ4xfBsR2R2qhdlH79HLEcl13t6fRgGgN0HhiehSxJ
JM/yHfrfD/pfD+nTffVBZ2le/+tB//5RNE3xr99+qx/EU3Zff8rkQ6Vq9aP59KCy39SPH/Lh6bfH
6r6XefSbYyPy24O4r5on/fE//w2zRU9qqx7uG6nyy/apGq6e6jZt6j+RvSv6cP+YyXwm66aSDw36
/eMXWUUyl/cfPzzljWyGz0Px9PvHN1ofP/x2OtcffvdDCo/WtI8wFrNPFDnc9jixzT/88UOq8uhZ
bDHvk8sZ8whxDnL687f39xmM/ytPZJ7n/vGxeqpreCXz/+uRb54fBP/18cODavNm+m4RfMLfP97k
snl6/HDd3DdP9ccPslbBQSFQ00vcXJu3/u3tl//Pf58w4DuccF4tzulH+5XoD2sT3Kfyh6r+7tVx
KHFdjvjh66O3q4MQ/+Qi5jBEEDf/3q7OX3um99fn9diTFQr+mSv0+Unfw+75244O+kRc7BEPoXcX
h/NPGGMHTo9zWBvv528fjs4vH+f9dXkedrIkn2//kYfm4inP6yHt7v/WY0PsTx6HU+Md1sW2T44N
Y5887HmwMva7K/NXn+r9BXo7+mSdLv6ZR2eRqko+3v/cwP93v+N4nyin4Howf2vSPOcT8RgmjocP
qwcO6XBiD6fmLzzJ+8vyMvBkRRbbf+TJORdS/fwy//flgBNDEKWYcPby1V+HAbAqcFYw9ZxnPwOr
9npVfvU07y/JYdTJepyv/pHr8TNK+6B+fAhU2mbf/9YwzfvEbcIYo8++hL09NWDRbOQ6nsfowaKd
hGn/26d7f73en+Vk/WbBP3L99k/9h2+qSn7u67/hTDmfOOYOgRjg3TPF6CcXJNRF5LBm7s/fPli6
v/JE76/TceTJ2uy//SPXZvmkIO/5G70Pdj65xJuOy/vHycOfCCGYEfs5hDhxQn/hgd5fmZeBJwuz
/GeGBes0lbmSf2NQDY4IOQQRSo+h2RtHxD8h4rngiZ4N3Ykj+itP9P7SHEeerM36nxEg/HnK/Drp
eaP5v8UL+CdqY8rAbL31QJDt2MjDBNnPCwMe6nWEcJLC/8/P8/7qnAx/8wr/T/jA/4wdvAAss/vm
fm6QmVfwwZ9LzesCXnQy9PnbHbzQm7f9+VnXj79/dAh5tX7TFL/+5i/jnu7r5vePlut+gqAPc8YJ
dxAEEB8/9E+TBHCFT4QTxt0p6nC4C0ctV1Ujfv/I0CdMCcMudjzkwIhatRMfQZiCHQoxIgJMggMw
8YKHXah0iFT+8jGe6Q95m10omTc1YFEI3qY46E1PSVwPZre5i7DDXI7BYIP84f4KQDdQR/+RorjK
UZ/QpxKrHc1tfKPL1JkVYuRL1LnOTU9KZ5aNFV8aqe1Z6CB1qhwfpGmaPEvfG2umMsrvjUX8XkZK
zKKuKDem8dK0LPwjzfVQbtjUnPDiaCx+Klr11s0bvYrIWG2PTVrw16QkmbVRyYqXHH+NijTbYpdH
gTWR5ZDb874XbOm4JfnqsOYxyZv+PNKjj4SYK1bFi2TshztalEHeIP61i/SC8rhpQt9mI5ml4Rhu
hqEMN6bnFjzc5GHkVv6RTkKEz7ou9pPBjuaEhYPfVDiOZl4/oo1OESsXYJ7RxtDCbc8tFdrfi0TG
qyEm+TYehdqmUyNCzYLULkhwIjCkaVxZqW1SJFbtm26x4lGfbI0s1dqaR0LH8ygauoXGo7eP66pb
REXo7cXUG7XWfsWpmhVoqWpcf+F2aV00qUqWiSWUr4tO7bupCa0EGlYOPi3y3m+aPmoLn2RuNivK
iC9x0+xR1Iz7qLDINQKPN3e6MFpUuqLXIir6XVTUN2WWhTNb2LS7SpK4PtMiYC6tr1o7ba7gPbpV
LqU88IxgOis+l3G0NqQ7OtHVnw0yE6W0W+FKqXWvsSp9Ktth03vJ68bwCofpVwLD60hx87zmHt4P
cbciqE/PKyzFdRhadFkTFwUVccW1rgfkd32tZ7HTN8syafAGIac9K1jfrTxUyj3VsTvPvVFdOdrD
AbUS8TVJWe73mnebIi/tmXJ0GsR9HX8xvfSlV/eWPPCOPYYdZxWnwp2jtJIBYjldchG2IjB0n3d0
GWU8WnVoaGfdKErfqntxzXSSr8aqK1eRtr2rou4qv7Oy+FHoft6UIrtrwgHNBLHkjjZOuI1wQmZh
M4QL1RLqZ0UYIR/gBurDpleLInXUXgxC7W1Wqf0wNSXrqa95VSyMoPIGgeDcgMQSDfW9snhgrd6V
YXrnxFkvgoKX1tlE5nnXiUCx0TrDrbqD4wkv9EJWOaku63GN8JhtRtrg0icJQZs4T5No1iSqmeN+
rA7Mgzyu0Xe3yMSKZVTOlbDcoO2s2FtS68FqMr1LWIj3meaBF7N0/NKlferbpYy83PeiJvURLQY/
oslwwUeqD01OZjBCvuZE2vNVWY3LkICqTnWgiTMsUxbJSxUqx3eGKnuQfbTScau/0rras7xcJpMd
MQ1YvXBDJztiyMwYkyMNC3gejrn0WYXibdOhbCcqwmbgbsbbKLS3bu24j0KO12Sk8mvm8X5u0zDe
qrHKdpLzZ9UuH7cxydTXV67wHe+CEATxb7wLtyE749QlE1YIjmbyPq+8C0OZbIUrvKfElela8iRO
fYfL4swqXHXWJA7QpntKn6q+ov/QPR1bD2MSWI0mc4JH+6Yto6uSDvo8kzK+UX0QZnUWhGoI5+m0
zKZB7kjAhmXJNk+bAz9zlMC+kXrTCG1V4dzoHYe9jDjyqTNG2Dcjfv0bZV7tyrzPrwevSvy6U/2l
dKpqG7oinlG3Ke6jpDuLNI6+ZNySa+KF2SKqvOK+2zQySu7rTNULKJJ5KzdN6i+Wla2zOPH7sbnW
0ZhfWG5DrzLR7qKBtbcDpWI1ui6ZI9a0t3lXZn5W1eI8o3W0qiKGAlShzOfVIO66sB6CzLb1tsu9
4TpLygs28WtPi7mdjeG6lDT/OrZ2YPgtj9liaGJnGWaJuEPNeT9odhsOubXq2orMDTvqyLqJC3kT
ca/ZNGRMZmEfyTvsxLNf7D7POd19jGGweAR7GCIc2Ipvd98YY692bVc+xijBiQzAdcV2Mt4Re3SD
fnAgZihCfNWOHrhyNdzZKXcDK2rq7VgP+EpE1tcBDuwC9SqeDWmYbCtsJ9usqJ57hmd52UWSj9Hq
hG90devq2jd6R3HslhcVruCLvzOd4dl1vCxEe8koUXPdtv3WbjK6TSovnmdqjG4bNz5n0+GmIb0o
XWJ/NaqOIM+q3ei8UlUsZY/KwhdxkaGvbjioOSqQmFWiiYjwLWKNRX7htf0ajuSij0kc+VPPTkkS
+VErnntvpad6lpYLnSgY8VZPeTU6c6qWBF7O7a01jK8bXqB1jN1qfcI/6iZhYW8N6VK1bXQWrmQy
DK1/VDmONTyq8nOnT/XKDDVCwz8dlnH7ykqcfqZVsgjHdPgMzjMOkIeqW3dopC8br/8eFc1uTCIR
+XHS+FJarfQzWfgN5dUVklkVWDS/QbGOzx1hOzcv1MgjfCNleeN0WXyOJmqSGcoBT3XU/EvjxukX
XmY5/l4Ev2CoF9nx9ybZkXp5MpqnbJ0UsvVjJMXOKyISaOqoWcZItDM80zs2iRFEKQlcpJ/13lMW
OgwBf34pob/jR6bE97UbgdwJYHPCHIfaDvcwOznIRTsoBrvXe7SiFFHLp6h05ialUGiZto712RBJ
suppYX0upKuu5XDfZWwT1nG0c90K4okXsghtiCfiPjxIuWTVJY+GmQ2Wio6ls8UkjVZ1YTtbOvXw
xDM9wztKVRFay6Oe6fWyv0L5KLc94xC9EkcvmrKqz5Mxem6MQLVcQzrxk2dURjDPgREUNNXUr6Zx
UFN4nsZoG0WeDNz/82/MADw4/cYYYB+OJ7B0SizfGkstpOWICluPMravm7HyLj0Wx7s6CbvAWE0I
ux7aHHuXEF7KXfnC94Bfv/C7UfaBKp1hCtMeNJP8lb7h44g9pOG9rPgVb9Kx9cGAom34YhkOvYln
j3U5j6VLfC5qGxQnw2HEpjEn2vSMIkQgxHcxgRkN8zC5h8I8KEdhzywFiUeZJoWfdzzflFPikSls
L4WN5cyQdu6llw2KD5SaNHAYFb7UmdpIejc2aeCFA92kZVOf905fBI1MsocSligOXX2XQSoyP2q4
9DGkZ3XnuWuGceI3yIWNd6QL/IuIy/3jKjJIDgF45QQqSZDTv13FiHbSsrXAjzRvoqCWEm3bl8at
JXxFQzcNgeiwiOa4kfXZkVXmcLxS2eH5KCnZWzIh+6RO/RiLekeGluydqTF8GZN0zgdEghOBkWqe
QmbryHnTcqtZq1GydG+rLp5JJ7sttURrqmh9Xuu2PsdTb+Ir4g6rg24Sk+SctMmmI51zMzqKXzAm
N1Vf4BucDN7FJCtt75WsnihC+s9KpcNcOVa5rvsi3phe3A/PvfSld5Qee1HP4k3i1NXyz0+Y9wcr
Rh2AxCn1XOqCKcMnJ6xxpR0PSR4+JEM+Q4i5ym/HEnIWGxIXF3nZxpAlDZFPq3icqRGiZN+ITxRj
TzAWHNSNkp7mMJpHdTOlIc2UXkHPUwdnCxk3w14SXDh+E6btvtgYztjjYZ8YNivicBH1tvZTOIKO
f5QDjtX6jKXJckRy2B/Ez7MgyKv9qsroXEXzovLaBnLIttqiWJXZzHRNU1tpuMmiuSHsnlTbV8pH
tWGSCLhWtbHSuSwKmM6wDt2wlWBYGQ4XYZ2qXZ3nw6KAKMZngEbsDM80FHIt7Zuu17NtYQ/V2hWN
eOYdFQVvnmcwPF5QfvbnGwDhP+wA7DHPJS71bA54ILHfnk7BRJjGg109Jk0+1mTOCr6oxGDtUq+8
KCzdrQ11YDEUjn6Vt8Mswh4P0gM9aRt5nMjhrGfVesg9a4czQbvlwNWraYzA6ErXIbNG9Y0fFlUc
xGq0vlEnv1JFhSIfELKhYfB/hC+0k5d3fVhEQdrk9rUtRj3PlRXuysKO147My7XnCrxLIGqaoz6u
rnGWx8FQi+humlEkzJ5mJGGUXHlYVEtiFdhv+jJ7gOtxy1L3w63ssnA+Wqw/Q6kbXhiNtHL7fRrH
sd8YezXZJ01ae8uM0erLofApjtJF+yI5KiqnTWc46vIg73F9ybXy01KLa1Jyce30rTOT3KsXhvei
0egymSEdXpUTgEBHkS+cMJSzeiINT6YsW5Qcgn9mIIfohc4hVb80ioZn8TiejSiuL43gOFdmkIvc
IT6qreaMlGJeNl6+byMNgMjUY06m9gXN6QaV0fyEbzSMcBppVI+D6DSymka+TGs0DN+oOVIfpjWs
k+Fvp625+kXQhshJ8g8FDCioQ/oF+T9sUOyd7PaIjzHlRWN9T+pk3gB2gX2r8soZUq2eGR9x9CVe
x/XeuzMMmReganzKkOFylozjs77hmZGjHPW+e4CNNM06eanDXG/nP/yojNkPBiYv0Vl9mU1Nx66E
TcqLQ+Q3hX+Qgh85kZclF0W8Ja0TaLBCl0mT0mtuddGsJooso5DT63x0441bOqVvpBppej0NICFs
A8MCxBUG9KOf1nW+NBGqxZN2Bh5CrQwZZWU7c1KkVvYEpovwp9Qg70epQd6N1J6UT8aixM5vVNZn
67HQP8LByS6ELfJDY0Xd41gkaG1YRth6abeOnepHhur8IrWdcaa5g+FNMpW3ixhHs26KauKuToLB
Geh5OdjthtW0mNM6jO5qZgVVKPDtOIazKCrVMtStmIFtEdddicU1SvScR411blhaagVBViFmPY3B
xLW9M+dNmy+EJbuAIsXPS8K9czb1ChpFPqAp6foo0Aknu9IaA6N25JtJ2ibvXgkAKxx9bFsQbMiQ
jJuuKgHdSCAmjwt1YVvuQzMwfTt0Kl8wRIelWxTDbdiqc7f1+qtEiF+cAwY1nDeBNaBiNiE2oYhB
2Qa7JxhY24deZZej/q4rQPptP9dW7rtE0x3EaZeKZmERsIb8wJ3gmzG2u2uAbetVwrI+MKRpuuKz
m4/llSEcCfsG7rKEC0MKlNNdFNNLQ7Vh3l13MvyRpGW7cTqr2AO2Sg441zBYc9X31sZgWAesKvW4
WIguTYKjHjYoFm/DecnpzErPTBCWcch3kiK1ZybuUm9JPvBs1rBiAWUvusOpujbgvmmKJLuIuqrY
GyqEJZinmLnzQzUgrtyjvkIDDjoIUM9IrPHM9DJXe5/Lodr2E05j+GRIyBlvQu9z4xWnfNzb4A1j
WQU9sqPwF5EcolNVDEJGqK6ZqhlDyGVwM9WGC5AEE8A33zpyr3TqZqhd9b0eem+Wh2G1brJ2H+sh
GXydC72LVKV3pqeSvF67Vb2HXKOmZ0Z5IrM+jAef46vUTtmOK5mtCs7FWWP12Y7FoztneaavIY7i
fiVlds8yvUnaogb/mno+6xLnkQ1D7Oc23TuACe4AxM8B4fIGqCuBQypH2/N8Nx3yi5wlPmfjss1C
xxedk8gnBy6Ez/JBZME4BVrHxhWy3npTc+R1eeHbSEc+3PZAcw7evblSnbvOw2qVORp/xbFQs6Eg
dE1TC39tXG8bOry4atOhv4qbcAMmMPlSsHPGxmQLj5JsTc803lgNtR93zUbVKVoZXsU7qBA5kb08
pHRQePqcFnW4PCaBJm88kibpMznhi65hGQ3XKuYh7Zp1XUTD5tiMXTFssjRbZVnjrDCOitI/Sg80
E1CwcsNxTeOenI9uP2vzrNzhiTKsBrzOxm70zlBgY575nbLlYojtPjjyjArUcO5QO9TLHjDe6nuM
7XzeN9pd49yF9KsYom8ZznEA2OWwUUOWf0VVfOCrMFTrQcTxHJA58Q2rGrAoF/FzkuXuJSLNjTvx
KSTvi4TrcJlbLIci0iDG3g9LjYZNp3v3OsdK3jRqYYAnUiNDGPyICE9MEkOkk1rUvVKL5KKMuZj/
eWyMbShpnxwpsI3McZnnTFcf3OnIvSoVaNznBc9H/D0TcF6me0Nb01jeGC/KIW38I4+IZuh8B4Dw
g06epvYWTh59GWV0T0ijT+0h99MMXomVzbWwxuEs7jgAo1MzUDsgBCKRI8uVte0PpZOvSkeRg5rA
brJw7doLDA/3CZrRkpcLm3s6KHSdrZEu+efStey5iwuo6E5kMZJqlTSegKgTyHjIoR6oisY3ZOtR
dN7ZZGeoRIzqc0QPAw0nc7tVGMfsIuLyIbazfJO5ADq3RIe+KYENU/x5wrMnXvJW78izKFSuD7W2
k3Et9oYN7Z3EH63oW5tkyZe666w5cgS4lCEKd+5od7OUJvY3e4zWNmrdx7eqCQPvQyZVWnbdTGrd
L71KMKi8dGLvTU1pA5xr2yIQMhV7l5aZ7RupoXtP7yHWJ2urclLbNzzeUbGvrKQJsBjy+atxpeWw
ZerBPYBSiPQcj83dyLj9JXYhTCMZADeGrIqeLFki8rkhayeVc+z14fKgnIYicNKu2hgysspbRkV7
7kYV+iKSOvAwfWrDFoqJFNPrgZZyV7jo1ngxw4La3AbSG3nOFGfbKCFXZFBQ5zTxOMpG2y8QIILH
QP0YlRupUwIseBKuW6Gt1hpJ74yPIVifph3is1KStdB25seOByX3od7gqYmyooaCIfRGlSiwdnx2
ZJmeUTMahjSN3bB6E4aoXkLVXfpx1HpLJ2R4rpSUt65Sgy/HYdwlfRR+4cO5YJ28tUMabsYwzwND
OjwjM+ba2dqQqsk3XY7Cq7iKv4W1e5+ggc0iN9RnXKjsphHppkq74c7w5cR3iP0unwGmfiYtPPqm
HKpdnswNaWqiphpqBMey6ZHXjs2qGO21Vdt4F9pCLcD52VD0BvLY8BcytGnm05LIpZFGkPoOB+2q
dOLdKNdhUeJdzONyHmmSz/GIvZ2GLMyP+r78BnnjGEjhhpsO8OWbog3hsMvyG0kssoydtFnUo118
Kx2yk+DZrz0i+GH4OKmdDM9aa2b4ECqROZXxVpae9er6A1ZF7McZw2fm+gNEAui8HhGsA1yaGHLW
BHSEKNFro+SctTdSh8zzAYOC5ACKjTMtrWrexVDAMjy4RwsVDHbDW/VGLae3SQ+Zjy8Ki1+S4WoE
cE8FiOfWLHGwXFDcimubl+EkLKe7D2Hnnv+5h0B0wsdeB10OAFZwRcq1EaYu/GnDCbbJMisvu7wr
7oqQdEEG8dfG7mRe+VgiaA99N6R007HCDhzhkoAa0UHBiA5NRYtl3MvUh+JnueyyPD2UE4qJ9GBv
zk3KFSq3WCqrTucmIXM79SyNu0xdcjiq5v6Cuc9gem3d3lSslesj/3gVov8pNPrmTsRRjdv9TTzW
V8rJ/TFP5E0S6znrsvHWQSmcKZlZgHBUwy3vR+1zwHj3Ce8PatbIul2mLScwAQ9EF/YipEge6mOG
d4yETtD2o/JJOHVCHmcGPyUPCPtxUkd32wbH3jnXzd7UJTPZXyIr6b+SipZzEqfNllsJ31rRIOaW
FWe3Na72soYyTWsA4jxqoqsQfKmPiqY8JxRi396xz8BrD7e4ptmqHiqo+kykUXPgKtO2QF3uq3Ao
AdbW2cVxL0dDdtMV2j47bGbsFnqFM8hxjYppmmnjC1fdtL2yz478o66Z83BoLKoO88VqkEE9iiqA
JDW5AiQazXRN+bzgNL4yjZPJuzEjw8ZQYY+8izC5NYQZI1jorHHDa7gsA2Pem0fnif2LEItOtwZP
DhD8rRygMnDJCE8g9EnWkuikzkKhirtGONkZoNBilxIe7XQ9ZEECyceM1jSvZ4b5ntgImoJ+q2tS
bEyi2fDz1o26K0MkVVXPnNATS0NaukU7O9RXhyQ3SeynUrFo21UeXQ2IyiDUmvazmLfRDJeFmvXV
4K7KuP0qIfWZKyngAs848nNKesQALcdfvZzEZ4bnTnBBPFhQJwrLpaHGgbTTXTu429R3BVhApWri
5yEnl54Y5+ahMgeQBztxxdxky6FqxSUUsgNXRf210ahICmW4PFVrQ5bM9c76CegxJMIp8ctE9suU
jPm2IHrWQLS0d4th2I9lA6g6EnY/j1qrCYTX5u7MiGrLvuOFR1YDj8YgiiKxUkPezSKt0ZVgdTcb
Ady5ipKhm+mpF088FXrOzjJhO0sQBx8poZSeigsqHCibTE09VQkNH5K+C0ON0p5DHZtvPDdhF6PV
fTOmo1bRuOgKK1uiqo82bRO7a5GHl02q6525stY4ebIWvAqhkAYm3TRWFl4mCat3hjpqmCtvZtTL
HEZDRnrwMZx4/2gXjbFzUC12Tfh4wjYk6xyxA6jKEEeTaeyjkYXt49FYml5Jdl3tVe5+claFFydb
DBXXM8gb4TJMTPudjRRclvFSDXifkPBRafylFaTzs6ZU92XWXPCUhD/c5nuXDy7cgkDFXMENwse6
QXe5y/NvUeJGQQ5491nhQELtWJjtBidmu5g1bCdprdY5Si69JMfjTEw8I8i9a1dADNjZ1pSA6ygO
8s6JlkdoTufpQvFuB7vg0osEeXjppFF84MQ/O5OoQezcEl2yce3U21mibke/rwBabKlVQSoCTI7g
BuesbMJikfdMXsqY0rPC1tIXbWOnQU1oNLPshC9McADWp7qMh/PU8pYlXGLbHu0fg6+xgHgvCw6m
r6uvGuFZc4bgmmUvk/Qz6N+ikLTfW+lmfocA66eE12fMLvC8rKCEwLLaNxqqRXLWVFWyy9qW7d2Q
FEFSMmdteQqcrsfppoDMdVNNjSGPTVXayx6nYn1ktW7SL/FQyfELqup2CeWdOYBvYu9ANfJCQ5X1
wrNiF1KqkS07RqzQV17cLUTp2oERk0lRahFD5hFBIbOMl55MuY87zJdxWo1nKMvzbZo0aNGiCjYP
/B1LUNOQfS0ZfdAjzZ+KBPuMwzU+f4yGlVVW+ntiwV0Kp63D2QCguO91qrpWlvC547iXae2V1ypu
5dxuk2RhhFg27Dy0+MIIDStCueU3AEiuDWnZab+hEYUEv0+aAnCa9CaNcbobyyKfFRTu4y7K2s7m
MoPin0ihlGjDX7pDmDZ1DdM0ySQ+9GyHKr/IodR41DEkmFt36RFtnSWhcJivSSXPhIxvtdL8PCwz
ft5NvdKRVmAnxTA3gj5RehVWkeVD9sKCJJRgVjw93DoOFE40+1p0TriJdFEHOUA8ZUbi8cuY2zZs
XCe+Mk1k3bRhGV5YADpfNTTXGzRUd0c5rog37wvtzAzPset7T+kYAgUGF8yW6SChLhgV9w3N3Bl3
HbWVvc32CA19ADsle3hHo4hstOgLcoshPbuKAP/EkGTcGCqm0StqkkGkASXnSVMha36kJtnguslT
BiDuJlVtfNHCnbnDeStTAP01IKGHcN1cPM7rbhMSuLAXFtl+aJD1hXp1UFVj9zm06u7KRjn8DY2y
vpCc6m2JU+T3k1Zc9GwZl6KYG2kai3om6gJuFxdwEcRM7ag0vUBN+yo56PpOLaswfn6COMLZsomS
/6bsy5YkxZVtv0hmiFG8EsQ8ZGbkWPWCVXZ3IUBCDGL8+rNQZHfUqdO2970vMnyQREYQSHJfyzOP
2oI5p3G2r50MZoFvJhPr3kemjw6svZoG6bLLWClvrZP2wTOgiqZFPphnGsH7BatxU4rJU9veRiYt
SXMsYT7B2cwuysfK6UtAYcnwkPO90dzVd1dOPfloDELScXG1AhJu+wrciF2mLHuNGHkbAV0q/moB
LqMq+SuQLEOGQOtXT4SA7NNuPo0VpceARGO3wiaRxDegicgOoT/3r1YaNIc+Zb/o3dHJz2pWnzKV
zhWLz8oSTvhiIi2KJaswG6qrkfIk+KB9ktziMjaCoKu+q9XBGPtUhzHSzmJrxMzx9TbPAjs2o/lT
Mx0CmwSRx5J201OVI6QZIlWYNN7JcpFZaQLqR0Oi+Sd+e089LdJX18ECVtnS2ViZqs/TkuHCaXrb
NiT7MxCOjPAK7p6TOSXbjk/TDgiZ/ipm1kXGJS8QbQEK5LsYCL6RngO8Zsv+v8TA3X/ZTAZWECyE
JCwYDv3tNOYA15nSsBLfs6yI/L7uHqlD2muh7eJQtUUdAVGjr0ZXBS3FS190WyMaw+wEv/caCd1N
KtTk2fP7qJxXbAxlEbnd/QKpdfnkWKm9RjQKGeHA0e3RNIn06o3yrB8zIe2xTIOxiuzAbo/W0hgX
I7qlRj9zee/8Sx8zzjg1oHn+JwgbNbl99UvKwA6wDoH9Axy0C5TV759X21gtH6QzfLP7Um5kSvPI
WfYTdGnMVcUFlvXM0tcmC/K90WXLpmKoPRiQB2i3AXHyyCi7ImNnaTvBqegDHIFUisOoTx9+u+pt
Yd904z9X//9+g91stJfOW5On9AAIjriLwJo5FhsxdfPiaBKTRizcMf9FNNa7872vVj2LfnO+i2nb
YCJBkpU10uDElFIPbCp2cknumwbxemclQ8fZIgDLn8Uclg9+4KxQa6f+bIqJRMAo6yfwNOxdVeAQ
yZlb4FzgOFE+9v6fRRK1+Lb/9IuORFKM+aGieCX7VVtFbBTlRzrhlU/4SLdGLMfghaigfCptJOOA
HLs4oSM/MqHaHScdqAZGzOc58odkOg95P7055V+5nMuPQZTl0XHZ8mRjaDANslgxqz0Y6+SSVcjL
BoBRa8RxAndgBrNklm7MHdxEN3xRrEdVpLCsr23vXWTKvbXn5dm+AzwybsbAQ0qjSh6zfMHIFnX2
iR/Ht4wp59mxcmfvZ5RvWi9vvrPgk+iAf/7WMeno+395/h3X+d9vDNBNbUMGBlcbtF/Gfo/wW1Zd
qiDjLRCbSN11o7RXcsjIwRq89COTIbDnSGSzoAHsy8W+1ejTvAs2CO3QDclK/hFaSkTAFfgXQEem
V9mIlXErlVceUx6ONxEvgi5u88Ha+yzLV3rU1WG2hk8lu/ynrC6h5zZpVALwEnQJ+yZlW61sJOOv
boIQnbTq+qRFHxxoWw9b3bjzo6ppGtsTtd+XcXqdZD/n+Wscm2BH6UckrSpwnLiPdVnl/SVx5jNL
C4VDG4WuZm4HuEfanWfy2gxddzFeRm3EqavnndtbP4zeqIzRNFNfI5SoPX91m8Eo22XIlo591JVl
ujW6XyZjgd4iVtwef9FJvH1O2qpjb6iDr5syU3llZ21t0cjbjd50xod4jYp7T/SxUf52183QI2IM
wNO2bNN6n1rtoyPGoNzkLs1WAxPIPhXYd57yyu6PdUGTKqo70h+NrJhKVzql2Zo501ogUKyA1iym
1RCybBf4Wj4HHQ/Os5s8+C6HtKg6AYhcqy1vn4WefLbG1D0SV/68ewye9bMu82ANehKWp6Wn7ctg
r8GUicwY4TKQQMyo8zvvbDxcURe7GptKbKJgNDrwnNZtSfjjbSYZThs5TTMirPAIs3qf5DOg+M02
a4vxarR2y8o1DWmwvo2gkvrJAZbrPmhAZ/zyM7famlHduUoumUgPzENGZKUDna/CKpl2SLSbTjpN
3NOo5btxN6pxxueoWb9EfnEnCd5rB0Kx6BnRNHUKkqPw7ZPplbKU7JoK34m5K6Nz7PJQBha7GP/M
zZotwIccu2gMOY3J9yW9eGIgIDw09ZIEdJHPWBpnHhGZpk641r7HS3BjsBvPAvlkXNo5cLBSLZFw
21ZrO3f1Nuw3k9eKH2BSic04u+CyELt6E3Oyo2An/HCbpI19reyjM/TjlfT9J62T4kdaDsCigW55
YWlYPNjJjMPdYij98WdfB+QpS1QBwoYWsZmg9+QRaKKPSfXTJRCk2wdYO9ZmEpG8qCp0vo16FFtR
DeG2BfjsAyi4FVB5ycYWbb5BHMy9En0c8nquV92YY4esvHxPAW17JhM+smookccZM6sGlwhBV5qW
T8ZK/ayP/YykWyNyErqnVonvt6EaPMM1IGQXFnbWs21N2SaxZ7U2IphA1kOeebubrx65iGo6K8Ab
nT/MaEEVkG3oDt4KizB9tsnoXiUyiMtt3TTI8q9kzYvbrTKiywMi81bkLC6OmPGaCHG+dbAbG7P2
73uu3C7Ok5lvzX10ynKBfy+/7nnw2YPuRHm75+VxAHvPA3tkGVJ49fwwB8HOSGYWc9+uPQy3+/pP
92w6jS35P/ecFo0FboXiD7ocNwMpvG3XhPuqAJh8TbrKPxAC+E5kLicBatGq06AsZ4G3A0gLFkaU
wkMj6OomE43kRe4xAOzmFN2XMQZLl5skY++Fw6uvwayy1fxkzDctjq9WhCxoUpIiRgzJnpziOW9r
hAaaeowbKxfPAEaK51q+MzxPT8ahC2xnbTHVrI1YWYV9RWfjaLpIMbF44EO5MboWkErEr1dghEx7
1YvVVzeM23JdxH5Xy21m9+LZSj39MFF/e/eQ9dThz+zUzoyFhFeIWB4CTqu6qpCrxQ2brk06BhGw
4e3e6MrRGk6Tm3+b67nbM6cWMbVYvnX16B2sopTndGzaVTrGSYl4RKGa19kqZSR4Nf3F540og/bn
JOY/Bkvab0wNQZw3SXkBHYztgW0NttTW6dOY8GkJfsnv2Bofy6UTwiBbvBHsH7nnAIuqZ3k1M4+T
8g55DhQE6NjbivnNtrDn4Khz/pcz2PWae8Ta9T7zztjKpBu3SumalIkXT0UdrqyEsVfSrmvXbYFg
H+gPlloXJSudRqP1yNmIDzkf6w3PbPUn6dI/aqv3P/zRKlbuMCXPbZoSRJsL64E589fcaWlXh9/m
zbqUPSXeHK4Czoe3LkNgw6bJb/MNdRbwSLXVJpwquvFxcNs0GsHuRCQCDAQaxN7U0x+ko1HS2+23
sC2DDW+mcWcVSr2Frn+o5TJqE9IVGMLd2Rl7+lBmhRfdei64NV5Pz0lIq0PgFv3adJDlFtwv9t21
udhQPbT7BYL2Mof+o7EDt1iuGloPF47w4CUgCPTdOobp00zd4AU/O70fLV5sartJvifN5tbRYf3a
7macfa1ufh5483G7ETl7EUHC4qGYhv5sBzVdqeXWs4EcVNaVbzPj085mCCtK3XXfED6KjANxGgZe
BpULvbW+hgy0MzNV67U6arFreEzToTv5vSViYyBeuwnx1nzvcC7dsqqZtrwYybty8c0vc1a1quOZ
M3FK0zl/8kkPgvfyQWPLj0ARtn1Xn7DumNDGuQ3Z5BI/uJZ/07Ofbse5anb+wKa3Wdl707OQjoed
qpQAPZDwoSxyO5qxJL16snytp6GMMlbLnUoLfWMzGEqDp3UZJdyXuzvNgabBMxmZvV9W04bk3rVa
Giawt6udHLGlZXHNgHK4VuwPDurgbUGtZDZvkep1VqaT8eoFf56wnTwbyR+78DCyJSimlL3FNpce
AtFHgaj4q3AJeSrS6kiTPn0fA4UPp5B+lNlZ+t40dNx2FtItxurLVMTEnXoEbWDtB/enqJh1MdIy
oj2w9LVcRuxnlGRYnLwa886y8ZAjAZKjWLusZydkotip83rsTvt6tHdD0D3Yi6FJGKnjX8xkrHZ4
6fvAr+bA9dBCAj3m2X9fThyxWz2Pf6b0++Cm+S7pernyVOgUgB5wDUpO62xroDBB+03F1u7BzG89
Ja9zY3FA462HL+eSAFwxdjK+yXbpjJFd13oPtAYGa8vn1LfyJ5GF4jp4Xnr0ePhX5wvY7I7Jta1b
PGZmIqTD/+gqTREOBMgn6zJgFpWfv4uU+GtJQkTFFrEeEg9PQVGdjDg69i4Df+fqqmSBECPhMJXF
e8oRH3cqq1820sU78xjbNlbyZc3FWICblkx7Y+2t4IerePNgupJ0PTvW+NagaMYjgCOvZh5ZuvXB
3JRcxgeV599vylhlQ283RUgxYrNQ1MhULEyrhYNlYn1GLIdsihKcZG7xP6NjfOFlMUPjMp4pScCs
WJxQgHBhYv0z0M3JjJktTp6US7oiXU/zuOpkmD+nnpxfAQNbI9jdXY1kDQpbtMx7MhKjzh6M7uIm
ASZ3clI1PBpbgkSkmBR7MBJwg8+Ai6qblDjOezcG9GJsZSo/KfeySzDP86uVAG/cChf1J5bpmdWI
CL+N5GSsVKZNVIaTPt0m6dQYZVSwo7GWWOcR+Hab483qewl+UyI4AG9hvfrIEIA/fdZ+U+zBCVMv
sx/kqJth0diIqbD0mTXJRwCcH57iuojSKbGuxmhpTKWcNjyULVEvY9GrTZmP7cIuUy9D4sgTOMpg
/pu+Og4KJl6MK7IXRYQgNTbuiyvvhn7tgO+5MdawRewSuFjRDO1FOC6PRSFpDCpxe/FqhYoV3XKZ
c9ZHANAmm5uy5iB6RXVLH3MJBredlhPqnSxjWHUaSYRAwLDcI+kyb8siKZ9pOMhLnfGLRShRq0bM
OLBRJ9gbq4d6zMdkQhw3kbV6NjoEsL97SM6ejCoLh2RnDkJI8GKAiba71lYt3r4YfaSVv0n43MVG
ND1s1JUoeutqNJRjrzd5AqTeZQI+FcNj1083d+MxjAEeu8ordkZkXPfnXPXXORi/l0mvT0atEdKJ
8ID2ByOmbe0eEqwwkRFNMzT2i6OFOJuZwlm0OyQG9eruYXnxOMgYD4p4HNzRWjtW16/xpqk3pVZB
bDr2SC1ch79uf22LjFw8AfG0MaOAyG4/FCLf2gC9PRt3r5zLlW3N9tfts9TFGch7B78gRaZo9jdg
ia9MrstkvQpg4QDAYIe7ylwVIzj7NipeGOmmGnoShdU4bnndfeXU2iJzgFya+tWYIkFcjcFauGl3
gxLdM4dJy65WViZfoAvZgugwjuWXnxN2w6YLgm4d8iqLhyKlZ+oJffYKLuNiFPyPZG+YQne75fb/
0W76Y2mWOPwJtZE9QGZ1plwkt905MuDWu2jo2HfRAFzV4qx9C84LIftuNX3bjqm4Adpmz8YqfGgd
+rPmzvThM843pGn8rVdhG4Zd23lqRHjV2IUaryQPXqeBAhUmh3ADKCP62PS17zL9hCpR9ZNwxBsX
xfRR5SnbBBWYYB2Wzg+ODwuRw4gHlgJgDJmUesmkCNLIE8expSgypIHuLtmSQSlGXscj78f1NCjg
YIOwfEyIne895PXON11dsuHsjxoAjbDh3b4aG2ttAyGz7X2L4UPLQUCZXWvLyp7FOumdV2MtApRB
qZgdCaD/NiOqx6wqMqgkorayzrwI17TR06OzNJPMpkcgCj8nuykORjJ61tlfXY3ONJZPRiDGswDp
paIHxRac3AmQhxev6Nql5ky7GRbRJTTY+3marYxVuTmykI0L6huMRlUBXho6Fn0yUlLxPgonEHbz
Nv11NGT8srTxn0z6gRTnzi4BUVpyFgPKW+3DRFu/5Cz8lJQrcJkREPonjxEWZ910NlLl8nLv6E+j
FRnRNPeOTukh745OwzJTlsxfM5kOuSyTnUL9RHEpsU8oBySwiJsGO0JKG1WjBv//XGGHD2pF8jZb
GtEjRNIQpXCtqw+W8lD33slI3Ui8I6fODyOZJnDptMqt0tk6cqDXvmfptUc8delshkkyTZZfdxaD
8TPL1TKi5p53AlGEX32+8YgoT8ggv9nmT8on249d7rO1tXx8psmb5igch5yNBFaEPI0DfTNSg3pH
p0axeStAgDllKae3Bkj1rysvC7utLupvxkPQ+ktvxEmIledW+RmsZx2ZGlwzQPZRKEhwGWoRPliL
QS7FuZSbuBFKTgYXrgYkrUf61SPPw59zZe/6xBP7HsX7rw6d3Se32Caz3V5l2elrgFc7eP8IoxgH
oxvGGgwzt/rq1IJF/hSEmzI4+9648gs7O3m6dC+mGcIR5Og5Tzd9M+GmFwNnBerITIvF7el6dBBS
M37GSob2pS8TfNteMZ7L0EdZIZ8dBx+lkEKKCkORMRh5sZIk/YN5af/EOShXZTjYz/erlEw8rhYd
SWF1i/BX691vVN4JibZPvkBWEZwdowFf/yWkmX2tq/DJ6BsQ5hE2a6sdQCT1N45jkhwr/63vsOFB
ng5H7kV/715WfQp6dlA8aht5mxncvHccJBi2SLhqFp25MjpjNX5D3/DfrShU9NVXNUmzCgdub8ns
pGdgMwFa4814mIBBMKq73lwpX6fnjrntNvSK+cUVyZlU9fjnclEAPm0ueP2lCRqHRWGe9uQ5wTfR
5R0/kIY+igRniMx8c+ayDecaIKNpQIAE36m/NMbgzDYwR3/3YPhLL76UILyj3F6zYwEwObYa9XZg
NX3BV0m2g0jL2Iii9fTJQ9gmMmI7FjimYaeQNpndrRxib4Yhz5+MMSSqiWr88o5EO/TFDNzkNQKr
i8h9DByWiLUniPC+2DPo8R7oehW3x4thORryowUIUO9GRFSo3eU671aez8e2kBWwvMJ9J36JaC1Q
tjud1M57U7XfJs8Rjyniny//0onQyYpLZfvnsosJQJ0F9kogBPa4IG6cmYthjrFi+Tvf8b2NJHa5
nWQiER8HpsKITuviZLUsvkbUOqxXs+T10zQJF1i3kKwM6NOyOoXUuydR0WDq3yk9l647fRgvXiF5
1lTh+BGyCRH0xcvpifEynf/NyyE1jUvqc0RDiv7dBbF6GaHS3de0RvxtWni1YlCbmgw0nmwbOI5/
mtzZKsRUABH7Wy0p1vEInDeAPLzqZAygSZSXtlPdyap6FGGS+C1jnXnNtPB3cqq9TeFa3kcPKKVo
m+wzD4CgQgkadsqDwH4YezeIUKcv+1x6Jk1evKIaxVdPivS16WkcQBn/6lnb0rn1VJTxz1ogJar0
Lkvy+scCU/ES/hNQPkRfqt5/9dqwXat+yM5NTYpjQ0Z7Azi2ekakBbmtoEchEJztTK9CTd86Pmfv
GsH4uPQGfuFuUh2oh/hdEgAZlrcgVaRS1J8ZuHKI3Wc/iwTIAFK1H3MW1nHuoQKV6oJ+zxr1DZt+
Gdeji1gUiIyrVE/sOzacu2zqsp/Uo6cib+xvpaQLk8TLgHlJ7B1jhb9TDkWSKEMs0LOH8Zvrq3MY
Ym2lJPnWYUHoqBdekpqqlz7IklU1FWJHQ6VeLKSqdlgt5lXl8uplmAbrQQNsh5+sejEe3sh26TyJ
R6Pym7Bd5YzxvfGfU1TVqyUVsbEiiI9Sh2PwZKYyKsbHGGXzuicjae6EUZFZ6cGMnWUN2fgq92Ij
+ikKcfZp9d34jko2F5l5VsRAeQC2KpMvCF1delGq704GuJkLEu+hYax+o3O5aVuqvk8JapvhKcZD
UZXWR2V9GndCWbYdGTb2RmR0Eyg9fFNOV+9QUBIAlWXQqRexdnP5XjbS3iub12szaE+8g8KPETRU
Ha5zx91XjSquhXKDVeaW2EAEfV+sVJ9gKayxViOafK20Eg986teIyg/FCjyabsf6gSBBusj/j51v
Qy2z/esANO11lGu1R8ADIVE9rHK7D19zWrbnjlZeZPQlIIFxlQ7Oza0px1/cNBO/uvnYLO1Riqg5
T5mD/UaEJOKfWaHDqA1od+r07L4DgY/IQJu9WVbIH3y/5tG8vESxP+i3YV6iwsEi+rXnRQUCBScj
Js5rn/r6jQPVdhlliqJvy2C970UByN9FlfeRL6fuj7ZtYssuEZzA9v+Yox7sd1TTzpc6hda18gMU
7Cw0OSYhWFYNYnIbJ6sIAJ20Af6syL97fXexTf+5YFE3ZM2fVQnw3xjo4XV0mmxdJSHKD1RTtydZ
BhRR0uoHOZEurgqevCFB9JfMe/4ztXae7eA+amq/MsHGj2D57ZFKOY95XtOt4/rdQfOZn9u+9NYZ
ipm+WMuLAmnM8ZP47YbUiIm5adjvCsdKdhMBL163trNUJGa7qkYQwoiTgzcgKkvkN5HYibOzw7a4
iUOKX6ksiYgtlbuvwhqRLXfKEusrRO3lI0Rf3ZwDpKt3tZ/XN6vfpHqH4qT4TBdnrgLs8wTXN2vl
I3uCYp3dra+TjHKXuABPmZGlp4tdxyzgvJd7DsMq26WUTDerWDjQaU+tm3UWebJFih0IsGWiJkAi
JKsd52YFP9zbosqWdxN5ZjlbS/v+TcTaRrdz17Jb33Ic5q3tJeHNSnt7RO3O2o3E1O5bVukdIFiv
VI+o0Vr3sj2bBl/v11XuoELcPJ5+9zBunKO4GRJ5YmvEtmqtVck9EasxCR+kawNQPOuV6KvkAYwL
gLU4kpubOuXzTWn8TJOq/DPIPLo3kunhkwShXzls8qX/3TUXiEUBvYjjyzLNvdG29WKXYjiY7kbf
zhk5Mo7ySeDxA+C0dEjyMozrJkFF1WVgKvHyAcBHXaSXtsf7ZInS2bEm6rHAgfyXaYYCiypQ+/na
+N4nC+xiDyhmdbrru5TIg5+QNzPzfeystNkKgTF6GyN4TgJaIaZddLeGZG534iFHld0KVRL+VgvB
PR0Z2a6s+6WHVJrCwosCGkTGFmAhp9ulcdWVIBHXbXiz/IfhtMhA2UuRWlimnJZx/LTDqcjI7kTY
Ki1D1GzJGfZmxQweEQ33dYqn3Ii+VwQ4N3F1BoEkfWtAdjR6irq0+7qxsI0dpvmDthpFtlrWnXnV
ua8S0QCjL2Q47mcOvv5tcNSuRo4kGyLEQLChBcP+ZJpK5+GpWRojag3UnpWgbI/RDXWNJDVy/GCb
o5goIlN/Y+0L0cZd6MxHLMIuYmOLwU+Cfo3AF9YVA8A32HtjoaC2G+87Jv8+VJjQr26mw61vk3oH
lPYYBfZG7XaabHICpEEwV6I2D5rJzcrzsDTmyugyJIziNLBQZOB/GziW5F+65QS1CKxKHX7Tm0FM
V6TJk02D7fJtxn+bzPSlTQicqLVE5hD6FQCYbayFvG/qIt0rJ93KKQmfhXs/tdaNKcV09xmc1FpZ
IRm2dhvkkQcizjOxm3QfVFJsB56KtywpnhxQqP6Y2yTHY6F/9Qi5/i8eCal1PM0aNT9DW57CTiN4
pdPyZFsBirLm7v6uCkTuA+H7j8u9R2MX3Q4Fms9sGcTob87BZAVxL2tr5XWdfpwqrNAAXyLWiNhJ
iHRfE+wUykBF9eTpx5uyKsG2t0HhNDq1GNoG5F+csa3YDHMz0AC4VHCX1/c6WiOZrJUQSbe6624F
uIz8e5Wu3yt7/WI3/m2Liqm/Dff7QEb+zzW9TPEvU+ILvzos7KYLK+tx1W9QGgogHmRcxgjlDlAY
YqISmR1VW8c6R7Fyh0M0li5p7S5O8Y8CIw/f8sYo/cZ3EBaZnDwumiyqnKG91sClRijnFuxZWCBc
MjTFk80+jM1o6jDJUbohLFd3ne9lbpSVYgHPeM2VAytwVVfjbhpArrFtt1hwm8PoXG7lqyLg7c5W
bNhRaQEDIyVYD9kgzi1iHzveTe91ouiAZ5ehNRbjA5a5XrW0d2K6eBtDAArKRvXOhKS0sA/KK/r2
JZG5XHu1BcYAS59RBXr8RmWBY5onNfLQdbMZBeiFE/612mGqC3+LjWP6iIKZDQqZufStwNE5GsDx
+9PJUb4l9IY0EiifGoxOCMySS6NCZN0LSZDE651GXIbAEntLFPmeLPsuS9Vq7YzT+FK1qAmT+QBh
UlbsbyOhhiSCK4n+s+/w8xOyvCSzjJWjq6Pj2cjjBpOokB36WzZXpmnxjx13butc3DpNz/4/DUJr
6RkcCnKSGbO3Fmu/GeNd/5vvPNZ8wbb96xj3rrxg/UFLe23GvuvN1V03Vyw7Zez5rrm73nXmZor5
bBMGYt1ys8YLlL9sW/tlgOSD154ZD1VEgtTZjEy2axTKU/Esn8JAe89EafZSlfZjFUzFg4VE6kvb
0TmaAy2O/SDDlznp2hhxlwCfAaxuO/gbB9t/UJEghtMU7sGXEyszUt439Bxy/sMYPbDIrgl+Lthz
n5rCq/ZySkG3KUybZBKsmqIHlsHI5lLiIToA0aqP3jiGrzIJvuNHOaDuOyS7o8+ytIaHm8RdBLbY
+HiT/GAnZ2U9GSksECHxhXstneDdstW8loOeH0wDejBKyCeOBYgCdGXtfhkaICpR8pixtba8zo+E
sdCGRylqD+7uI9RFDuhZyrclCj+e7vpuqMJ16QB9GQ51GQN/6K41auI8aoBuHl0V4D8SuIGNstUV
oCVL4yAqcpYSiaoEpxHsSqHrnHTrNDMKuy+S8c0z144aPyt2fpf3j10X+zkZT1Y2DbFEZOszj3F2
9j+bTnexVUgUZCVVcJl6pNWMofbwZnJa61s/eA4SyPqvUILHNrVaHWTS4x85/HKZe4DgIq3bzqs8
tVF1nPrVGgeUZL+UjNDgUjz6XlO9oAKSQsasRCmf0q1eJDY426b1dWysMhi9czPINwSjhV514N6x
LmtRKh/Z2SHjc+QFA6oVpaHcqh4Vd6OyK61DiyJ+t6Yoh1/FTzL7clVSkh4RFUqP5iqZFf9FNIbf
dGLpUbEyV5HpQme9xrvF2zXIQ42cI+MxSdSK41Zz7NMsf6Je00e8buvPtvdfwtFyXopudFFfyk02
ouqTd1Q9R1igaj7rWXYAa036gvoiznlEtnMFblv5MGbcarfgrE7rEiivR38Ykj1tUejZbe3k0V4a
nJrqy+C4cZ0j3L8GBhab9Ha4GKNxwxL9F8LX+cGMYRpUkgUIPN0gTQVcGnfnt2auN6nrTN+dqhrW
HRLp+zHo8m3WAxGeLOU/cifPLqrm6QrFyHxEIiDeDXwRpasBfXImQC/+6UFQX+RMANwM6hKFPMo2
+HDSZMCppwmO4NxV70P36S9qVHz1990SHESWoI6AYE531JLkxPRAThVK9JxaIK/XQ4p6JcZgdMbq
URxzwbCDD+Cw9SpE5RICatxDqIEQZ4GbfVqTuLZ1jTLFgHbt2hkFxkVdkg9UXl0ZB1SbKeKuLtyT
6ZmUgOqkHRYIYpVXSa3/oezMlhtVujZ9RUQwQ56CRmRLnsuuE6J2lYt5Smau/n/A+29/8UX3QZ8Q
ygTJsiRyWOtdz0t+90trIzqLuk7Y5rfUtvQbEcnxEBVK8R9921mZxo2/hjMOs5iHbJ+xMxrmyeWH
yXO3gyVz/Sqql61hVAwQXoHo7zxVzh9Hzn22Z92d783OLXbfz2rW50dGPXjtHDrH7cT2VkK0Dx4Z
6MTbcFBAVFBrtvHbXHfZbaiBTpLQJ+Asl/noNK2z3y5zQ1IEeAkw765n/7+fBfy2ee371lMMfXjA
CWZ4wB9keADBcxZkku6++/ukJFG8LC7bQS7bTmS5Cm6S0tTtSVs//+98mrtxDXE5xg1wBhH20bV/
qJb6XuSV+TcVR5BkzqcStTHSELd+c1rF3g0CfZ0Rxd25Ld3hhDLLuFl1+++z+UTfUQ//NaL+k5eL
7iHZpaPnrg+dpojvY0u6fhLmGbYw9H2f6Ibphq+FulIDEQO37v2G/dmYPtS4HCOVqqCttfWvXdtV
YonD41fiVy8rBH8rpKOe9fBRKZ4QCcfP24HyGWWXAuc9bE3kokQEwmY+Nik1ilSz37VaN9+spRhe
erLuvosS8LydTLDoOSwxZJ3trOrk06UojTVpwVNl0cdPMzqu7eTWRaUFUltzvm0tKyTGELZ3Idub
EsOhsQg22sCAoHQHl59YxIoq+KYSQOvjI9va03pN21Bvv4Rm6amOO50lpKtn14UcqSu6e2DJuzwr
KtguV0yv89raulRdfyubKr/frm/5yR6B9DDrrFe4yIgeh9gkgM+LCYoppL5DKab78aQnVxtUzlhM
jD51/jirNqtHM7knL6XueEPj42Lh8AH8lHHzcZJDjbhSB6hYzOASleEdufV7BEL+IQtsBptHB6JQ
Ps9kW/PCOZpE1w8uzlEHs8oRCdQKIn1b8WPSkyfSsWfFkcmjCBncsScYf7oEus1OnUE0mcauYit7
3R4pFnKjpta1g27ztabA5XxpUD+ck9Yn/sQsTSiWyBlT8qiGlT+2oblzK50obrYqyU/O9DiLdUUk
gMBF/H2vRKobGLpc/Fc9CS9umuYB9z/VoTL7vQLKnmrViM5gND/EEP2K00gcw0QT0PgVYltsh5kl
E35Fy6uVzPnRXgUPbjudU1nzvwp75yZX5O2WNxd1/ECJlzjE/YNOeTGF3NpLb2g/cRtxPRVF2M7s
Q6KdFFlKzGF8dUb4g/eQP4zcPUQJyni3dG2KzUivPgihYuRCntDTF3D+qGu6PaJnRwlqsF07Mh1Y
QPXMy2qeXiZki15cdfc94Xg8DZI/mVVqCAaNbh9VWnOAbVp4o4nAFGaUr9cJQqfkQ7P75VfX9MfQ
Ss7tYt2MWqoXAYfeY3Ia9iKRpQc8+W/Y/5JlkfjsfT/TSeOzaD9K7F9SUf4YCsQket0fDKqOddRq
3ijrytOVH1GZ+RaV8R577HtZxeYvSsnsOjsYfDKlkORlnPZTZZmws8w3qgGaAMkxuxOZqJ5JOdpB
VZTR15cyR2Bl/dQTfUHwzZpSJBUY82H+gG21r0sm2LkY2nNTZ9fERlm9ROTtrKw9yKmilDMcfilj
Wb704d9GZAQSZfuqEB1lnbBca1gjPoVrMOymnMljcXaqpl/RY/KfLE16guU7I5EcP/M0kldtNsbd
kL/0w6C9Gk4woKD0lTB+0agL2VWgtUCU2mvE0zxjEH81lymoIJo+LVlxHeFP7zVKZPZLxpdBonc4
4o0igyQ6i6bbO3ptnsNKGlS+jI/wCCSLz645JnZce8PQPyD92JlyHlEhm4FWuYqnwltEadc/O0tF
wnKulh3wDxnE6XiWPdpcFasBYMV+qvTqaRypMavMEuEruq6wEmT7E+c1qih7T7veDYrB6hnO7avr
LM2TY+7jvrGPXU99cpmogGQmPy5d+7Qs1DGYcFlgJ5RawLbc9UcKE9EHQ62mYs1suhkVhxqkEPED
VhGJvm/mBoJ7Zk8STisPG+recu8/zi26SkdZ2cMRtea5qgl0oY7k0u1VtO301wtEpQRkr3vFtIxH
ij3KYJSmxM0LyskEsjqIRaIfrF69qXrdBAjJF+6wxJW3nP3xrgVpd+z1+ZNJzKZMZhGPLQZjvsLK
wGP2iwJbP2RKGflh7ezdOHf/PJVT/5G6bOBmp0m8Uv8HROAzllWeTk7vHBlAE5x0+F23fD2xWB5q
004CtUZaSgYeSouPbFbcZI6/S+ceUL/GL2WyNPu8R4gs+8/CyQhhANCAGVbX+0VJ3Nsgw3OxuGvO
34vDObloRv9aWkAP07r+6Moc2EXY8uUVGpqHcLhX7XgghU+iWmur5zYZfkbS7A65ldjHzCahUo/9
IRxk6fN+s0tRTEeR8IEUdSE8vbCG+6biw9Ly+KUYyevrDVuXMD5maXFYCCif7Li9K4pKHrBRex2h
V8VpWASLS3Itj0RNRjM7dFV4J2v5PGPntle14aEOtfdEdwjVtPKist/w+2UY9lQuWoGiA5+Itcw8
57E67mTX/I21qvJM0Hmq/Ktj1APkIZ38ps13Ioweu9LQTmkRyKi3drLxKqd9VvP4rTHVBErpxNbX
La6JY+PZZowArSO0qVIUZ0ri813mZu+dFABJMnf2nfauxiXLtWfbi0Wpe05Ru4eKdM+1R7Ioo7a7
ltQ0X5aiPoQTayjqblRPKBCyiOmnIEqtd6OKqMgi5HSLVXEac78jQh9UyvyJ2aKOCduHNRZPmWWM
Z7gKiPBj0sVMzpM/W8j5KpxEfMLQeMCU/PydtSI9L5pLOnaMwe5kHuzQ1r1emcYdoIW3PK8ntKug
y2dX7NJ6yL0xozg1HtPLdhhiK72QHb3khbQDJFAFMt7h2c0osCCyBIVT8fpO/k0N680a599S78iB
JeYdYuxLTRUisFbwkjYEbCOUP1pQwxBe8xc36a0rHKQQu4RcnuqoLR6KGR0eRJHHmMJvsy/yfcGi
bqdTmLUDGYVtlzaipS3wLdPaYt/oK6KmcrOTLNzoLo3JsrWjkVwWUVjnkJUaLI9MC9LRoEIzKZdL
lWbjqZzSGV8T2zhicDjfD0kRsZilrBV5THMYxlFHUt1q+zqFIlR0UbKPsKvqKesxY5tk6txbT6Jm
SVw2RnlKoEJAX8iF32UqeXMTSbwVx9aLbYjRH/Gae23b06DYiV+WqfvakbT3pWP1bzJNFA+qYvzD
mAfLS1HU/1gadk5aM1TvSkNOVGTddK4t09pR8tp6HcPl+2RR6ZNQ1/JOWXGHOBntAzpVeJo9bGom
sN7rKNV6n+y+h5kQq+9VYvWwGBBwRlaBvrlaxnfi6WzYsmZ410QIGwiV1LuwWmKLiyvfo4ohYgrz
5p0SssnTBlM+RIoRJDMrJGwKBQEJJ9xtzTRe9GupUEU0Je9Ll62gGyxJojnqDo05McmaZpDY7InD
yByuXZeM15b/9TK58oDgjL0yE9CuFgWllrlj3bPWJqIkHpRFKi9dxkc2mv5g8y7rMM38PptGr1a0
DGy8sUZBe0SasUT2G7X8QiZT820k4wdVVdoDrla/3CEnxdwC1m1U4MzqMh+GNOoAkte23xAiBeVj
5LfGGh1vjjNjnxEC9gyMBfQqE48wc8bDUl+HrJlPfZuG14X/BdrOHZrF1zwJ4wcCqQC42ESw3FDU
mxb1ktt+ebDNmQm7ksBRVKDiQ7wuqkN2suqQ9j7FDN3BcC0/6vESMFUju9ljX53FormBlizGbqyX
n1VfHTpZLcemHVlR1OINcfCul2NK4Qv3f7ig+J0bN+ZfsdGGuCNFI6i1oUyHWRJ5YU6gFVfLmSGf
Yqw0pWQoDilZwb/xAW7JVV+H7igncGUXvVwhvzullhYTd0zhAwEBv+xDy+9F4XhqUZGIZHro8H15
GmtBUN0qDm1v1N5YEdSoROTusiqyvZbM8r5NanuHydsQwDa079MY/EOdLegWWsJlmsmAWrKEBhua
3pVGg0jXuJuVztoPFq4l1HY0+Aw5Fu/spgxTc9Lm7BorbXjpuFU9J6p/m87S+xZZxtOgGndJkhJC
nh1tjztpdayiOPfN9LW1teYhmifdI6L2k9GbDPMYzwH4ymEeMLppI+UGeqC/TvakeCXp+nuwFUBR
cd3shSqCpKOeryLMk3XygWg34oYe4U8lhXkqrTo8OpoGhwEwhldT/q5q2ZXyxgM/ienatWQbM1SJ
QRS6pV8U7n2usgqMlNwbXBXmXxvuDXuePa1Tgk5Ur3FsO3dlp3zKiS9qsjTj3qybct/O2Z/WQL8j
cV3YZf1D1cv0Lh/GyVPSGXyRGG8d875D6TmwRLsICtUM9zM+jLt4oFK6D8OgHOsCapfyaU7meIHb
bxynOvGTfrL8NuZ30tdg8sBuUQJqEBidp+rszsNIkU7V3EGku6qSLZWBVMQAEaUrKSw/qgv3cWFf
5CSmAA9C6WlyaI8U2e6TCQao28TLqbDyFmll/dK11aMCONN3e9KOTtt+aHGu+4bUTO6wnJtPQJzu
J6rkoOy6UXO115hoDyppP676JUrnZ2Azg1+LJA6oUVLJXi0/29ZAK8eyYMdNgT3HzKi8TFO8s3vx
kYel6XXOQKyjO4xTLi9Ta8N07abrhMiwZIA95G705oBJ3k9Cr/0UIOYyRTab4YEPCDfOg4295D52
8reqmKZdQ8hsn0sU5XmCmrBSoutS6PVdOSXLvg2ZogobKpYTivygpIPjd0UKHS9MjsTg8iBbyrOt
6vaFNT7mtFZ3MkHZGZqmHGtuJKqIHnIEHGORxo8t+9nIItGM4QRzPnUlXdOyY1WBQzo6O7vaiKZj
UdvaLkVg48Wu71jpDaNbi+VNCzgUheTOcrLHRMQXrFrkvhMdaDSzUA+YgFqnxVEFFb8NlilYznr6
kBUH0FP7pberQ0Lm2YsUPrlwVvet40qPcuX8gCUEI0kYR/su7T60lS/Y9O34rBWEheCLUkqpx54q
ROh3hk3sKUynXa7LZ74qd8X8/SL8mWOJUO+i2dg5ORqZiKAcan1H7sdcprtJx/zRAF32lhCfoc7V
V9AGImrvpD+wpDg0FkTTBhIE6vCqe2pySrgMEoGCnL+cUNDnkzl7Kitps9fydfz5B8zCeInT/FEJ
m8UfVC28j1vjwzbJwy9DHaR9Fp+hxJueqSDnqshm1M7FYZdJ6ellMNSdthAObxpNZdwLKZ0L0Sll
bdDBMYUYlntI9xsvtC31qMKtC4bGkl8Ha0EFYVbFsIMh8BiKbDlQozn5GPEWLGQVdupTkSIEEM1Z
S8c+mMZ4CLZH34fINvsAx0siNj135uQQbkfffpzL3D3y5daBkat1YBPvOnQLTrRTtgRxw8SQFmza
BHVJ/vZqbkcyoM+nY0OC0XTFheiF6xHqv8aakEHWlG/SLQiglOYoT0uCyxET9U/dzecA2MgcjEZf
7gfcarzK1gogwlbp8SGY50HJB8ILx2leyoBZpGQTNIV7q6/e7ARVQIf3JK9PqKW14Debla8kFTY0
sxsG24HlK+vQJLtahN0PoaLKYOkx1slH6ygZDgMJ1Q/WAstSr5HVCyaFv9uu7L8+q+3R9jEli6Wx
UgkX1yPwGB9DQHfsaNlnbI/ctTmx4+D73sm6nHjTHOwpHAM7eqWoqWag22t9ZbC7ICsrnBS0TVRq
fqs22bnrFhLuyw438UdNEem+nPjHSL5ZWr2SIFjBt20Y+gxS6xtoAMq110xhuIhTzmdzCNlKDUFx
581pbJuVZhu6HlibsaMuUWGxhgx2MoLtHQDzIC/sLK+k7eqAiWGl6qwPQdnXbH9DA+9GRJSgQij/
fqlKwdZqNInXtK4WIHTQg5gac792qGNr/nGX/B/iLi6fbDjxy9Utl90x7VIfPLzxYqA5fFe1PlWB
XA9bczuYwDz4mf+/Toc1TrffV2P+1x5mLJddlNBaPfrNYH+wOekBNOa6vbcVE8BImZ3wZhUkdbgg
qrtggWLo4WLrSSHRZ8ZOg+SOw4Di7zD/iUN4UQAONaW7w9IrOedKkXj2ra+h0vfJ8FiG9V3GOBCU
hZH7eV38mgvsHBRYYx5gRiVY9FtbCFxFFsXdO5mE6GfHpBOidHkC/1cydi8FTqjRo0NWLCyeE2d4
laprHIc1TKBaVhFMkfAmKfXLrC07SvjF6Dz3kntYDC56yaJ6EVsZpEMIMaKQchjPSmVn3DrwU+M5
AUrjKC2rJuKMAnhDM+QBzG71hJUMyyqKsS58NGdYMIrlLWSdPWVCpOUaupeJyHyeLK+s6ywQ1fKH
L9vxZ0SrZ3OEVuXqabdLSJHpYyeuY7wYR4LKNVVjfsoWYmfJtrqpBUWNA9soP87havd5VN2slIxz
VeEX2JdHCu0XGJqI0IYqCT1jijVfbUkdL9k7qn95CUtIsiFsjV2rLM1dBjjD0OD51QyzB2eS7jnv
qN0QCjvlxVq631MWH52lOw6IZZ4dJ66O3ALlKSSO/laV2MeXqfKrX6GZpqsNKEbj/Kqo7HtaMezr
PIl/RXjpEknyK2cyPwZYoXaYOJ9FTDyNeUEvFfuWhyxfyihtPKnOp8Zs7X+IzLvEAhijHLXrTwRL
nkgNUuPSNxRaES3ZVVGbnXWFnKZTmMupD8VyXEgd7FBpGrtF6do9y8ddVY/pUW3WeAcA0LYk0trF
vX1F6A8YMx6ecHV4NNIq+QjxaaYSnGSC/pzVarUWrwDENOzlqR3Vj67V3suxay7hQMEk2X7yMFVB
yXMq4ACN5S7KqPyN06yguDWbGaT23Vzkl6aooWSu0bsZqe9oyOYkBqm8qnO6j4VBSJWKvV3Y53s4
rNErSsF/4s5d7k2JbaihYnc4D+B63b5A2WhVySGXk/shiV9L4aKtb8P5QuAzgooMTmkgg3wyZiLU
JRuqVoyG72SOdmMHYJxlnbTHltqz58TsqHonE/4p1ZNpifSPnPnBEGIxHkWV1xBTCvMksPx5NHA4
9zslLn/n9SdYgYQcaVJ7i7TFM2pjfPgSh4LhZilZUGfLjRDDn1nvzsscd89j27mPPWCLpETPPA9M
C3kiGY62/HfOmw22nHdGLi33vttfp7crt86tvR22y7+f/d33f32J7bS9hNs4H+qFcsadwqH6I2FW
+XpYjRqL6LW9PdrmmyFRuWhr/8fD7/Pfl2992+G/+rbX2fpmrSt3hlpPHnu7PPeQBNdMqutD1WEJ
Qzj1f3uNwWRBsJ7PFSS7e309v7W/nvp1jGfSgIqlHKIsboLtUK/T7GhiK+ltbbOd/7etxIJV5ICn
+qxHT5amcju4heEjIoqetr66sBndU3M8bn3bQaU2XU3G8O6rq7Czh4hh7PtJ3SjE2dSR+Xw/qWwX
SX6HDf9/9KUKpF1tUM/ffew4sdWyjVtl5to+cevoaNURTGulsa5qbarXEKNSpr6p+yVd7a1AiPys
q8oULGFc7O0yth+reWH7FM0ehPHqI0FxcUyNOjuRGKFqmerEEdScpothN8icWEpY3tvV0N7BfT66
zLEXaU8skZYsP1M5dszY8l9K6bRH4C6vpcyd1dtD3StsuxhWIvt+7KaUFb56n01dAAyluIiRtWfD
5uaEimqBrAcqc1YK+HHV8it2jMjngxbPBPTvy06qH/DWyl082uVeXTRIrHHPFrOvfbvKJqxQm/Jo
yopMjwqQSdMplGPpvcuGQX1tnBHBaJet1RREkvLCQg9vRsZ7Wv8x2r5lp4ygsY+st2U0611B7dxT
ngApqKfqH2L5WAitXTLS+6uA1r+1tgOFwtGhpfR7t12/9XW9/iqsQd5trSGpFjJM033XzQKdWhfv
qiIbn8o4LCmDTca9grPE09aXVCx2EUddt5bom+aSNMUnGJp/L1gmywGHMaBBWV9jOxT632S04sft
ZUS9JGcVC1vv+4Khr9flvczPW1/DfXvXKeFV4PtazbhEUL37oC0FVtkQFQ+OG63hCYbtrQ8+8WNR
kkHduqxqWGALV7+3cX3rSsZl9tVa049bM53b6glq7b+vUGYHRUeotGleN5ErctCHtE6dU9oyvoJs
+V/R7dclLaY3phb++O7/7+sI8eOhoBr6YXu97wsHLXmeyMaxs8FbDYJTdQ8y0Dwb08rPafAJ3fq2
w1Cp1X23HqJUwahVn5fDf534vljLFgdkq/rw3bU9wve9uv/uc9PiUxWS1Y9MhOfKFgStTso4npJ/
H3332UqHiECKYLtCIcP0dVkZNflJ0RHDdHoIOr82w5Xe0r1GBIL2IWuGw9bUYuDn7Emou3asFmvB
cBX5rLHC9eJkjItTGoMR3ppj3NfnKUFnAqqJvVdsvxoiR9+GHe9X0ySpftJblPvd2NuvUynHE/Z9
zW67GH58dupkPe8ik1r5obOdIJQsSuyM6JyqaDGQtNx+cYaSLZiI37aWVWjZ85on2FqJG9oveK1B
SeqKx62r6iNWE0W93G1NFFOmn03WRwPnYadPeChZCaZESp8oe0sI90VjaXRSSxZ1W7MC9QJ/jUXO
drHBcPFABcNlOxmi6Hj5ofOzHvxxNriv6vpBXV8061judkKUd9uFDUBXP5x7wY1l597WNzLz7GN4
+gfB/l4k9UARDVPctE1s29zk6k5IuHPdXnUD5SK+YevLycnbA/44OdrPKDmW0EJeovGxrmVxEEqT
HfJx5V6O9jNBAovkr9bvK1RZr0o2EJ3K1R84uTC7z2XxamnTzDqfUU44ds5a3HAuS0K5s7M2BwUn
jl6Eb2B381ckwviV9OZxazX1KF8c48zomOztpTk6qIIAFeuC8q1MO01lGL+2E5GsvCElRRmNftJA
6voxOYE1yuf4A0qXfZKb/YEw1hobc1nOwwzsjRL2ahGdhL6z1ypUWx3k43bQ85NhKjejlD96XUkg
8zfzjTcNhqOaiFfn7F0Ug7LIlOSxH9k1pYY6DEGoWdWvrhwewrBRX9II0iSKG0+aInwuiGtlDWt1
VWn4fGYNddF62B7F6xrDrsz7qIzyry5tCpNAMYantM1/17ZrnFrDoFTcgg83s8S9FE3xztq7/e2a
8XWYCu1Twm/IRGuxWbq18+KxIC/JYXcdcgkLVz0d+lS06q9Bt3qRq1mvZtqeE4S8v7UCMJzykAvL
etLt6iI1tTxUGnHaUknLPQKWmqR38oNFHyY0gGn9uBOxF1LZ9WACkCcQYCe/ZfxLjRb7KFptVeeX
LoR5YoQljnsY1roEbVWUsfgWYP84li9jn67VhXkcbE08IO9JvWh3VN7bD2E/k4fqx4ZaDWN6SKS5
1pel7QFVcHpqGxghllKejCEr/TS35Ymgn9yba1k5O3PjiaU/f34hB0mCYocIap8qJPpJamERrncJ
wRvbM/XHUemeooURyGCoPUShXkHCLVF94bHwqjtde4P3/2ixW3sdFld77Fr9sJ0DLiouPXa63mT/
6RmcX83YEc+4Wnm2rVuvg2XMzwtU/+3cBAiOWLPqby0V3uJTMxC5X5+Hm+byVOrlfmvBga+fWpEd
4rC2cLdrlEfi+8ftXC8s9dHByfCrVZvNYzcuZ1PNVLAW+ilr8uVarIdOHXHo7HTCNbTqvh0Og6vY
sIx0+zrpmsOedy48IjowA7ZOLGfsa2oxx8xzcSl07CrUUeNsOHfL3kwwQP1qb6e2AwlMs62G69b4
eqmiaYG4txVh1GKMT+MAFpvBuMJnwJIxBUOQw7Zmtf4BkgA2z15lz2QtkBPRnDqdqxdXXc4ww1++
mtsZTdZDkFjZtciHd7NKq3NBxOs6DM2/BwiYzr7O7Mb/rxOjKqZ7nbfyfW1nOJoBUVlrPATkoEXW
V0k6gkGTngIMwDjyZmTudIgHiim1XI1u3EkUCdjDMt8lyKu2vu06d66j29Z0G/OBijuiDOvzv/uX
pgVfJG0FLmMkWcqF2i6ew5iKUw5l2pUIjCmxHPOaJPLal5iMnoCAIuQcdvdSWOVrHTbxdWsJMYer
tLJks8vJsUuVozLaKRvpsn9R7VK/t2vnB4qRDtELV2AdgcjTxDWGRizJMRUyW+62ptYh5aAYL8cK
h7P1XKbncBQoh9cmGM/itozJ1x/eumxr9hOZRzjpcIFVjIRYR5goWzMZcYOyzTUQvf0t26oDajFs
LGm4ONcd60FSgru1tvfXRfoptwv5sL33YtV5TVaq4GjD9c0qLJp17E62Zh2rCz/NcjW4Wd+bXYBB
SgFBra3t1ZJweMhrQrwklkmtWVqp+krTysAmWUAgeW4Yq00Q2KpNZiiytfzVmRij0yhyfiEgvkge
xVSYPGDktPwlbvE2Ewn9qGFY+yTl4+cSrpuHpWrlDexXrig48lNd2WHQGUuMNZ2SnMhDlqcKiOdN
L9K3HDzbH6x88deLpzfHrf+URWV7lZlNgVYn9s1NUd8Q+0n+nEnEt0Tw2RhokZte86lMUeJE0YUU
6TGdlhd7KQ0PHCfyjTq377ulrxavaDR+3typQ17ctoOCDcGNaKiBoOqXA+HRHzIq0N2xIZ8WNQOC
K6Tn1NCpMDZ7qlhEN10Qyy9n2Tb/1G2uYGpczC9W3/Czmx60UOpv9hL/LhcXD8Tsfpjr8BDb8WfT
F9ktwUlgr+WOcqBMX32rrVRj0dodNFe3X2P7SEos/2Esy3gwlCTdu0p+iRTxm+W6GmDf8Wkm1T/9
FJukdxrnpKEYJcvm7tMa0Ngk0xwCE8UPIjaynyNJIqwcXKRIDclKhxs7ayax02PSSw1CgKeqOhKR
T0n54XnRlelz3kEnJkug/WiWSJwsQeYT4Xu+b2LwmKaDWGlEC9+2Q3hn/XSp+r6OpfZkgDunEL3B
pqmEWF8REbPAXRJ4mYj3qqzNpWPcpumn3rFIeqw62z3NRQ/+cEKgLH3ijMpJU8irUdPUHKid18GD
hEbwG6mHes2JgO3gK9m70i49A1rlmekRxKYdfTSFK58XnUmbLv3mkLhH3O3EREw5KOYU300i/T2X
SnI/jbBzl6X+u1AGU3e6+Bn1UetbuCk8krzVwM1bcRBZJVH5pHZ3Uakabyg//8Hiuv5rQsEkF/SZ
9D324E5MsL6qgUOMXe+pQOrwzY3GJ7XSkocGlcrW2g6NhesMhfMEx9YrtkNY6yhdJrE6h4xPYFQ0
ZH/pCW3EPrVHFjyaqT7PpFb3QifXvTUtQIrXIhX3W2tAXfg8GhRjT/Zwt3UZVB8cncRudq2bac9i
MDpUngiI1tbWhQkfwLcuz4LtCevsczaYmVm7JKdKC1faZ90/zyGSVjOpH7dWVWjRPnfD8rA1J3Y2
5Ks7vMa4VOha/5woOQoBZ5i/+vRZaOdBlDZKXi7ZDixKDtwaxcP2hMhV5n3WYIe2nWRVjcuKTvZh
fTVlPUwjgT+FooHzdgWh7jEIKyhQ3y+JC1QAfDX7es9401V+IubnOSXcMVua/tyGDmw5GQd5ETPT
VV361+5suNKsnZ6c2H7Kxz+1WIwXYpr+bFjTE/OE8VJP9e84AzSxnSNEq/rAKcUJxaj5Ymsdeq5B
jPvt2tLQo6DBUdPfzo4qmR61TaxjaD4w39eIYeRcBCJmBUEpWvK0HYCjVPsmC6t99n/69DkpvKgR
wLttPXmaowmVVyhgf5vHPE6MZ7fqjedsURj00bSct2aqiP6sLchDtku00TaemcBmp0i+ri9b0sgT
lNaTvT69ieQBuXsIEJ3atkbpnaftkKUto107TmcnSp2nDjb6dUoVyswxVkMFGVEdXSzEedZnEBGM
H2HJsacJu9JH9dvu+YCmPcLmf19P9n+rQgn3VPYjjNJn5YlaOv2gaG3/1dz6OlPupMZ8trXUqK2O
S4PA7quphzxrKY4hwo3b1oUXFum8PlV9fO2j561vXsJAK7kxtpbslOHUWbLiCv7odhjs+VYjDrn/
6qIK8jyy/vcMp0weHJfbvIOdZc+66ZHbJVNsjNHTdhBqfFQrY7lurSnEPieR7rHS8yTzl3aNAsvG
8bazVcIsn1s6obM2Sw/ffYbIPoWqMukNdfuoJdSWfTr9wZr+h7Hzaq4UB9f1L6KKHG5XzvZyanff
UB3JOfPr94OYGbx9Zk7tG5UkBMsGIaRPb6jkJ5HQj1DwaNmtXupcvXstcYy4oOgjP7WeG15KxXxf
GkSsU1DeqKr9UmdvCPv380WrtkOwAhmhtdGbwwUjrcca45Ub38AER/Pk1EKCOImSib0U1k3TASf2
n5Rar48f6sRpRpX9KGvX2yh5kQDySa27SOySKKEFIQCGOnW5LAHSZS+m7DYRHNXnMnTzZzfKCa85
YbAXdUmQEqsMgZj7aZavh8LFizlI3KNorGv2Ny9DpVjTgf/ksllvY4ZZnPeC8rkc86eaQOEVvVec
uCJEbnV/MhKBDorXQ3e2Gr3lBnDQBz61YSMVpJRils/yUIYPVWgfxUFRhQmOQvC+co7K0OW3Qe/P
ZuljuzJ22muld/nJ6csGVNDgJdfSy7dpvpXkLt9UlVVuFIxTAB7hAKRPXi/tZNwStm50SXR5a5jF
l0pzM/jw7cXN26vReii2++xJwUv44TbhzvARPIgMVjoZMwAnV4pDH2C3bKcg2Mqj3HowJyQfTLfc
qpuaOci6YvaROt+qUE1WIyjhNU6vEEldvuZitw98DOx6HQy6LHUnEBOvSmkFe48PAgFuGUg6IOW2
Vc/yiNYcFlQamwuwk2xpH/fqG+suBhvQC5tck29JEx8HyZIuRZNDj207+5i0EOA07TWsupDln806
GbRn0vr285gYymlgR5t4R00wUctWSTrUcKZWcq81aNIQrYdOVG2cvI1W9cg3ksXwVW7vil85j5MI
3wCJwRwKHd6jp130Cr9TqUMuOAve0HR9YUdoE9RKvsvM2j63CS5gBALILsnQoQBvasUZ0bIvICz6
oyvX7S63fHcFUsO9tekvLuOfkFvRVug+d2sLY6bdkEnKJWGumhi9fNdirtwVyYhNm/yMDYu6TaRx
m0UqnDx8aiqlK09l45ZbWbe7TWVhfhnb5biRa/WL1+MfAGKq2Xo49hbymN8N4B/3QtVfpTAoDglq
jRdkEsGV8E3ZxpVVX/IsI0qidvC3RnftFUN7AUhwaEoEGesyWqdlvneS3jmm2lDgzw0gymx1H4tc
uBFl2xyMYkIEeo2y1TtczAEI/0Cq6TujXHLQ2SVfc7faNXC4Zo06GxE8+o1ZScD1oro+K6ToJADX
QkuCFXuj8bXXTNg28o8iUgd4dXp57gAaHKUp4KFVdzGjVqZpNVMUulHDPgjelAVarEhGBF0tv6rJ
99aUbnEMzxdxlHUc3kEv/xltrTix/ybzJYxKNNfk05AVypMOw0On27Pda5ZdBP7GKtZa6geXJi28
k9czw0gU3t/Bz9bQO3Pk9rqp9+ZY5TH1QJPCCl4H/AG2WkQM1SzKcu+bww97so/vbdzFCQXWPqHQ
GexQQXArW9M6eq2PI4QHmUZBl1PJyilS8gUiQLruwuBXleQnwsj6gW95G4FYQd6q3HFD/5QxFjE9
YXh2HzDlqAvjkcCIugpBl23csHrGbw2OmV1pvMRadvRLxsFQ0vH8a6t13hATKNNHNE3lSxsEyqWe
EksfDLbqoXakK1/13K3egNTzFZUVimQ1jL1GtfWiyF4DytoFmfdLYucBJYYARSFCGT9bo8vfamTN
+WgfmtTF98SG06R67IHIPfRUh+nx1asA8ox3ViT1mn3PItdvZR8nK5kYZBzKPj9vGROEejNALn7o
HQLspdoM7Ap7Twir8PmsCxBKLkrROcpSlx7kJVbSYLMIxgIYl+Hw6DXB6zH2dqYzqc8W7S/PdhME
yjTgjbYaA2LQU4CH7t4fLfT2IcyvGgUqU/27gzQYAPvdVg5wvtK0iDpbK3y+5DVC09lWzhoQyo2E
AYsiS8hHohfjeS4bC7n9PBTDU++b1YVQY7IemwFRtKR+gL38RKS5WhnoyR+dARe/QHWN42QFK7mt
c5Ii1z4ZE04Ht9rvle1c8oBhVq8khrG4KA4jCku14n/rAKLui6b5hveBBifY9LZSHg3XDq+ii0Xw
OJsIxF6sPseWfQb/MDDL7l3uYPetZ9VOdMMDvhTiHKc1mFVlkCiSsCBQUXs6u265cSjsIlsZEdZz
QNczQHGOAeiGj8EOMvPJStmUUjM0t5COfc6NxibKkymbKAz3+VDr+7YsnPfYeYHL1Mi1+3M0yw2c
d76lzgSRkX4GWrtOjcQ7qb3Xr9VCrjas1J1DC/Bsb4ADBXfClpTksnhrINxbWAI2rqxvmAFeHQx+
H+MOjSKLEmIy0bbWvZc0kczzkhRdZs1Fk5n/0SyhiJWjcTNc5o5OZ4BjtBOAnoXj7FzPdda+g/qa
wtC3Zsm8UmWPV9HVtfNYhmybMvv4FafqNsVN9ySPyDchFHXHvvS3MTlEQdW5YIEuOiOrMz7EUzKJ
5+hpj52wXtb3rq2HWx1OIzclJ/fqexkw1S3KeJ97luyvY4vHCCbsKNWsP5o2ZuZhBG9RrKJzqGeP
htabuz4NWH9PiWtfR6eBh1Yr4bZq7rFVRSef5cEpdq1go2UQAGBjB2fD1O+qp8HecHp6FBbuHYgr
4nvhtpPK+6i6BNeIwdD/EThTkoPAgJnTjjRUYWCJujF5XYHA/CeRGvaLMC8/ZA52GZqPpJabg9To
E6cmzIJfg4Xs+bQRII1YbLsnqcBwC45Es40cONZeCxpr8LqBFafLuYRGLghKH+mo2bnSh0fZH3uo
Ha656VGlWQ9TEZmCYd3qPCw9tgGaWX4Mr6RBenJUQBc5enYGkXHoBhgpwJVujd7cpRr/Jxyeo43a
FDgACsycPxH4DfBnW6sbUjgFo33rY0VhKtgkDw5bc6ewKt5G4EaveG2ANsy++5i7v8opXjBO/cvO
XDq3iBJYU6igHFVWOjEdynJs5SqSgU8YACtH2riiNRrgHpNKkUqAPV2QAkOZ6idxmWxUXoLSS49J
mDNk9421KY0QeAhbCoDgsnGdoZgWWBnuxJK5xgxPv3YKlN4SoIDUAKyKKn4PyRH3GhJgPUSj/+Yj
BYf46G7w3HxjWRhNTsi5DQDtTaTwdNH/jSXUt8o/rGvqc90l+7Iv+UyCCoysyN3LeMsSdoQqWB4t
/2uW5toXJORR5Oyf1MgzDnEnPY0EASZ6q7wv9Ml4IPwmN9ohdHqf3fqNE44OZvPGLWQrbR2ryJfW
corwnwZi3DzbujpclDh86WVWqX7hIaPoQxmeTJoKF12bqOL3gAK9zQoQXlI2O5MNb7BcuTkLR8TD
n6azlGdguzbS2NLAQkBnnFYmXH0at9Umi03nERaA9SAPLyMIvkcNMIKZevjdhtGXnIkB8pUB0Mqc
zVRRHGM1Yc6XJwA0JWkfNbbP/EmLgb8Ym9RrtDX24u0BdkT20uhldehhi6xFUcXbGrxxaaz8Sqow
1y34f+rG3Ki592swpWGfhfF4RvjjsR0Be+uYaj94SLk8eJVSsjOMFKbVWvHWKM1in0MD1zzYGVKE
xFzCnzcxNewOqWDLZ5Mx81bW2CdbVtEPGnEORvFNkjw0PmAxPK1eMC2rj8mEmcknXJ0PwuKoWw/B
hBsttUE+AozwJySpSAY1eJMkzd2G/1SJetE8mV678pR73Fenhk63SrKYVAA9KxXktFIW3sbdDbLG
xNB/CSuQAu5zX3nxzoPOa9Ya3KKuf0aoHHVDPO9mXQ2BERK4oURnwWCHFkrek/aGONC4MSTJ/sdg
V94JXJYxbpms8peIrHijjQIu2UFko5EIEiws/r2uzED72rWKglAu7YcJUshcFuBQC9zaq/B6cFeR
pExxBGo9sFhbdlW+WlK6ifB4vQ+/9LYDxTzduGq6osgt+ERTieRxK6CKorIfkyE5iJZYanJnkEXE
m10cq6eLiBxu7sPKtJJ4I/7KCK1pNmARPptc/fZeJe+FwojlrCG5d0cwnD+b6fn1emAdUtSoxR6w
SCJx/0U2ZInMlhbGd6KYJMXezyUV/5npb0rBfXp4ZxzET4o/w/Ee/KDoECdpi62T57/EeXHvwTGf
HuP8hEWlwEvheh+yuoQ0utT1udrskVrBkwnQx4z9Fb0B2i071P0Q91tZLb8LPLBIOmDUTQm/jngq
kiNJ0ZmYERVWzBhvV1ux6T3jvHzZ+9bCXNw6lc8TNZEQ3dVR9SyevRnZDx1xn91YagzrBi7iR8Jx
005Zdootln81zsKAJv9+aGCHVSDUlbcRj0s8DZHDnpNtXZEVvcDwVZd95WblZG16wtfRAX0mslMC
EYG+Ie0LhVUU+oLRCBABmHPMimbcfsiKsy0cKUAi21p6mrNj3IKGMoOD+L2+qohRV5uwjr6MvXoS
d26+S1BLV5kRDxtxr8VdieqM9X+tIL4yYQDEMxFniJyom7uDKItEi3EMqRofiCaij13zJB783DXF
rVl6gzhSEvlcFWDYN+JWiD9SbUvuT+1l6poIOrNco/hRT7YhyF3O91dPrXYEeKXtEmYD9LpnpUhr
mLb+Lh0hOtfq8KROQ4f4bCehae1HbwQJjOveSobOiRJuhZ6QEaXZ//PDH/4GkcX2CrK76qtzy/np
oSaTgjTR1I0YAsT3vUFu/GACyOqfYri8882d4RQf3poPoIrPd1BjGy8LYE2OFfbdqTJuQ9v/JjWJ
vF3uMIPgSbVsKN3L4CK3jwkmljvxt7Ru8RCbo7xDo7Ed11XiX+pOlYB5TOPQ9FqLM0XuP+ucJh8R
DvCjjegJbRjvmMKwdJk6gtoj7aTDsV66z9TALEYa6Oq6Q4LtIHpw3xjdYUgNliXFNrU6jI/sCVz5
n79rZvHR9cEKO6kGXGECpCx9bwyvtjoBGLXMLCd5G4a3aVgWPUkUl7qM6M80IhnqaG1dq+jArMSP
licxRor2Ilne1g9ddM6K42PhdAen0teiJ8ynYCuwl97qig0CMRayYK/2KHQflzd86cuiThS9qRfK
bburAOntfSvYiWO66OyixXL+5y4oyuKpidx8jijP2U/HRfFT3dxt8wKv93nowVaODf5YP3pw5VYx
8JgsBuTWmiCcpw+H6kA09VQWqoO6w4eCfXrmBeKJd6aKMaj1kI713WJuwPrwohKxGOVsVUOdSAGl
dGVzNias6tjn97Szm52uj0wlKlXeyF5G7KZFYGbFBu9OMAuGdLKL1Meu3HhB/mAlxYcHL35V9IP5
dVrKonLpJktfEU2yLq4PLfaDojOKpJyGa5FTI+hLegjnSdx9cZEMPOMAZoVu17rQ6tfiLYHVTq3I
fqjtbO09NRBREuuWwXG0LaS6r6bgUvjcsCaU4iNxcKgh4YRv6CP1NWiBuyNjshX3WCTisYfT9ASh
XNbIQ/wjHdSTE2rJTh77c6TnCJQ5zUEMMgqjdg1nN0c9d+Nn3vwF0OpfkPKTo7igePIix0hfT2wY
M+h+jZ3ziL2cPWOW3ch8dvE826WiRyyDgazI1pHzlr9PrXtl0w4Q75e7mCcWI2k0fWYSOzE2rgFd
SJBK4AW8g0vWmIk7yI+KJuytQTnR0EXpFWM765iJyRZ43WI/2NZxAJjDfu4eeiQaxYG5TnAMm2dX
8yoqULyMPTdVmQdhuNS3Uou0nbi++LtcM+iPtfowamm9k3XtLp7q8mhFLm2an6E2BKs+y1D6h0L+
1wJtGTgk8e0X5Xlix/I0x5GG5QMY/62SmCns/Drtrgiy6wegacVJsHa6oClO9IU/uZ8k8/MVT2IZ
Y5YHwwf6dww9Ux+ccmNAkEYWA8vvUM54CWxG8A0KgducWyaejOjWnkzs0QAe7Gb4hvwzmIsGy4i+
PMm5Q0/j/XITlqMiJ5r8/y/FXK2HvXQV75OYKYg/RhTnufhSFrm5cgyw/WBCizCDmOhKjXmQ8VgU
TcTPzlMukcVhk1dtzrKv/Resfv5Qir/zwyxjPjdP7TWwgAsbgthj8KEX81c2Rwhdi9dkzJCDWXuD
/g2tFeLJfhsdssr35a1oPmfd6QsaAAbBO3yex4meKmZ0S7LUDWPCloOCUqQCTGyahIl/Z0lmlKQo
f5jLzn99PvYwca59hq5bS74Cnr4z2aUa1+j1ZmxC/bDFH6KXJ9VW5aO42WJSJ3LLvV/q2AhC89qD
ALI0Fr++FJdzRW55jMuB5Xqfzg3S1wahDsYwxkwxcCLhBrZIlMWbxx2PWMZPx+c/fsyVbBVInfxh
Gike4dzzxu8eRPuj6K6BKluApqdn4DcNkhuip/x7Vpw9D1WAcqqDncebz1QQD6bIsoT7xAkRBA9x
dDmwrAHFAZEs7USxc392Spke579+6skz2WN5Z+b5zNyZRa2jpg37J/+8dyI3txLZz2Vx0nzVD60+
/8DnsySFjY3afFFGpGbFuLLMHsS5/1a3NBFH53m2yC6JeB5LUeTEef951Q/LGdFaNPz0U/9W9+mq
n37JmwZ8jObKxofRN73ieDizV1GM81pVvPAiIZQCORMaEYv3Kcy2JEvdmOAJCv2ONkWtkZ0bieFW
XHxp+uGIyLq6B0KILfi5R4uXZXnjP71Uywu0vGiibjlNnPGfdZ9O+7fLz6/rmE7k/iwE7ddvbBza
mNZOc2Hx4VqSeSW7lD/EKv6t+ae6eT0xXXb+BXGdT23mX+gi56JI3R+5cfy1GBrEGlTklm+0GEOW
osgtE7Kl8ae6T0XRzm0RDGh/KiWSCFFmQuTj5WTvnemt6MJzVtSK8kgom2V1UiQ71cmel+EdMBW0
8aUsjRONXJTFyM9cyCOiZCSGPYeOXM+ox7UYHoj+I8laoQz8F11tHjRMmRiCGF2yfISEifjbRjxJ
kSzDrSiKrmCJRf/SZukGS92nLrRcpveqmJCFDdOrk0d901hqPK7F+jcCYEC4KOpfvLoLdvMbL27K
kszD6lIWt+s/i+LA8uqKokcg5a/hW5Q/XUHUjUkEdkKJeI2WwX6eWM/HxfNZzqzwKmHxlhwNAiPa
FCH5sHJcmolzRSImBktR5D61E4PoUvfhHxdHPp3SOYW0HbUrqMDHEioFrgGiBZFyTQHJMX24chzx
6mcxdLlJlCQHcWfyqE2TwyhbqyqxjIN4wssTnd/9D8HMD1OFpanIiYcfZC0RvbnRHORKLURPtDBA
JkVFK7sbnZztGNRclOEmXtE5Til6QD+qYfUuXuS/olql7G2xzmbrpGJzME2TY4REMCxxSGsiKSt2
K1dL2TU8Cf0z31jlk+6wNRoYkDEgL5EPQ1W8va66Z8HZNtgACGS0a8RdFc+lTKAyqUX2kofwTASf
XJ0e8FgjulPP8cxPt1/c1A+PaF66znddrFlEdn7NAzYnR0cftuIui59dEvEHLEVxYz/Vzas6ceQz
mXNpKQ4v/5Lq++raxFpvhY0hVnFe6r41WdjvNYQAtyqMWYpQzxAgzY74THLUUNk70yxkeqajjgPM
U40ivJtK7zlQkr0yXUOOyuSae2W9Eq3GJukP0pjrG7lNAOl1XbaqAl51kTiJra9NB4CnAqboEkf2
Tg58I90iGYThMiv7LVFJUMODdaxUr3qAk8VeM6KxEM8TC/eiUL7Ebv8yIdqfPEgpT/Bvyg2qcT2q
HBRFXYLgURKxPVH2qECEZhE/hY6FsqDeXIcQLQQL2MJOZW9/7xju+BgX1U/4jodWV/K3PtVx1Yrd
b2nOlLzEB/7kejJI8aR6aZ3R+O4QrWdn1/XYcFBq1HG6buVVZfmlHMH0siTPX1U5Ntco6gCvCpDt
krPJFkAnlDymRoF+kywjZRSyyVTl4LgxYixu/XSEUBJmAh2OAn6k7KvMzG/jEBU3kRNJkmUWumdp
irAwQXgjC71NXiA/5A7dV53Ns30tT1J+iVxo2JGgxLGZAsAr22XlFmYhqtcyhE/NxUhURsFwUycZ
mCCn7lgPV5l9AqnB9ppDsL1G9Wtoh+CxmxKILsGjK0ffkNWUjqIqTzDpRncRVa4M4TPNYLfG8h4r
1LAfZXZCH2NJUdZD33usIDgQmg7QqtjkXqZYiuIhuxq6rrkpUeM8jFNSJsD2TPoW7GpaLAd8NYnX
Sm7hitaxO6MPmM31vYoujPt7iILxNpdAc6D8a9HnlvOLwHAeUJkJ1oVfr9A91baWYuibYahSNN4A
02eaop9MC6gzsFZlo5pqVK+wgkcGAwfw3PHzSwHV7lJNyVKkf+6jjBhqh7SRCTctV0/pqMfaWtE1
5SSSbPD+rszaQloPDix3x48JNiNq8NK6AEZts2+/Rl36rrGVDi4cuj/vlg6fGWQiaIWsQCWmHX+z
3fnFTyP161BFoBUQxHnx+gTYNTpYD6PCXrIxRMa5sNP2pLZhfYjjMLvxCBQo/7X8VPUSnSuJ9aus
tS8lqkFXO4geOrOooL5K5VPYsnFkIfa4FUVxgK3QV+TX023Zr1qMO1bD1DxUYkz5QrBc03nsYFNl
SdBuGTM2H0420m9WPOpncamy0pWb5fgHyGE4dSbIou344BSb5S+oveiP74/RfN1SG+uHqqm3qYys
zdrFYrn1kmeMCkeC9lnFWtnUzxAtqie45+2N0PFRlDDarZ8wrYMMlfSINU0tRJ2l5Z9PiuwX2UaP
C9dAgNrQfohYTFkJBt0F/bT2UnaElfMYtRNxwELJ4ogMZgSajVuh6lK9R2xTWYuiuD1JLE+fKgtM
2HR/zL4H6FJME71wb/Z/5n8njlJ3b2YlnLPp/iE4DSIvGRz86ekzfaejnCKyIim8EYb7Uha9ra+R
kPxQKQ6LIw3kjk33AHAGBJ6HzjWx+u/ohzIoqeV7WXr+oTU7D413v/iW5ztxPOz8cherqDYVo2QR
sJZs3MKJBx4rL/AuzZR0EbontubuPxxo2xg7mTfPNcMtFIbwnPcJHoZTInKiTmeVnUEKQFEtVIIK
v8H/aChOmVsvZzc95oD/l1NiuwNfISv7z5epmwyR23t/y2WigetPf51oLX5kyHK1usT1xKNg21E3
ahiwKFJegylJEZi4iuLguigWBm4HeV0OCa5Ph3MZ5fLV0kjkcNA78+Fr2Efm5NAmquLnhYMnxiBJ
J+vNAIqPspQ4+ulUURQ/XKM6erAQAp9PFb/24YxE1bdNDkDj84HprxryELLjfczM9xh7UpBLox2f
66GIz3YfADhRUN5sEvYZZXYrtlHmK89y7ncXWy1/pL4iP3dmJj+rfnlrGGBv7E3DdEF0kK9fq6H/
ZZW1ejaBlrzZCZdiMye/xqgZvAWF9AU+svcgDuq5d3Wz0HwUx0AKb2MIdU/p1LIv36JO0V8UN8he
legomvDNSZ7lqoJ+efPLeLi0nhJf+ylB3E/tVnpUkjWrccWYDRpvKoo2EE3ZyHHt33LU4V5qE7uE
uRS/JU6Jjrai1WtR1NqqO2i4pm5y3UARf2UaTfuE6RXSRUavbgMIlW9Viy2CDF9vP/Er34CC5Rsz
cfVDj2XmY272L0Bomq9G/n20K/uLIdn1KckDpJNMtflajQApZMtIHxHRQUvXb/94lll/BbKlbsYQ
F3Gzcl8UwGdo2NYdeE9yoV9vR6xh4Qv/XQUt8q+Dn+pUwwIVm4yXvHPKLX5tOQpzVvaSSIZ5quJm
QHO7zV5UGNNPWL+vxEEJGNsLCIwvMHnlq6gy3Yr9BbvL96LYoyZxVJwhWotiGdr648gunSiJKzad
fJXRelNhRJ+9YQSXkBm+di7RioEWXbqosJnplaB72GzA4iHribTstnA76ySOtLXrbHWlM+h3uJ2M
LiMPgjHBWysX7RqOT3ASRSuQTWAKQXsWRRMjInwgVfciiqM0fLf55t9EaWiTR8br9FELwfe4vXfw
g066x0ktXwMXGrHvYlfVpcUjQJ8tshPtPXfq1yis5TNghe6uqjWvSoiqfBHZF9FA1KOLuMulMrmJ
KpHoqBwFJgSGslExXM1wj01M7y6ah9DRHlP9XlXZzm7sAsPCcouMeX42Bys7Bw1kuUksOD9LMknV
FDYys/KwCR1ctFQzqB58xcIKfDBeUAiLv8pG4WzRzcwPoghHB0i9mr3leo8kpdaCJZiaKe3grtD0
A1WT9rgryzVA8SL+Coo62UPHt3Yqex9fTUM7p7ZkPOt+Yl3zyABgMTWrB/n3AFryyKdNuTKtU3Aj
ImdPyajE7poIXgV+9++6pYnIGVL9u2hVZf9v56s1AJjGDB/KfqxuvVQAl85spO9Adel8iX6nsvuq
9535Vlk9+kCpml0SXzNRNi5iEHHd+KUt7Lto2mvxpQw0572sUnljl6FxjXMHA5ayRC0FXdhX6Eg/
JcSvtmG2toENXeScl8ruw++NAkDM0OzqwdEb7ySZVrQPYl9+RlWlXInLW+O7nDvVz4Z9I2BEeogO
46AdiNnmqO7mxt0x0RzndbcQtlTSVZSUGcq4aFRdcsbUi5n7m9ZVw1OJOPlfB+Y24nC+1MIjAfyM
jP9GHj053IjjPrjHi7haaNlUmgV0wsLSj3NRHFYdJep3vNrB3NJT1LuhR8ZeNju428slDEs/m8DL
T5ZvSNtYyVRsqTrrYID3PeJ1U10UTbd2ZpQMjwM+Lpu2lqtX3kYZ6I9tfWPufEebR/pTOS92FzEl
7TNjd38260z/CScRsUidcZ7ex0ubRBYkFW/clkVR3kK1Lg+6VnSnwK4N3H3dHFuCxkIfC7AqAx/M
TDVHFstt3a+h179GgS79lkBazj+UpApScZnxa4i7774kWe+KWSWoHSvjs2+iDc4UxXuAQm3vk0lU
XJbc+NzGobEnHBA/2FCBwDhXBvEzBjLTHf2vDMDfIB9Kv1QPH2TQScywmYRHnq3/TlBGVpv2xcOa
o6qf2gbMMjrF1YtTsyZs2kJ5ALfRAM/BYQnelbUhuOa6B1XV8KDqrUnSQI6T86g0yVnkLKtkCxAJ
hGsTIeuCf82TYnXOSxo778oQSle9dRzuAfK9pR+XJ1FsNJTnUitsjmrYIkylMC87NjlQt6yynVcP
Qvqq6Hz52ha5+xqU41fV8NSbKI0TAtxSjQfR1FGsc6AY7qMo+a23r+M8ftIz1X11R/YSM6N6zjXL
enX3vZtYX0M+lfu6l+u9VXfet0zdl11pfstBZGGZU5SHzuuyd2zu1q0R2E+sIy+YPGS30pUQz/cg
bzStr6zmuulAkLHjjLPuxGTp94gdDbxECK9pgfZb2B0aiKn5lte8Lg0qrdQ2hdkYuw5LwVszJXSM
YVPhjbwRRXGADdvsVo24bWFZfQbsxC97TQG6AcPRFbG77KZNiYkU79mWtGtqFeMTUYD3Jg+Gb0Mw
AT1q+BzoQCG5F6vv4dgN3/oyMNb9VB9M9f+7vY3k0tLetV2uAzxtXXk2gm9/X3+p/6/r/+/24nfV
ooO57ehbPTXCdceC/Z53Q3lXLV3dm1MdchnlXRxIWfzOdaIJQpHVPZ/qPp3LlxM5K8nZhyrfRJEY
E9vSKSp5R89I/qqTsY92Un23NBMH+9BxVmUJ38DLH6SkNiBMwvnqlbLzthbv+qZFx2aT9Er2IJJe
53ll7Zu6Uqpiq/qRfPEKiHgMUqKAQrt8qadEFE1NgnQ/l5Ni07JcQ+vx76OifimKM0Qd2nbnNADQ
tlTNV1rKMYPe2NsPObfre4v9B4pkztcIPhOdKk+PjguXVO2tp8Fsne8aAnREC53uwbBtDEcj9Fay
WA7YfYVNDPH4WOXSTlOd8QuKDN2+4apC8PQNWtZR/IafAOdri9q44oTt3NxGYaNrujbmFQ8qd+0V
3IiB64Cm7dSq7k9q6aPZ/Y/DzmyuY/gZ5FwWX+KASFq0urc2ICuY6K111GM9R1yndu+JFUl3BKKb
jXpwsBGLxhFNFw3tGETILX3FFAReTNiXe6lI2j2LP2TxtT+FXn9DYqT7EoQ4wUdN3T4EVasc5LBO
jm4f6zffU/HEkPLxLfbjP4AOkz+c7GMHf5J0HXUsrH/v+Mnstb7xbkVWVfdsSjSZ6aGfIZc4NdDU
iYpUAdkw6vymxPDikUyWt52TNTfRXjTD4GmLaeSAARriNNHkyQ5kHi/ZNrp7iHVs8aWMHxEdwiDC
wBhNa+R+hw9aeTO8JtoXUGuuUQKpQuv18WLZIIthx5tnK+mCY4aU8dnRA+NI2CM7OcPYnZKi74+S
HOTnRMsw9nHb4BJVLhJPnWVfonzA67UkSBI0kbsL61rGgUEud7aT9RBdEV1GAKp9ZH8i38ah1dxd
1J7QDQY7yIgDGqho2+exweoHc+f+JTCQR270Vdv4BKW8TH6t2INe+72svfW2jZY3uqdf8J5pV0Uw
9FcXHyokqNN4Uwx+gBIW+nF8myB8uPH4I6rsrYsf2Tu71xW6NsHEtR+DZ7CkfwJTHn9IkfaDwC/0
csMjUO7Z6i6p+Ti7nb5vpyvYIf4d4MByLB56FlTmgEgnEJMfGbhEtdG/O2ANWAIm3Rlt1P6xjCx1
UuMfEV0rr44xNEgh8wawMsoPSaUgJIN4X38LUWthUt4fUl0KXlzJsW6WAptWGMH7egvlznC7Qxt3
w7tusnZSFO/FznhTlCHNkA2Q+/cAAODWy7v2IM5Sw+hYap1ySi2l2xBLzE4wgkKWqhMy2HAw5HDr
1VylDwgiiiYi96HSnI6Iys9HluZ9IvQJ+YHlOqKuKGx4aGzgrRMcA29GXmPlWEvNW4OB5al35QT5
Cm5Jgt42ccsOpsdURNHO2Q51hs/lVFT1AdKSbmRHUXTjUlnBTgxXmDxAkjMtFgVToqY+fk+5PuTn
3okKHCzIiWRpI3KiDqdxWlcqEKUuBY31fzhvRDAqh6D+v64tih9+2sJH4MhMaPWhbjlF/H4f5OMp
id+rwfdfGHPdVRZaxlF14Va0qfYsO5a71zpfWo8pj9lysvDRLLKDKImTdM15rpvEuRqGdEC6aLw5
TQWlsE7rL21vFSuts7zvtSe9QChyfumKsktthgN0wNeekqoBDRDlbZLwD8GMB9RBwh9FUIZ8dqr6
fbK7X0dGk1+Jc59lRNyvEAWKa6oU/g4503EV6XJxXQ6Io0yw/mqnY8mT1dZabt6AyODcPF1BnCIa
LsXW7K2V1ZXsWf7zI58uLfURfCHVfYvBqCKYOf3IcgFRjDv5wOZXeNrYnWRdmt7DgAjrUBxfpNaH
QqJajzpKjo+xOY2+SgbCQPftuQ6mL5ZKsX2wCBVcLRnjklBG6n8uTnU4dXfXYEpEHRBMZYsv2v+w
dR5djXPRtv1FGkPhKHUlOWFjoMh0NCgolLN0FH79m1Ldd+tr3I6HsQ22hcI+e681F1OQ9dl/T2yv
2x5rWrXYi5FUgO3H3jLKXQIWJhjSmfZ+0/5OMC64ldq+a9GM/U3W84tds2hv5y58LJdSBkjF5IM+
pNAw7am4cwygKikQt9vZlOOxQlULwTFBs09s1cnMXZgg61l8tNXkWuZqsy9Y696rsHbpGNC9zs1W
obFeFc98utin5+28ZhYEFHMR4oNM0bewy62v2gxvVBqZESQcfE1Zm1FKP1d1b4Hvo8nAQGP4mWb3
EpZl9WV06aci6FJztkRAj2rINCVpWALUggnSs1iK8Tlsxw6mOQuI7dnJjutzXGAF3J4tifC8hHLp
vO3ZNI8LMi9hym3Pzr2VX1tFfGTrX2LiUd7lbfO4PZcKh54ToCVq8uSu7lXlmpIkxP3IXJK77d52
oxbR+6KrzenfQ9s90lDjICXH5+9v/XtWtQv7kDKI8rbH7C4GN+l0+E6Bg/r/XvfvfdSxuO1EZd2E
i85rl5RUKpxIj1Pm1oyIQoYnWq6dXWfQzio+KjzriXbIF1Ax2xPbzeRADfKV9TWtoszN/t/vaKHy
VS81ZLv//TP/eYlpp3jItj/+769JYjp8ac918Pfvbk+Hecpb/OeVi6UoPnFYIjAsFyPY+ueVscUi
iIP1P7+4PfH3LbcPGBdquHeFePn7mLF9gn9vPrsZu2BoD+qpi/vg//xO/179P39X+y4iuA1/P8O6
FbZ7//mw64f7+5m2Z/6+6VAXdylgV6ziB7N31HO1vmx7QSha2jzb3e2Z7WbeNv92VzgD6Ibxt8tE
6FYZxj3VBnFqU3fbZUnjtwRYRAlWs6grP82qm2HooWmU6smKw+Vgu8MfZLlzkANWVJMvqWdERwqL
PAoXPpg7Dqc477/bInT31ExnB4Rp0uhJoFnzirJ1vyyFiOx08JSWEzmgWQEO33HpMXakWzlt9sI6
84gJ71l00vUkhx1cj/mpDRvExcOzFk38MWx+ELGzq1S7i53iv2xQPdHQ2eV0tyqhf8bVeFGYes4V
kYgzCIZ6HfhVCkOHDL/vER8xy1Q3OyeK9tD2mXKvpix5a/KM7pvwLKhFiJdbHxoniU0qz27/PqYR
4uIt1Vic/v1WRCcvKFqQS+SmKvfbE3jQPvsFx1XTS6ycy2PXPHa5GO9HCqHebmGhlyzJxwXJCPCy
lA8SPSs1ISsk5BB70Aw2ZId+8iaspsJFb2jmV6lNJICtN3MePrQjPv6iOtvRaKL656aiW+zjMZv2
egVrbHushMBwWEhZo2H6/x8bFgoJkKb6oSFFr3LM8K5Yb8BRuLXd3PcWuKa8h4szUcPcL+tNkhv1
0Znt2dt+5Axi3KfQKDAMdX8f+vd4Z4nXxOyNm+0hR2l0uGTTQlxoV+22x7YbQw91xkQwG7eX/OcJ
iHnG3P194+1hU6+Y785VedreeHssjEfPcnsj6OeWifX6Ibcnk0wtz6YFgHB9yKStfrVtJRijOH2o
6l2FIfi+17TkgZn5z5Q04WnUjFtA5PllIqzqfrtxFlj/YK3M/b/H8lmWhLhB5s9UJVWwNIYGmdfD
TWZm5j3NfvPv7w6JtVuqkPSjuO/8snRYtIU5GUOLWTuHvz+TkNTs2yoXPjpfno9rUz+vxXPaOXeL
S3Ugl4ZZUTOIe9fNlDszOUfrD0aS/s/NZLbvA13Lm1nk67IQvw/pfwgz/r1uyqAc5Qun3u0P2Wpl
kV2R3BN4N1zrag7+7lFLnURojXsPKnJ3V7VF9CBokj3oafVYh9F03l623VCS6R6xQPVx+3F7rQZl
PTAblOPbb22P4ajIsSRkt6zhJt9VI/c+Lw33Hi73cmMYw0cUtlBC1sd1u5AkSaVemDo4/7eXQcA8
MbmPb7dXUPndq4lmnJOF/a+ak/6oRK51j1nUvidBrNlpsUOWwbTY99sTWg/cU60Zzmw/bk8ATBHX
JqdgJHlDgRwb94ySDcOXCeffTJqXf6+N6Z0SZtbZh1xv0r0zo5gAZxk/1LghAuJZsp1hQ0bz7b4J
94ZrQA6H3/IA6jl5EH2HN9TI6B9M9EMdIydUaM0y2W6oXRbSskjz1JeJaqOOiMNTCAsJV1JfCHj4
f+6tP8LXey17svzI1nDR363RKiHh0DfbPeKaC+bXN/3qEhpWCeN2b7sZN6HkesOiFuHk9iDo2uHg
6ky8pxTgSzU/xX+FV6vOW6Xsbt9UfaHN0rOKXY0P/26okbE6bD8Xm+tBiuJVrMajYXXStOtHIJsI
55G1+Y/MBrAbNEiaAnB3b7YbvemnhYCjduVv/O9dPXe/kkyHgdGVYB+3p6VccIhud1OwMyD/s5Qx
B+B8hnZQ9v5uMWcmgiSDM5I6FiPEbSv+fRrYy3ntyhxgnxB3gMMM+4LYKbOhYLEb/syD+A6hReRV
c5iI/wpM7TEi1/GmGuSbzWY9J8SB7XtNfMSzcHfTqqrN+DOVe+aMU+y27/tva2/3tv8AM6x4JyK2
lUJK2lkd9KDNInHsCWq7sYyqPlksErImbT1FHQ6jsJ5zvrVpTjj0MXWo/IfZBbSWmtwBSL8oZpC2
mJhXU1q5Kq7t9Z+13SuANuwasCBcd6V200G2iBqLQZdRQ+LL8unynw2DRZntZrkdCEVb8xWlCOn3
03BrYvNLFLGyM8xLNbbTTRdb498bQyTTTaivW66YPwpNb26w/DY3btkAHd/ulo4rtd12d4te3e5t
N5kdNqidXGgYq3a+WuNYaqPBoEPR8X/uWLVrl6ekAASwekTXr7ndbF/4349DYUCW0cjNDFcP07Jq
FLfNUW2e0+1uv9DwKgt7Dv79Z7b99N+P2z1XG4m3wsDLybuCE8iNscr+/t2Yg4gPgzDP2aq93/aD
7SZZfxwZceyXpLtsD9WhSbhD5FCNbLEGcks0sBTJ/1dW1a9c61rSR40SD9jqGvt71x708ZQB+cIk
zzZd+RCNIMZgu9l+TBMoxFqi/LSUlOOZYMjeWzpbkoqipNPZdqrAIKarr6bZiwqidWPyqQPVaVjF
6Gp4oPfz7ebTk1avYF3qEXJjKwLnsNLPjM53eiHxjWa3RdXEHowyBqVLHV8stDC3UTj4zNs7b5yL
a6FxiSjdxgxcKKtntel9Thk1I3Q6i3UznMANrEvbRX3Afa8fl5EEIcshk9Z+7du+3AuGMKjYB0kW
Sxftk54gSpLAFVkwH0EmGHDB5aSR3glds/xZm5VdqPTEwkh9D/sfPN3ybIj8VNY1/TsiiZJOvDdj
Q2bhnO/BLyU7E6Nf1Q+XOGpVj4sjzuS4qoIOQ0Y8XAC/oidJGekqKqPXKKWpgpfKB8qW7MdmzYju
DVS4tCgYTvtLrY/kGztdUIOo6Bx6jXL66Ww2jCNdolL4/UW6l2jOUj8hYCssUxWuKRGliUa7WqqA
bw3yz2dCMxv5k4Y4slWUVP60mM4hhHWj1P2x12M2Ahy6RFhsaRHjFe9GgS5mfHGdtXVJECT1WPdt
c+lezy2aBjvGtk5ldjCUGSOwgt5/GJUDFcXiM3/8oHiOd86Mf79WrAw2ETIdZ6H2FHhzHPBoyDf5
4lHpzsfMeZhAIB2ZeKoXxLSkZzgkMKgl/+galy6e+SECGOxEjkrW1iBgTuF6ipWfPiRbpp1u1z1I
T63+No+XPyZP+mXHhbJhka3Y4bXSh6+mgI6kc4j62igJa5pH5o2xTWKOmoqAhuilyjoScC18Yji4
g5x2giEwhS+ZmvtWvyJFYC17k96/hlwvAiivHrnM5IMWjHAc3stq3AQmxCJ9VDkzRC/zdmiUfRF1
4cMMcX1pnN91TqpepEafs1T2vcNCcNRksBaA0jLiM1q5venG3wocVq+ayCbWpuXNbWhY0IDUlD82
EYlwjYzkZGh08txUfYC44PjGnAdhLJ9mzdkThIt8JEaKpQiVaSsrJCX7yhpt2C/NNARznNd7xXmJ
lbL0zLQId21e0p+R5d60lOqyxPzBsaczmGjaXTSlPWjK+TSon6z8Y9+dbbkb2scuI6q1Ja+Lfv7O
cut3rZfgWQAkOQahx718QZFrADtKY58Uz8KjGtT8Bf6q5xKY6vXzVHipHR9NoaieBNllpeIFkFgj
EEmC+cqpjxo1KFPSVxyIoao2HDUjMnlufo1c+RlGTQvUqfpOl7dFz4Cv5fEX4twi6PRnIhSfJXpJ
pi7QUsezCzJ1nW300+AE9NqmebBpmSECtkL9h/YNCBPrPR3NazUxtM/di9B5WaGNt4ZK9c85Pd1J
Uof7uruEy0CAbDkfiOe1SJct4+P8m+Rs+tVPWTl8aAOB8mo/34uUyn9YVlxvRSOQaHQGfYIzdAlk
ckAzDNgwYp/w22oACJZ+SjaS19aEAiuGcqoniqxYaI3fH9j2apDbNPyJFDgb9b4tzPCBbMN+x2gn
9afGframIjDKgROBAoY2z9/IuM8DzWXg3bV94nVd8YpeFJNjzxp6yhLyklBvWi1BwmtOLMroadcp
+Qsw/wfQaY7XvUoLAl2TZPjux5OT6N+Vkn0Xif7VNQZhgS1kfpU1FB3uQzkO894pGBYkGlp2J0dH
FM/Rm0YXdCqA/Y1z9aimzbVZG1XlvA5i/xidTfTCyAeOkcp2Unhw79rdpFir3bm+k3HqJZVFt2QV
6jbRdKo0LgoFGiELeB+sF86aVuSn2qktkjsbIYZX59W1yKqfwrBPTWN9dgkLr0ncx05eBELNjwhV
6AeFPXktY4iv3hlvetLMIlDVQYMCfTcYKUSeUWaBpZBGryv97ClmOQWhoXw5kI3iUCJET4ydIFRK
723rME/tEzFvjKELcaALcDAXOplx+VxO6l6Q6r13Ygv9MJqVxGQ3U6o3V63SG+lHsbMyxH5JI4Y2
nr/MS58H8GfAhS9f1WS96tX8IC1fL6xmb0XT7QKaM7Mgz3XkT2qWdVuBsXaqDs5gpTNRE90pC0Nk
2tZhTJTASci6f5+T+sON8ierHi6ThaZRHV/iPj92aHCyiX0i7bs9SDbQNPISAw5E0AYYrc3NIKtZ
gSttYLQcn1DlzfzYdNVIE3eGGQcfGmgA2RWR+TH30wfZ1IVn58pz5wCy6RP9vSuyrxGcntFM7/jL
/iDbRRdrHBaZnAZRPM3YyP1crX7VA/DyBA6TzFBUsz0eBSFih4oxAJo/g95RtxwYQAJT607RMDyQ
aUSGoEN/fOztP53oQFNwhSVjm6j3UoD8BaDsKWIk8lItwTblF70vHzLQPJ62jOZOuO5hstzTe9EB
6IM2dKoms4e3nyGWn5FHxORoksZ+JhSjuuIbRsJng03XOSLrkM4OXeHe/FKL/pKp49vAh2Lp95og
woD0mb+4rXLmzPeIuKz2hsFm00dXjWT6ytQPfToepyrcd8duLPcdm4WTBCt/ZoeTx2wvof4fQQHb
9TWhS3XsyVNTO4LFJveSVbA+ByNjnlLux4Sjd3TCP3lOhHKGPq2c2ldr6C+6298PTu6T5/BQ99GH
WbBuxEJGdMOYv9t46uGTVtJnNEPKgyD6c2HfYCIANr6kbGi1kYpm2jmGisB4OAjWGSeX1XJVXIke
bakDEpVeFYfL8Gr1NJWX3Jk8ODx3eTp1XmNDBFQFgiOjiJ4qK/9T91PrFX0+Bo07kBiJ6bCN1ZNU
3V+2QRE5x5Czy0iejY4qux7Cj6HnuFsGfW8B87Y7eWvQvYOckgUg7iwlZxrahKBE0U6B3H2FQYjQ
KaKFZtA7bKXBRrbZjESeLJzQtSIYdNvF8O84nkzHIigeuwJGlMwUda8bMBu6NvlFAHwfwrbnAkcl
+eB+q9MwXDRAZKzGzKMT9k+KmMFuusOH6CGNz0qC7mX4aDt3H0mQol1CRrGbuUFOi6BlwJEjjA9K
VeHgoQhrROo3ER2BQVULOtbZsVikcyJk8tVOgPdwBR9k/a311MbzyOFZwddJk4tQKhLmRhiKKbtL
k/zSOP0EuJNQNZHfsyTNJUqqH0JGY09oA2Ml4znsHIJKyt8a5DpnaXFJaCSChYlDPmd5O0TN2aJY
jPryKl2GhuSLgLq6xUD0Qq394jC08M1ozYrQp6/ZZAWQOXK6Oi6XGmsOMmdYEwa5mlsESKUdHNXm
NdMbjo7Rt9pFvTNlMVGM55knHGowK0e3ESU/kn52fzarlZBlTvDepvHZrMadppsThRWhGYkN28Ea
7pVxqk+Jkt0bEQU5mbSlbpYHg85U0ywjBW0sD5i0jc4qAhpCz1Yc/YZvBTs1Q7MXaw1HADuN8kPT
7zOpslNoGRPJwD3TymtRgzEDcS+8HLXtcTGjNuggYrpj6qeLedsOLtrU4Y+p3BC1fEkIZi1pQgN8
RHuX1TusjPepFGKvls07kIWboVwgPlcrovmjEQRXT66GWb+Kn2thUwmhgXJoEniNGlF3VgmYSSTo
pXNAtGQSDWmPfmph7rFmXCHmZzqAgJTjTGa7pe+FMT/pqnVpUo7AmC2cCUIlmEr+Me1QBnkPcbjY
xZp1SKzpY5luUM485yhSPXJBml2hsZ2IEr/ixEA2srBet/Aq9fPagjdfFch8q7bNhx7ypndnRdtb
BB55rqk8ikrsJYDb9SRVeXBQsULNCKgPK12O9I+ME5tinEEHvsvY+K1byrwPdQksGQspREOWp3kO
3o6K0HTZ+ysF7wCFCbGJMf4Vavw+iWEkZcaPYfWlZ020+02oSZw3aSGa4AV19SFxVB2qnB1kpJx6
isteYpv6Jw2XP2Qo12eZMbXWGdzPRBVluvYLYF8RIJXBQGlogZpV5voLu4QecaDrDPad7CBMuLTa
NB1tTTrUAWntg5rroKf0b6nWgKPuz0rC3la1wuvy+jnNS+xI1g1gzGCpqJ/H3iXVlyaFZ+XxYSRx
HGrncrWQsNfie9bcr7pY0gAhW81uOjzY5fhud+MXJNHjMs++pWsf1ZSY0JJHEL2YL8KpNeGTjKXP
HEStxaPM7Iehc7BlpMWtdAYGKI3KINt9T82eRPvCeAr7X4NQQXXDECVBjMQd1Q6DKS5vc1NchGZx
6EY9eU7MMVrVvqtZdciqHIM4Ue8JHHnWJamY7lDuo3j+FYemRAtoPzBQIcAlDWE2L2+O+8uxFEQi
+sriK/rJ7/uUApsCE3xdFKR6FcxQbIk592Q7MG+ID0pd3pb5M9g8l2FneGSf9Ns6NnZTqrESkxov
1ZNyp+iW4Ts3XQSwk6Yf2gWywd0BzUlp78ZGfVPynFHLoB/CCebeFBKGl4NBa+zBj2T/FTdI703j
RH3RlTkFxmh7JlUlq6/xTs1OVNIm1OGclKrE9bVKWrwNeQi5q/gh2tyyMTTfcdLv2Y7fYuaU8zwU
viJhA6auPp/s+bUSSb4L9UMuGEiX+FDxoEY7ixyYSgxvWRmtHWpW/mHKf821Wp8LArOSVqPTSl6d
ckgxkc5W9jxNXL1NUr339UjJIa2eMWHHeDgmJNq1XRjK33VIRkYW19c+ivcGQSJ7d57Odab/zhUM
u3EK+X3lDTX9F4qkZwbi1V5Bo+I1HPE7V7FZG7ocSuPYXct570IBnmfa7ei5miDMIuhsFbbABidC
zlQr7fD+5SG9kCT5rsL8otoKUPO0JlkoNBk9Jd0xBrDhIVqyvbbSv0cD7FT+rFl2SeKW9mFrytFe
JvonLmoeo/6uKlCn8Lq/4c18UlGP+0aPrwvIYci+WeaTBguFYLlrYyJc7yeuphyKGA7LTyQxSL/l
D/mW19AlYjnhHKURdF5I+8XVpvPcAiOBM0eWvNHeyVZ8lvyzQKI8JJmrH5Q1cjmu50tuqlDfk3LY
JwnrNJXav67HF45RZCCI6tfTobVro/nA7zEFHyLAt/GJWKHnTNOVgASswwtG0tAbmxD10Lc7vTaO
8Upv+8kuBqpNhKnmguKM6GqsE+c8c1mmcooKDQpejk1EtvR6mxZ5zbtq6R+NhpaqQDNBw/ZXxcbz
ytF4UPKMlqEw3iRzSy0aZUD6z8pTcaNLbIqnaLGOWk6BLiJC+Tg7UQFA2mMN6+iwW5vBQGgMSZiG
1b0bRw/1H068IZOfEWflFMuHXLBSs1r8NOlILIpQ3+KWoIZZr8iDGp8AkOZ7NFz3qS0vjBUw+in5
VeRRH7AIvIwruXU2HrXPqHQ+7aF76VR2zMx8IfviUbfKQETkFBIBDAWcINn5pms5WrB1oRA/dob6
NvTmb8WW9JVRunUG2XWpSjMm5fpvL4mBY0KemuGaNXDAOQEgg1vhzdp7uC5eHSW6LJAKQWpfMt1a
aNx1X3Uz7RtbecmJJPbs2Bj9saLwVk3UDCF7C1XMUFYuVnGheqbIb6qw/10KLBTxsAClRP7UDo92
Ls5GYXW+rgzUVCXyexVA9ZQqSiDWfN7B1XZYwYmiT6uvuIiPgCtu2iTeq5n5HTstfaqWKSBJqkQp
Jgd9rq+ZRaBo2+SnWhKZOqj1DlX4Z6Z1yEV1ErrNZJdmDJ7THv1bWAIONnd8hPMQ39lJiUh4vJSK
Bt/J0mIP02M4Gr/CHgtFGP4spfKkEyU0WVX8pGQfMBNLc9F9JVJRY436dYY9Fhi99mUP/Ul3k8dq
ZLKOA/C7D9eNHecfsyZfsxJfNWkL0K8qvnMyXudsvK1S5Hlh9EkJ8UmwauzZldyb9fwx1KsvT+VC
rhQuisClgj2uo7ajNl87ldOBKV4cGDOtWTXRCYDX6SbEH65JIkXWlZciJ06pMn8VziiYoCvvSzRe
1AaEtFve6pzChe0c+qpy/GIEclf2u2RM3pK8Ff5PY9ZfppH/DusaraVePRTQGnu74ORitaQtmT14
vPNSjruQ/HhUTni1tfqMz+hRVyTidJy/uCyO8wiWMCYbNE1VmnpDKdkb0ZwvwghUZqowuCK8IOXo
q36/TClJiUm2XyL7jIPy0xLNR74sdxLOF2M165Yj5NXKoLUpQ+CWFRpMJzroberb44DgWCEtKl2u
mJduoNYuh8Y0diZ4A64/GnmUue/oHF1yUeWRTAco+sjAJ2cAss6Xqg3312TTvLHpp3gGFR17cXlr
5C+DyAICVO/buH+LJSPwdRdcZiKmEJao+8hiR8E/cV3y8EBH/C20+yud27sQUD6rBHxoeaPtSCE6
56J47GP9vZgswUIvpqzFT+W4UJ5Ez4WxTB43qUCk0pSheVwfWY09Eqr9VvfpF6vfJ1yg/QlsPpnK
Sxjge3kz60tbh++UB+gxYkqUkEb9RWGQ02qErQyzme2cQj+iMqKtl84GJUMTkQ+pXCq7Vq6sNV+n
gt7uMth78rLLoDKtkTX95O6LBRTNIvLsWLa3ZaUwIOAP7JxM+WLd6814IUQSOsdpUfBNFiArCcmK
Jie6kcnIohFyArN9xa9Tk9ji2TzMXaHdKDkTrAYnApMIm4WaE6vYM7TDPLvNCXtc4rUzGUyTZhS/
lLkDGm9n3WH78e9jYOhTjssuDwMbCwcg/lrnWtUTNm4XFVkGa/rT9OaIBBg3ARaWPc1+486nysaS
jsnpw6KPrAn0p7YxKEe+z37RKFQHEdLpA2LP0uZlydvuIKnQ25FrmGxpQCb9I/nCn0Ofr84urj6L
Mp6EJt2DHf7YZHb6c659oiPjWtMhd0tVEZFznL8rA0DVyqC0t0btT1g6HDRU2EUY/jZSMfi0iJwA
bIBwDSDOasl3sjgtOc1NMq4lW6ycYxsNX2h/xa7+JTvk2zMn4XAIT5CYAaTTsepd/dXNgH6b+3pW
bpv17ZJ1AmNYyKdGyPeu8wI/D+xhSbLEUvpyTi+Lav0q6rs6FdJL8/GxjJg+545zamtBS9O+y3Tc
5Lbz3U4mEP+ouZ/N/CFdRweuUtA2nNqzUKPR71qDI8IlBR5X2Q35GGXQRM3EDL8PKK5HDmvjVEpB
oI7J6u1oRLEANoGyQ7UgEmh2DRM1M2wIjVG7S836rk3l21SsQYtTKg+hUfyMydLd9pA2ItrbqslK
2YhcLrCzwXzAMHZurL4ls33rRj96ZzCTbclDc1hw1olTcnpMH4vxJTQS6EIOa7Q4MiIPi7U39bAc
pmryHTdl7Wybo8dM9ZAmqvaauZytYceyuqXFMhXkQ2nJWQx0Xywprqyxnyy1eO0KJ98prUgQWkRv
MEawsDv6ATeT6iP04DS4ig5tYofoHNKkGvy17bmTOmZ1nf+xvk5bF4VgSDPLDgSZ8lv62WAWtlcd
63PByV+MtCpDyXAFhAoWdybuYz+xhlPIXXLK3PEzy9JwNMknLQcIqBogX2RVI6uiYWXW31nawH4p
x2M+02fWctM96eLUF/3gzRGDqW6h+WTb2edAk4+rTaV4JaKHLq/iU5TKtYDW300sLh7dygjcydTe
q0XBYEU3f1fr6Cn8aOiw+FqmULv2l46eJTLZ9ibCGjhQjDyEFntlWdHsHFR8J/Iq8df5aFTqnVua
UNJnxh7WmlgzNHT8kmUYmZexw0BGyA5tDKWC8s6b2mx4aMhMDzrijVYg/5m+/G1kNn4+0LeZIGpo
I21Naqn6lMoG4gdXhLgRod8MiXrbj+q+oKb0ZhvndLKQWC7UO7cWxkGoQ7OHEHlamtT2rKzcxTqB
LUvExSGKRHce6bdnDgL3NJterBKRqdo/MzXj/18uSH/oyIZJl97kFW111q1walOL6BW5h8UARaIp
k0tvMz9tWpr2tTEpmGLhQeZusVt6g4vx2L2B6NmV5lp/VljjFnkyM86keVK9lNZiHG29Qs0sqvlG
dOtMqEVOQ/wGGj47a6lrc/LE8W7sRMxuoYwCA3ZHI5ADjWWWZb4UeVv4tlaGPsiVEi0nrtc69Yls
KwFArYfkXT7xFtnMIWzkrekLIdY8heZiivS1t9i2odZbxzTJEDBx2GPzeWktvnFj8pb4iejERBan
NUYyliNfTddEWJwVF1Cf0zmqHlRaKOxRpRfyX9nFWQfuu2tZ7vHeWj3vCRqRTJ2psmxmPTvLqSs/
jeRRsHAnXrggYnUQ5YFhsQEjZu/K2yomvAWv7Kdqif5XoYc7mc6vxojrUtryuQvxeiIDag8lQTSc
ovu7KVl4kfIjSAmirRP9rg1rCGxnuImYodI4dHXAKNFM29yqv+E3s4nm9F6qg0L4tIMDRjrEbpQY
E5oaPa1Oh04nbGQgYbNkTzZDcGscSLj+61sx95xuplI/ASqpFsoKk31O1Nr3FJmfqv4jp+Ub9Azh
FoDCzeZ+6SwVMk5IHzr8BL7Fbwvd2qs5DgpGhtBrOkwm9D2UUV5HZswWKT5pLHddrLy7rXB2g9YS
uJZk1S2TP3uXLw7peIKZDmMvX9WodFjnYO6lYmVdewDsI3yYGFnAZfuUGuF8Y4Uqsw2WPqJEkmNH
1bRXYMGjQ37slVzdt849jAsKQ3V+kZN2XDqVrvDUPveSiYg19r4elZ0/ja5GoZgvfProNu7699xi
RGb86DK5d1jtswjmqijlhNSI5cAwMYCOXYWa/djiG7+LyCNRKsKsCXcKxk75biv5bkTkeuXhbTag
rRTD9+jQ0K9TWvCoK596mgLkvblwf0uL5ofxLEOWhyn0hh0GnU9lda/F9nyebKILijR9UEQNPd+c
2eWWuvIqpCiBJlnz2SsTv6vLP6ox/u6lSsVijUeNc89hhW6PVf4b7QbpldBPmfeyMtbt9hffKGWv
ilPaL2Z+iEHgIjYMMiU9FiqBzm1o3Dedm95UHfu20QQRG9mbaxd5IENwrXHNXdyP47V2dgbq2cCZ
BGkbw+c8V3dcYVOqYMMTNfa5tirRgdT7OV0Nuz3rDkLbEMgv9XeKyYqlQvqoq27oxw2t17gyE+7R
OMmjargrLZy5yhe99vFDiY5MX1XQTuIqO8Zsy1R+2fbKZhEsjdoOYZ3kv6KpyyFyl+4uWW9Mum8F
Stqb7SErb4gyovNQZxbftlsjaMLpWCB/RJOrcy4lWN1RXCj+rZyDuuE8HNbaUzokKfuB+tqBlwg0
Xbf9yDg6lmUGYnFfoyQWuNzoaVddMe7akIVMMeKDSL12qppTM3VP0q6Xg54ayU62+XVCMsbsmOmc
0ebNgYOHYGNnyOAIT8xqmcRRwnGOxaUPpoLu8M5ou+Eqa+dXXrJByyX3ilprr73b12R47x0u+k4N
k6VnvAF17K4NZ5r8tBn7ePo9DhoUcZuxfDpoL4aFsrDuPuoGkguOLkqhYue29l3BRCyoF9H5FK27
EOugZMQKM2cN2hj/pO0chJbsiS+8ydph2gP+RrkYXt0luo0s1iosy/aZXsf+qGT0Y7TxRiN/gCJn
+sMpF3iU7dxrRvvQDBltGCt6yWfmn4LrUgRBulXmn4n84DQ0tGtiGjL4f3yd13LbTLqub2Vqjhdq
IYdde+0DZoqkSCpaPkFZlowcGhm4+v2g5d/y75k1Jyh0JEWRje7ve0OTZ8FGSXFGEJr7w7HAaGbN
09B0/sJEBnnpjOrSqUfWZ2N6Mwd3VxnYZMc/HJsv6JSl38UAt1Z1GvZ+CiZG+RgceqN8rBLAFA1f
Lr1+gMdx8CoQPoEfrv2oQsWj1ReOZ36fGSdsxFEnqT3dWPq6c9RBXqfkX9ZdYO89ID83EBUftdlm
PCgVsu0FH4BjvtUpZEt4RAXB183gu4jaxCl+yeSpdQePIrRAbuxiPHcG2QPL9F/CCwgUVpWl30/r
Vge631WnsU3SLbCM/dj5Z+xCoL4Qi0i0AaiOw5zBOD5nufVeTcPJNNszu1Rki8ND4tODb6cCIKje
JGbLt3venZFHOdtxaLKdrTMiJ8ZOWM1eG/BBz4Z7ZZy0UwsWSAcHvCmiXVaxxW08411PjHaR2/Wz
UjQTca6EhwGfmw4zUwB6qtzw0JBLI+b2TTeb5qhhFhuH7rhRmsZb1VOx9MyQb0t0TVFmWAas9UW1
RVZpD2aSR3mi6vD7y6+pjZ2YPxg4TivvgdV+S8zktanCiW+/vu0F/xczwrwQv/WNPdVfA4MgZBzP
dPqYDJqBx5NeuMHSRKKMCAMZW4uPuau6DcAnVtibuIkf+f/fOa9VWXmrgHgBYVqC/rWnLpSeY5UV
vA/1cFfrznuZNs/uWN+ThfCXeqygk+9gnOWhKCV8jgOmNqN3yKMquAbbJpBsLA/cRZtNgiO/StbZ
8Y0DQmmvmt+7S5GDE5uzWXkDPZ+TWrrCdmffDTbiDzejMW4dfkF5UGwzFm7fVr4YbfQDcbOcyLMY
toUKrA36e1i95079jM8U0ei8OAtzo/k8OVnTUVf2dpnZoX6cv+qJCzZ9WLduBKRONUt8GeCdlrP9
jDICsPO1N0d/J6HprsPJOw1A0la5hjQC0OtIqGB6vfBmsCZtEUfhqSwUXCuN7GjDVktykW2b0VLX
wOYsdhf9ss3trdYPAWpjpcCCRdzpTIzCGj//xLypOJQGMDpxdwwhXnuiYYXfjmX8HhZiFp1q9kau
8HfjymnaRHHY3nIImz3Qxv5Jm0LvQGRjOdR4j7tWpK0HJ38Iy+pitBhBIFPN24hWfQbW1SVaDt/b
OtkJRyFBunwZjSrGVUZyRFPvCvwb0b+hJGM1kMQYMHcCObUVjVKu+/LcTKp2yLNu0+dKsBIJm7Ky
3hW5xr6VmHCUR/z3hnzthtMpyliA/FDka7VsbgIX4/ZAxXYBxJHmKfXaSxXoyt2XdKjWVVezBWiC
i6Kx6e/z4i0goSdizCi9QIlWyqh/sxtxNtVml3npuG409rtpk9jEgwzIQimKLH5/aQLjtTQPgcGq
iU+gQzrshwfGoTAtaO6d945HyjeCX6Zwn8igbAds4OC0HAwOpWHANmII9DOElXPYq+eob0F7aPsy
SLONRnjAzuzLoHszlIftaCkwUhzBupaV/lwP0QMIS7aj6FBZTQdRI7dv88m49434zmRN2bhOu02q
aeuV2o3Pkxyy6LItSJBhTbmOY6KROHbGUbXQxWCsgFFScgM2OyW4mDojag6XOyrC7dhpG6dp2JUQ
bPTwLFiUSno0h+rNj7u3pCZXEU8LTdylom350UD584svemi/RYP13nYFev36ylDTcov4PfmyEWEF
wandDl8JyZKwL/OK4JlyNorpIbScp9gZdqpu7EXIVlVp9CPyO9A9TDA6LQ9Eq3bbxfGHZiproZY8
MJCG6DxzYwmesGr/WuXIBiavpmHiw5bsCepebYdIXNoUz5PvrapxMrdhoz16+LAK4b2E7YyIj8Kj
0gOkAGiHC0Q2HK0M39NCJ8CduY8qKm6tX5wRPOpAXnX3oiMW0wSQYQvHPkEcw9DOL+8yiAwLbxqP
eeutosnCRYkuZEyOBjoppFndjeVWd4aVfatqvMoU1UFrH0Ca2j14JuFlw4NWYLn3faOxYbNWLLlk
oNFIAIZrPiYYdEI3QV7MMqpvudquFFCqAtfQIdLPtubgGYpuYEzMvS393fzIIy/wPOWJtTDDHG46
VB9fWFdh1LdWNbhLco0cuzGtWyjCuKStXa9zMD29C/JxaA56SzY4IJ1SKd9RcsDqkdjqoq9QkASX
qjv8a3vy5WmqcS519oTgWRsjreS5Nm1brX3KVEJgqCLNjPStArG79mw2JWwUe9gqcxoQPakI2Qk1
GAkOsPv166/C1TZtZR5bx0EPpcQZMmHNRtDCKQhots2pL83mpBVReyIAMZHW65Ud8JF+USvlsM9q
s7yLTSW541g938uKoob/iE4Rj03bRwvSDwNtWVlqvf3ZTEdl6NbYGoqzrAIOQB7CMl8+J4n7IGYd
d4e1NdXlHXEYcQdc7L5UEe+QVQb2rrfCU3cfHeZeKQamG95tuPqciEA6LP1eV/ayH2Dr4ToI7Ovn
WeUFbskuhFBJ2pp3Jutqu26WIOwsZFz+qksjd6kh6nOWPdDuGkG7xAS0raQ/m0P388LZ7uqaeX/z
R73J3gApnZ6E1l/9NWGjYmEeyZPqt5/VKdZqtwEIIzmprE+LEeup0LpwFtmUuvAvMZ6eD8IHOFWU
fXMji7ZXJLMH3LSOhrh98KogPeiCWGIe9C1Pjsa94oGwTKHfNMvcGU69yuIrh46VVy8DwHp7WYxT
L95CbDBXHxMHfn/Eq5Cg2fyyVYrqXKJ9dJUv5XrlM1kX8yRfqY+wbJx8NyAgQfe+FdmO47SylMUI
5ump9/THTCi8D1U9G0Kr7+U8GiMJZVTiKCeyckB9Ivf8jWxtYms5gumFVZMWV3mxUlFtkoqfFlJZ
Ybhs7QKtiz6rl7IZRHNx5QWjXYUHM6v43CeLphDUFUmtz3mSehw4D+RbghT6pmmM6EyIPdwU/ZBe
SMHPyIGyvCJR56yKIOruEiQ1VzWqCvdjJeylD/vmgb1XtQx6O31qiL7xu7P653BCz85JLedLPlj5
IlXa4qtZle+YykKXrPJnt4uz70OZQxuMjbd8AsieusWPZmBHkZFTIcNRLDu1ZOGY1Is/sKNZVEei
VUByM1RoTDsGfoA1Mdudjt5TsQ3JhbyTiDgYzSTe0sq5OiD8X6M+fnHzsPqmciZg91Z7Lzq520US
p+MmKgOsUTxNXDGTR1czdViCZsNlWRckJZTKSWHz0wlxlQ1aoDksEn65lkXZUEUEh+IgVdjuMNVH
vzIY1jYQs5UsNvMEhaO7625wUdT79Rp4PRfAp8mjWb0owuVUOepGMTRUiOc+cn6PnOB2EFb38VZl
Q1777TavyWnJLnL+QVHB+Xch+f5CgGeDkb6bugS7SFKgZ9yCsl0rrBhL0DI88TNT1o0yxPeIGETL
SrOar1mq3OpW2QfkiK+T64c/RGZ9A+DtPfe27mKB3ECb7Z2UqIonDkpeGAdH790Nh9eO33+mkxc3
ui+9332xCqRcQmsNe4B/0JRM19wp7ZfB1otlEPTTnadFxcazM+R2srq7Ad3vbnFt9s/YmtYrQyTq
E4jCGMGk8CLU5C6fdP3WKDOEFgy7JzVBLrBNQnHLF4dEUVAktwlHp62B1sIpScx02wpUUtKcBFeW
9OMpsYxma+SgCnKT5H9ratlJa0d9i7JNcNI83d7yQ3GOSQIRoGDB5Vd2kwM62ZZQ+3eGFYdXdiNs
6TTH/h6kN+hK2G8N5/BF3QTjnewaWZNCVOavrkNX/9HVgOZ8p+Lxve0ai9W3Te5BT8VHvM+2vY+2
KWrLhDNkHQHPbSfKPlz32IWuykol6+f310yvcVaO/WmtR1N/lRfsZZ2lgZzERha1uZ/WwcQNjNLa
lixtGHfHxLJR9Qn2eiSGj3FhTFDZ1f3qhiT424SbH0JVRPrB+l+a0kP2Bp4Sp0F3V+CiAsayhwwM
L+FqoCq8ArQzrGVdX7j+ld09GH0UN8kJ0U/WOb2x6kfkmWSpD/3sFomynSzJieCnebsY9zzgzMwh
L5Zp+Rg38xv6rAPPWZHKtfV9+6sf+Y+VjrTdWVaVnpsj6VbtigoL9SFNm5Wq96ArCKA0GyU2+d9h
BxmuYSPCx1SmhFiWXp8dHgsAAeZKYpPJ8qNciwoBPuK4Hz1lEeF8Qk3z5XMK2VBYQXO2SamjOe0i
A9PXZ80f1Z0M3OdKypvgi/m/VAaWre4UjRC/HCg7yotsgIdKOngePE0l8PHEs/fBfAAVYWXcdsR/
zkEmgLWgGviVqGFNkscqLnqJUIU1wccpWhKOhpO/53rhXaMA4o0niKfL+szx7pH7UO+9ebsrBLQY
JWzpnxeHokQVyhpxm/bHXKxlfRtyIurb8pksjoM40YC9akzqMrOwnNXCXjnUDt+mhbxtRpxL86FD
ytxSDrKqihNaZfnjVtZ+tncexLU0U378US+Lf9RZuqvtM5Gse5cYKr5X4yHUx58XVa2vUcvfOpng
xbPQsb5oMeQDtUzKryTt3iyztL8pTv7UaFqzN23D3LpaHK69zED1Aw34J7PQSJ/B8Mh1l/U00NBl
qtLoGcdLTI1ZMEFlKOvaGA8uKlv+GBsrUOGsf/lwOwqRvY8lop5trX8JrFoFQVq4nNh75aZ/3ula
h6yoSup+ofZGsPOznKN1A7XL1bNvpae94E+u3CGYXRxyHZnByJkAJAztRmRl+typJNFGJdU2ChSu
r7a/ZIJs3T53VVDeaKJKNyoEsX3RBtmTO457gpH5N603ClhPvn/Iwi6+883gh3y5SXf5D4qhODtF
1t36AVmGYR4wvw8QlOS0YrCBuR2YW+QkX2MkSU/yYuRDexJmC7zWcpE4UDilCwCSJ0OPzGEh+8Dl
nG+BacOBMw8/i7+mkN2zsnzOsrTYfU6dGsCCTaVr1q2AGjAM0x7dFu9WlvIEAprTIXsvi3EFigV4
6r5361uHhGCzr4mAgA5To2UhlOp57MirxrkpXpyJvHU0pPW3Is2egXn037FoPrXsR9/rzoaSlQc4
2BfTonChCSwUDvJzONoL4LdkAwgZNzBnun0GT7yBpzyLyxWOQGFO18pFhLX0VhY/G5JUyfBBBmfZ
Ee4+R09Kh424gSD10bVD4W3qEohvP9j1PjTaG1mSF9nFmvvJopjZRWYfEC9rnGs0qMo+d+F1ZbDU
OaV3iCjokK9W0dws+1SKry7TlJhoZVn04bH6nSO9cvMxRNfSZaUH1vmjM/+nWw1nCauynCuEISb5
9Rof43s/q/hm8Ro1kILDUDb9ZtmAw74Lkiy/8+cjR6RWYHV+1bl126wSQmBAd5CEg7miXyrVdY9C
j6sjXJZnzsTWgwqtCr0x+1LWDpKyMXhyhy/iUTZaqNqvwIGUO7UEJ9h0RrnNHfCuaWMEj5FfOOuy
QxxBjwd4VNA7Mc/poLoNmf0wpaBsvCJQ3jfk1/z3vGNLalSN9ZAx1xqAbHIcLCNclXEKgQikwD3R
zPXAXBfDMqz7qfIJnDo6J0xIdpzNEXU3zCZeyFbHINM5No5/JD2PwGgUpbdlbVe3Dog1UuhV9Cqc
7KbKY+upMkoHTkWAHMiURc+lQgBh7uD8fSS51Jqguhu+ghf5GGmzYi3LsdYv5JaIuDsifehTGEoI
eEbX2PfRjdKaghRJ6mz70dYPMc8I4DBZS0Y7Lo6sb812zFTn1uTzWTtJYlyLFPu7SFWch2GWLEKP
dyGE6W7r1p/GRTZ7MLTOqJ1IdaYELlHdmqtyEPyncr589Gsqs8DbQvk5QrY044hDcm/6WBBCbifH
vQaR2N7ZRhvelzaaFRFCb2tZlBc6mI7d3rGzn1lACA99dpB1dNBMwoFEQPq977UmzrRdcLDztDr1
YZ+tkyxtnvQo/i7/1ZrxI7L68C3mu0owfcToYh7jIlV0MOcxqUNMoYrN+mky5vRB77+b+ceY3Eu1
he5mP8cIG1xKkuYHKFXeQWtG70DKk/xWr5OQEHEebBKeDRVu2DTlsunPWzbBxkppo006iKzFpMCE
x4er7qLmr0flGR/1MUCEYWGpLtd8rvi8NGmEATCo14cJIu26HXBcr6PBOBa5nqwjK1aeIcmfe76F
b1bUXcy6N57hLeSkxet/6epn7VluXc1wuJRe9LPrH7Oak4rHeiESwojf9Co3HlW/Kh+C7rdC1H3T
Olv/aNG831r+HFN6Zb+tKx8QyiQ6nMVrdeAZC+OfhKhqruVtoiEIEM2X0otRmHTPKrpdhyqZz2vy
NkeDVsFT9e+1sowyfHUzGYSsvVG5ya3gAGXE3Kakim/Iyis3sh7iO8FTWallg4su8tybpJ+XL2Sv
1tZaayc71LJW3sqLcC1yZU4bL0qUM372ly2jFnxtvSo8jKzzl4Cfxi4dCMxpmcgvfq7lF3nHLvSp
IZl681k/+IG2cw0S93Lo3/uCNv3Zt0G7d4HGQYvssBuc5MVC6JPvUWauHZGhXdK0cL/l7WefeiTd
8Wcf2WyrFmItHcYyETDD4EFB/P2Q541KfHq+1RUQX/JOXuqAZxfwpHDxWdfp7ihOn+XEnpJNnKFj
JgdDcUSp6Y95CFeSpKlrm+XKJUf22xxsnJxlPg4q+JoSrhZyfZ0XXRAyyC+BGuYXkY4OHHHfWHmj
nv3esGs6BPw+a0vDcFZkWo2VHCgvSCvnl3pXzT1lRd2DD7PZcmzhaWQ4zTxPpBtPmCGIhSxCZSq2
tYHSkizqJpRRBa7mURYjO1rxgNQfSk/XL0lmPsjqPkK7tTHxkIvHfHyuNVK9HCGcvWxVLPWMk+Z0
xSjbvK/z6WNqLzXbQx+3JXpKDCLjMa7RFeI8Or8tLUVNsLAU47bHV+lZ93Em+dd3a87vlm1YuCGT
NDx/vls5ZcK7zWoEmgUs/a1UQs94XGyaIgAXPYulf6ijz3rqn0VRhzDRPCA0slU2TEPKyi7LqZq/
pFqa72RpzMSBpRKKT6qtvZi9LrTAKLqg7TasauLZ66F2RqBMYbb0ESq4LdgKYZ3kW6QfKuSzZO+P
gY4Rgp0W7uzrEV0spY4u4M0Cjhb9NcH/4oiA/KFVBvdZ1Xn50RtgHXneRXTJYz1X5x48myohnd60
ifs8NEa8JBAfHWVrY8d4YozJU6CBnm5MLHaGXnGfK0hjm7yKh40cpes94cg2jm89JfWepvgoX9JV
OvWI0isZwPml/DgmkVvlylYWx2R8mfCdRcOqLh/qwF/Ll/QacmPahPN126X6kwlrLIncU5MaZDxU
FXIxRlYnnLKdUy8sci+xZvvgQs37cUxN5IZ+NQ8KGIbPIdM0jSyiSOxbPFoNC9ZJ2N0HYdvdY7RE
6DAFHOoHFJG8wUCmH7999tBa/7GPjfQk++N6Um+NDqKlLFbzhHMWd55LjumrzFqiKeJtPcPaNu1Y
nYccvj0bAKD2lcKvVUUkszXs4C28tmFXvOHhlIETDGavARO27dS4EP37+NGy61fPUPK3xNeBv9ji
i6FbYt2gTHgkGmmfykkTeCB5ztdYESvZVbjk+fRede+mFG+4UY14klhVfzeVXreQr2dDUkw7W3zz
S6CKihjYjCmJdaghVa6LyHafAQ6cZNcm1l86V4WDqNsab4qIjvwbCr8XS4dz1F9/Q8IZ6uNvKDL2
VPJvqGANPUa5eAW+2218kZibVE2mHeCAbKUj7PEoi12V5Cs9VPVHs6l/tk5eYPxWVBNd7EgaZRvY
zuRJDCV+UvFJX6mjWt0Chu/3QkvqHbLJ6IgqUbpy0M37Mo7dMxBo84dbH+pUmd4bwTKBCHkMoZzR
k+dXtzXxzKJFcKE38m99JsItelkZ8ndpXx6JzGEZNd/9UWwRecZm2GyWnAPoLUQ/wo7ABtpvMvs2
1Yy1PyjRkbSRu0yJu65lvXB1sEAQnfOjYRXroumxjAhaRhhehPGLN7gfE/R7wzFx1dJmez3HUY+m
CRZ0Lok4AMVTVONHY1eF2rqqOhQJ5gbZRbZ6nV4cSCCgoh+ToEIJbJNWgXUyiW+e7Pkii2Ha24cJ
c0lZkvWyh5aRPyLp46BMncdQ3+exfYHHUWhlmxDXm6UUYIfp+lgi9H8fBQAmaw2chRRCd6b60fbc
5J50evhRX6bOstX0+itqG7DNuzfUxnmGAX+5BqXp7wKkg7ZumOb3SU+So1HU7s3o1SUC0O03FdWm
FTKO2i3SqTigtWm0GYRSP1Wq9hhUSY+kDkZZY+49WzEeKrHmJMe2FD0eIMaIav8YXDhjQMbOgyu0
8v5o6I19teaLqYNbtIrrGEf2rCjWnoBgHuD/gbWszKTa6xPbis/+bV1HG7XhyCbr5LAuBIU/Rm22
lUXZoEbVO7L11s1nNwcklVMX2Rnypn1NhV+f3U5ZfnZAWYatWTx+/5ymNhyxbSZIfXKQbGjbaFgl
aehDuWAiWac1+YDZdZTtZbErfHuTRyVoCBVvHC+wnl2OdIfeAwQgi/U4hmuUatSdLDpJ8diQ7rpA
pvLvYahv6qa1nssxgMDm3WlDbJ5IXSDBH6g/gGGp27gqOdLIOnmJorw+wrmCtkxfdSqMjT9V5b7p
8hewwFDPPV9faaob3/Vjbl1M/bUltgBxBruKPTJmUF7nxqIqkjvVjNSVSnZoLes+GvzyxRh17SBL
SClaFy9/ld1lTWRp6p5N6+/zxGmhgopolHXldB1E0qZ+CeBQfczB4QK4tpheIL+4y8ojMx2T+tfm
BShC7/X+s+T7HyW5Vg2oXHy2dX8r/RonF7lfPeU4ck79vd6Tq54XwF89P15vbpsFd/7NOG8IQD8G
/T7ox+QEszE5WYl/12Zjt0OOJTl91su7jzoxkDDrQTbQ/bM6r1jpF7JcT933NACYjz/Dyc+s4iTv
5KUWI5oqetpiIPZXg6+p0fBb2XSiXaEG2U3c40P5Mc3nDF2tjGstnrX75vnlRc7FpqBb/PMf//3/
/u/34f8E78WlSMegyP8BW/FSoKdV/88/be2f/yg/qvdv//NPB3SjZ3umqxuqConU0mzav3+7i/KA
3tp/5WoT+vFQet/VWLfsr4M/wFeYj17dqhKN+miB634cIaBxLw9rxMW84azbCUxxoBcv/rxlDudt
dDZvqKGZPXiE/m4SudfO9a7jAQO8VnaRFzcT7jKvwPuKhRL1HhsVTALSTRAn5m01WcbHJZu0W5Ol
9YbcMJ81aknmLaj8cqtoQbv47CcbyLlhoFlESCaXEUFRK9+J3O1PVp4NJ3ln/Lqbe6CckrONA3ca
cjQ5+bq2b6K2uJYRUFrfHH8rebm6t0Jv3PznT97y/vzkHdOwbdP1LMN1dMN1//7JR9YIji+InLcK
G9eTrWfFbd+q6S3uFvM97O2a/MZcI9bWiDMZsI0B6ZD58rM6rjxkA0XtnxSSm6vMVC0Eb4b66kVO
hYQCdYNvW8BJ1S6E1fdXuWyr7yKtWtxnwicBXP8ckQ1/UvWnNGnaRwPS1F0CllvWum0TnzQfiqEs
phpJlcFQEM+fx1hwD9ZBWleQ91vrCaxFupycPD3I1rxIfpt/KH+bXzHUfd9WEC19DddT328Q66i7
E9Hn//xBe8a/fNC2pvI9d0xXg/Jlmn//oFs3d9mwBvk7EZEevRg+P/kJB5nHh2ohZQGxD7U8+Rl/
NvcFsqh1nt989AvrFqYwOqI3oTlVR8I68GETvnCZPbaYZs6VnTvjh+Wt75vzraP/7FVa9nsn2HeJ
oPT2aFYZ685tpm9Nsxhr4uETBjEbNdPbfZuZ7oPlaxfZnnHKIWKulzA5ffu2Qt54WXfu9M2vk4eB
GPMDa8AfE6bAD+5UzwBouBxSdEsna7h0jhMe2748yRIigePlZ313wecZBb6uzP1FZ6D8CMzFWPnm
ZxeGNmb+MVRXzGo1sT/ZFTEojxDpECTso+FO9cXDOGgaBm8dsSS3mf+WQPniOOuxtdQXFfX/HWAh
+6Noj9FtDof13nAxCYoKK8MwldH/btZ5eGWghfCfvxq6rf7tu2E6hmPb/Mxs3dJV3XSNP5Y/cspo
q5ErfsLzNJueTM01N3UYAwsJ0lXbtf5BsQ3/EHbiGkKQ2cqSrG+y1kH9cm6V5Zh0NbDp0tj1vclm
AhWyRQ4OBioK8DgizlO9NzpruBPCLi/QZ5bI3ox3sooEb7fpFPRnZVE2mLp3b1etfpRVjtN3xxpv
L1mSl8HXSjj2sboh3+utY90PNuwfnW1BkBVKQGk8F+4smqYSWbBYPZ8HqNGKm42PUYcXq4gdjq4d
tPKtieMJmFjHJRfEObEMU86J8hgZNcXWNKtD0CKWYWVBto3nJDLx8p8XkJlAalMoAJ8NULdJY84j
nHmE7JyX9qtm+DZ7qJKgVBe04qDOdgzNr7tKtsgy7kOui36CA5QD51zZURnUW7TVLtIaJhnz8CTv
Pi+yDq2cicPwUVYXPrDyz64NxlcHCOGQBABuoCvhKk8okn41Cc2fZaltzriluI/wa7Kr6oRnzAYU
jLHC4aCyswJ21SpP2thGW+go67rX7O5OsIe/m8APX2v+Ifj+WPfYHFv3IsT1E7qLOMi6rPS2RZON
Wx9j7YPiKy2cj7E7eKnulovPsrz77OPOvWUxSOzb0EvWOpLF+IkrRLJCcM83oV8+fj5/5Z0ZtoA0
CzxJPp7CgVf/1s8qiJtDGJy2yPiYZ41nIeo6jb425qK8qA2Zm9wsrwVJi5uxsiJn0XR4XFTg5v/o
Fgs0zVQEZ7o7dfLNQ1JX4Vle0I5Kbt3xIgsTFDl/5ZrhU9Hq0z6f+sxcyBYncsOVRpIZU2iGenyZ
Di7PHNgS8R2hHTJmQAZkqcSq7Rgk0aMsyUuWemIDtUzM7Ir4Tl7MEjhfW0L/TrrwlFfjW+13xiNC
b64syad8rEy/lcK/SjVy2494XP/W1vkYVrIRylZBaU83kF7UG3nX9MP0cSfrkqlHe6BPOS23qbhx
LBfJwULz1bXttHDGPu5htiXbDN0X6POdvncFOVQ0HBAUQwtqK5TRv237bMLtwgvu4N9HKzMPm8fc
YkPo91X8MnTRe+wq8Xcr1/g6DzCvIOigxhqNSPNB+XSSIANpk6IUKhT31Q7rHyhQuV9yr0CWstSy
x4L1f+VDuVn/5wUVuNDfF1TXMJDN0edFlcWU5nnB/W0/mdh+mPeidh5RX1YXcsfYly1pXtgLN3Iz
OSgIXBBmSm/kPlO2ZlH9s1XVULKSrZ9jZStSTnvo+uX1343/HBDqTUB0odLHQy7QiMwbyJ+ZYwan
WAODLu/sFtsl5Fg7rNXFoJFkjz0AeXpUL5Wo7R9L0nJLlLn7RzNGvqwdV4qin00zKp8nN5pu8BhV
4QxS9JHGXrsByHtZtAOHbb9oxGlqtOLZsoolGFfwQhZpv6AJ7Z3h1phVd7r9CJf5zhir7PvYYMTn
NlF9j2qktasDyGpBEzuPsCvuIsVudoEVmjsozzdqXeQvloKAI/t37WQa6NdCmrbWXmF3T4Rhn5xa
t99+dc1mh0jZFZqh9tHVRXSk6EtlZTW6czLJOE8rRAXhzxftAbz+vPIj/3vS9Tg7GU3vvurZdGfz
o3yFdPvuhIP9AliqXXiZPz377E+WpW13jwgMwK/z9PY+jWFMirYarqoCTRMFTfOc5wSzeqcKb8n1
qNuhNZuj3ZvOTlcG78ZzyUYaSoH3SN+rmCXimDPa6NN6URFt26F0buHZK8QbxumCSlmwLgpcp/K4
SEFUus1DTWh6CZihf2LhMiBQDNqXyEEwqy57BejK9IW/pPrOBuBEkt55t3pcXtoivAnYpu1Ez5/T
kbw7j8UornkpXmHUaTi8mCrUdU3ckGGfw+U9wSrqs6Fx0KjN+s0ADOAlDKwdVNTwoW/PuMAlHMnH
eEd4Z7pipQIZre6S76aAnopw+fsoACG2dluSXE6DjU74/QCtntxLYGVr7F8CfIPtp96b2ncliTdt
C0PYLmJ9N+L7hkJN0t5lhW9sjFbtDk48JiyIQQnuOCzRn4PWm0LGe7XEtNFKAhfIgqFZBoCaGLri
fFxkEeoZGNXKCjEcpEFzNILS8lbNYm5lp49bbx4O+jE/JNFv08jObtSgmKoW6V5XcHYeeva4/qza
0aKuDGHEzR5wUYGArZj5uxG+9FM4fc95MLOrzdWrLqZ8B4DK3ZlKoF8URFBmFSbxWgcVoVHG5K77
o9XV4rHMzGTT8tU7WEbZnxQtd1bQPIdV4Vcqj8U4A98w3EuUm+TqGfMuRdZX7XT/WfVZX0/avSx9
AOTSqP6Y43+tk5PIVxi69EtmkNy2I9daOaoRPLSdqG+bDNaoEocPssq2mps60cYzVgvhg+tV2cpC
6HArG2PLzW7MGMUDWYQpKu4Le2s6alwvayDdcBlujXQC/9UoDfIamCcg7fMFhA/CmRoSIJ07jF84
n8Tku7z6LLAkuNfb4Ldu7diBvfOe/z9r57XcuK612ydiFXO4lWTlZDn3Dasjc858+jMIebe8vMJe
u85/0SwCmCBlt0UCc35Bi6xhnZOQxzWF7Ypa2OxhjOH9IJpJNPD/x8Z4MZimdnaVDDm6YCsbLtw0
0QUz94smO/V7Hz7N0PlQJIJ2zQRWGfnun98nqvrHXbJu64ZNcoLUg8GXUyEd9cf3ScG2fczCFCHe
2tcKUqDakG+70V6ZjaHeF9N2fUR607Hr99Y0dmtNYyKynl7r/R8i/zxPRFKd1Z5+3+H3vCCSylVX
puMMVbscba4G5z7T2ctVaxx62xwwPqRHHIY4H1YSKbTZp4HKjNkFDGUwPtt2Ii+ASAP2NNwDdNjw
whccAaXSXYuWOOgVmgw8KMq5Yvik/NrabmCN2AOoZFSQTcvG2KhxTtYQuNtAC++DNHROokucSRgc
LhpvRHzq94BigLSBFgkC06nuwLCp+FmwYKXOhr13JGG0YqXGgw82acf6IUJBUf1Wjl38GCj2zxGS
61OpoL81wP/aKm5kHKHP+ws19qpNnnUOYtPextJq44KaS/4Q5ekqSszsxUy7cG80WOGIJnBllacW
ejtln+Yvw6gGc6xUzSxvjlKcUuygZLdATsHka94ZGTKhmHdV+jGuJNgHZK6gjildthrG8auhwkMf
IiBdnhHYT02uXoTHatKak2lvWD5gzW6uKYrxcv1zRIyKLoKvCvCZLleWIw44O3IEySFEJ+YOXcfk
mXfZDwHmUNW3pm6qM8BXS1+7FurOqp4bkEpi49zFmbINy8BC4KAyXmUIsH5vJN8VCSyPiODTy9tm
AFdkmRZaiTnUID+JWILn+fDakX+hamAZOzUPgtdBmweS3e1csUxx/cbbY5W472WvQIoZDHstVZMe
Mwqe0dCpvzxFP3ayFX0rEV9Drt9xX2w4unMWpdHj0AbKwuWHOceBUy9TR2oPhp8M676W1e2ADfXO
7Y1sndmgCQHCxsuw9IJ7/seaRasNAIO9xKyWrMHHg1YM4yJTM23jydLwiujz3Mp756lx3fLQU81D
nZx+3UVIV/N7wqYHV19AuP0dJkcFxL/pCUYBgqvV6O2JsChC1jlyfvFqj150foWKNpZvXtzFd7Fp
k4oIMViOlcide3GjfkPHK/Zk83sgoy8/YjFyMj1H3VZ1GfBh1eIFT8djYkbm9ySOf6ZSVz5aRZH/
t6Wv8cc80/SochRNVxXk35F5UfRPj6q6jxQLcd/hSTYSB7zRs601PHhTGHBGOxmOxlHxlgRhPjOl
ujm1qKnd96ryIvqjMYJzhX5iXiK1l/fRRmxERDOojI9NMWpm9a4I8ntntOO9qwTd0i97KDvkNOc9
2Y43LRlBqeawvRx7kxtW8asy86/QFO0XyVYo9XdKsoGV/quuK3knyVW6yBvEuXwrvVS6oz6UU79P
ThfqvjZ8aREKhUjWyRRfxI4etAGmp4ilzMV+X2z/kZnvDwHs342JDW0NHkCGg2lo4cqKW1aWBljy
A0ZW5arNISitrQ6P6Nptsb9KSepizNntRdv1sm7v9UazrF20sz4NiBAzN5kiAmsYtXeJ3VOIMc/o
ilX3ZaqX9w2iDOStzLMUttW9D291nyExushlVT7YVg3JVp42Q7I8WUMG/Y8ay+kA0OIvyy4uoWtL
rwkognkUlsp5tCb8G8JT29t04IHv0/nNXaebhqf/KmG0jNrgnVBd6tZWgHkrshVgLRAGfy3LAFYi
iMWVhIP7q2+Zb42LpVZQYGfq4IQlugcntddxhCOpmJQO7P50tXT3yLfXL0G21jU3eXUAUu8G0y9R
N6HZS8ODNOYnUUtMS/dohUbx6KGts+sUyPCi30u9k6tUxaOGeHvqQM6F47jU65olOCv5fTV0Hw+3
Pkjw3Z2eldpMhNwGRLOxsXHJ8YZYpF1F6VBN4nsHstEdyw2ZF+WkHY5VKqbIyM9gz5psE6xWdhpf
0LUWNs3BL2FgyF4LIyxEeHZIwv6Cbow7z+20ekKlyJ2RHmxeZR81lQRdpK+qW11qP88g51TLAaVy
eHnUQg0PBVVtcMlgeSjaIty9Q12q/t54wYPWjmn4C4lHlqtTsaqvoi1MmehenlqZHSBAYEb3Yiyh
Jca0qej0e0ybiu5/nudEJcb3Xari4wqWE81BaEwZWVJ9QnpOFZhtlvt4qgoYKKrSwG3jvHZn/EU2
DxhEbVjGe78sTnw3C97IhcAJx0PzGDuxtpU1gABJqFoPdkk9diJw/UQrm28/BQQFbbRRTaWLrYDV
QX8n2Paeax+9gvVmocbDW1Z4u8CJ60MlR9rKIpM3I/Hp/QJzn0zWyBh4vGVRrbxYTZQvCrsZT5qV
D+tRU/ON5gJwjKQYWYCQAnLsV8pOK5XgAN8tvpPxl3jBkxRSDZ9pHBrIM7r/dYgshZ3h4GNe0POk
KUDhemWr3Vt+hMYsosffrO4LS2aUTDDLwo4TbRZUM/q821mYGnWp38OxYYBU3/uZrgz9rDYAUMuD
YZ7brn4rc6d/bcGhL61UJ9folcNrregLVGycxyHu0PSxs2Au13rw2mTYKGj8eaxF0xlLsNled0GU
t4YdEj1gzx7wndLidVKD6hBRJO/IfEr+99TomqNOjWoZ5YhS5dOKzRzj6DIiywUiL1ApCNMnDujH
LdCq7U6iBe0DyhxyvnYGsSmOemObepaz0vOKJ4MMvws4V/MI+MqcwdjtvtRefh/y1+FBWr6DNpT5
M8RTd4PWet/qUcF30Av0J3k8XhcG+HLwoH520fx8yWtlXDdJihLF1HQc5LgkdAN311F+rC71zOM/
r9PNP737TE0jQYxjs6U4smp9yqMrSJWYg1lIj2DfEHp1MSQbirE9yV0SbauunJy4/OzRxU+Ox1hi
/cjx5vNqvsS32MGg+jFAtioMwoG7wRX341meaeYtPJGxJBaXjiXUZa6x06UNlBlxX6zVOSr/Vgyr
HEHVOI53NRnfn1Sut32TRV/qqtXnYNrTMxAFdZ2x71ijNwt0z57SoIg2fkmGcOexKBeTEP6NyIKa
Mh5W/rXEnBtJ8Ai9cCZK0z7Oro8RrqeiGC3GfreQxf48Ns2rncr6L5UM7c8bJWgkmsGby9T4p8uf
qlykb1zdzHvrUVMlNK2bIcpfYgPZHn+MVl2BBDeIpDFHw5XTspGqXT0driMpnrVz0dnFFRJB42DP
vcTo8ToZDyolzF2epOZOnJW/z/6q2XUGgoRjjc9MzbdpozeTTU7W2g9wrll02m2zU6TC2qNKgJiT
qehPQYIa67QL+pnkCDdmxg8xKZECJlkoE6MZ8T4J93O+lr6tPVlxzlI/Pqloxfxouu7OViu+JQXW
t+Ab0p8BYoYWDLpX9KQBy2uycQGXZ9xlUWAeakjW6zGP5E0kR/7BGIxsqY/QZxxff/axVLuLUZfa
k6LDKG1KwkjJ2D2mCdYLMjbeP5E+CmudP5CMrC6VGSRBUOq9w33ofRKJ8OA6iW1r8XvSoGTuT6tE
1LYEenmdhJxOuZ+2Tdc7uarUPcquSYnEDuJVqyOcBrHdD57H2vuqGLay77Qo3I556LDYJctYuaxl
q7731iIHWYBhmBnF4FxzkAmeKdN+8ynHf6OTIxmlEwUp8fZXFbfDF+A4/bIkn7K2jdCaugstzM6e
Hr0iIeceKQ6Xm6pSX9K6d4+iSxxE00niJYn3cP+pX69Udd4kXXmXDpeogcUkSqJUQMq9OLsdRF/k
tfk6Svc8oeyWfZv8kKLTjQGEa+yVCSBumS3eLnZqYkYFNEGMDo1s7EvnwSv7aqMmkfYSjc6SIp35
IGNUfF/63UOs9hTBYOauFZCt4I9V7U5q+mCZ5WW67si/L8S3VrGHdO0MeMqKphhNTIhXyrAy8vqX
MW3N8DynQiuFJl00pVA5FBA2L272QxssaV/haHQQC1xfWQaWXByua17Vxs6C7LzaLkhOs5xBffuu
Q7ycSon/JJZk7DI9ZMl8f5+HfvJgjOHHfnSk931qJA9TvIF1+Juu7uNBsw9JLadPUYNVn/hEQZJv
WPrbi05r5bU5GvwHJD4UtboGEBr52ZNUozA+xQ5pk28S8sPzLlKbh6H381Vua+FSFArdKNGAKuu4
g/Are0nDcy4rw1S8f7yu28ci1xajhs8Fa2Nrm7iNhJdYzfYyrItXo47O3pTrbMN8ayIv9NZFsEwh
mgSnAru7DcIm1SrwHP0SpzGyUrk0/qhxJIiqX6krG29pdiEZjETf7xMIa596Pg6BMkmhU32ISYva
ekNs9FmUHEBTTzUiMIuiqJBWlIzUAI1lMdqWm7rIhm826tkDe3WX/845uLj6GCPPum8AId/F6JS/
NUkJBhk15CSDaeEowK1jFkkb/oeBCYJkeUrq9lFEYCHEhjWIn+occS4gCAEy4E1xaabkm4iwEFrL
jXY45DzTFthJVadyOnSy2eH2ligLW/Ehd0ZmSKdlaqg/WuFT0gdHTY2Ls3j5IPTPfp96svi7ncZu
LfhLH1q/56Ha2/6Xl48jW39+/1umoVH5USjUKY6l/jFNpxkSUFy5Hx5HBxdNBQPlIOm9uePo7QJg
vLlLhgqVounMa1w2QLoaB4uwcqVZBzh+2aSuscVEpVgo5CZ2BUpcVM/lx8iKUIDkUbWC2BIuTRd3
7htfNhy96oSBC1KeOfAUeax2Jk/WZ8Agz6kdoSwytWQPmcc0fIwgTJ4VM3W3PLdRPkwt420ASWwl
RnKfO5V0jMa2n/imCF87EtJUUX/v1231LfGbHwaKYG8lmTVsQ9rhJURaCQuK+BwNXnfM0HSFV2Rn
x9Kx3HWodNWmZHeKurME2qFoH3pVHvdxgKfXiJPFUKTqPMTvY2k6VBVy3nU/HFQsNX5360gJsXZx
628DInqXRE9gz+oeWCDFKb8qfNtTNbde9EFHk1k305VZ5M29b+aHGCzWW5wgizPVleS68+dDl/ln
KyzuO8kPN30fmDs3NYzrgdenl39FwoN1pscrNMuC9len8r6lQhMUzqsPYvmu1uRyBwO2PlES41Xa
BMMdBEp8fyNXP5U8nYDwFPYSJxKKD7bjIyjRRNbFdpGiUJrxq+JBPMom70HXQnSbxcUyk+0XhC3b
b7YdZLOiK6u7cGzCFfw0Zc4ToHtxTOgepe633z1jWJVe0fmzRntsU935ZbTSPTvpdU11fjFYDjY0
kTqvawVJlsS3V1AOnV2GCNfatCV83TOMJyFQjTH+DTKUCHRlkJ5rA81cZm7DDjytT2puk0dLh+Bb
E3Vnm2LrT0pO5GwsZ46sGwY3KJFtQaFvndbwjwQk6FFnrY8dwtiCdsN2ebJmFoeiQABKirRLO3VF
klQiQgjzTDDYOkF86/LX3s7P+Mvmj21WPiqlE58AMMlPmaQ8Z55iHdUwrw6DUZ67UE/3OSKObOF+
hnKT7uXAuyDnO2w8K8GwvAwyfS+Re3buRrzB3jqTrDGmaOVSNKXBPNk520NTbbtjY+LH7WHa96ZL
4eTe0fg71WkOSt3YG+Ahyt5NHXnvO5wVvvYjyn1vBfTxvV8MRiQxSddMIaLt+NUXyUKnsXWHJyoj
6amIwydWJ9VxgHA5Z/mkbJF+bZ9lmye1KcfJiiTJD9673X1it9qh7621Ees+WgJmSUJP9+/FIJ4v
3X3bW9Y2H6Nv1BiJ6BRj2DhBhJSlaAcqXm0wGGOU35ArzcksP7OMae40y+G1NjVNzUTSw1GaTeqN
+TJw8mHe1ZWUUYrT0t31FOw42yRWXPgWTr043l5iW5XmPuz7zne2aTWciyE0TnZSr9h94vql/cDm
jRVeWH/rdKM9jzWGnlBUymUZvI0l38OQnc7QhNWvTn+ATt49VZHv7At3RHoTvclFH+FK04Q80gOp
cddyFySznK/zGaug/JxOZ5aunBMe+jvRJQZbdCJXHfzuuWgCbkqOklJ+A7a3yyaeaxnJ7aaDLoqi
JE0r8EYyb9HXUErNx6AZukuC2F08tfIMW8XAa1E2kHsJ2WwOmZW+n8WRhiOhb369dd3CbrGOlheU
Nrj775kWNgRDEP9C1MTe9kUVbuzGdXbkL5N1oCveoQuCauWXWnSklIgqbq4Vp9EuLZjyMrylzjs7
vJnXWZIlu9Qe663P13/dBJm917IBV48Bw4++qNHqAvdxQVYQOR69kx/z+B75NlAH9pggdRKG61Yv
y03oOfUJuDkqdU5cvqluepDxyP6JIPamUdLqS1hi0GJaWoIoHBtDgFTyus2baI5feHynkEXdKNjc
rztDml4Z0Dls1B2/Aoa9U+XS/GnnyYPCGmJekVQ8d/g0d4jj/9K18ujzLHzzWj5h50fZGSuDZl0O
9dHmq7SKVLtb4ZM4nGXLJrdg+uqLbFTfVDMJf6XmQUa5BK0T3zyb1J7fLB8ltqJVqsuI8sayQCJs
byNWjo8HDApPqs7oLDW4l1IJKJD+Risx/imjeoEQGmsSE0GlZYtG4G4cNeMAnVFZ+E6nvOqImZAD
sSlUOgqP7GUlQ3gJfGNECEEutqQprUtadT8VMDjfEH9I2BFX5n1SNeFOC5CYspN2OCbOtH0xjG+h
knuPDpTVNZ67zcr0WCIpwXDfDKn33QEmh4BpMlyGBCpKHCNCUqZt80J6ggIJEcG0cLaLLLlH9QIO
Wl+tZcuLN9aIUIUywj3m/zJaDXJtnhwdakrQFR4kVgCqgxqgZZZ3kEwDx300dL06W/A/ozyEsoKq
VzHpcvR1fAjGQl1RQa7vBLgLFdFsYXZBsRHQryacwBkgMY9itGrgZlmG/ijLbQrgEaPlHAlro2zj
uaa33aZpcBgdbSV9c2LrJ1WX/lw4oX7ONP9HMD1zDZxh8lbC9FclDwuL0ty0QTus+jZKL57aOeQr
m+q76aByi8jET3yKfhZyYD0Vsj6ieRO92QMOIdnkQp9Mh0GBnamG/KEi+KhK6Jgg4TKWVn7nT970
ItBxTCQoQt2Z3fpyCdnI0uDBMl1FhMVGb57t67WvF4tNZeWBami78QW1Drx4szwFbEwCkNQX6+dW
i/dO6HyxIs05BBr7a796GDUcPdVR3Y+Vs9OT0t1ajg2zO4+0+YgtH9CTul87caUimh8Pp3w6BOt0
SNIlm+NgnbNTWID9Vl9MlAi1su9/UZ8bIWOzUGG3XUoxbkm1k9115L55XMbeiPcCD2pdMu57niNr
eZDCRVyYypMZetbajXDQ4E+e76sSv4KZiRejXbHgkvH1GV3QI4lmWMsQN7dFh4E2fO4BL9+iadoZ
JbkHA778WvTdDkpl/yekslXyagjSoPpaIYZdVS92hTVwaunBc1ti3dwmhnaOHJ8tKlgI4PyrUBvH
fa+1Kfie2Ft3atFh44NGXKmxBSRD9ZBQZ5oVSCdsRB+GD+asHRHCAfx3RgfY+kktaoGcfe169sXT
WCUHqvxVlqQBkHI2bnWJhSACYDzdhyk1UUgdC8HoFdpj/NbJvgqAAJAg+hw2CXB/K1tqu2tGzZxH
vV3emZgJGH5AQdJLMGLIe3zN8ahlvyZLCPGOyCP6jnsZrO7imd7BMUwPnalQIsESNSt0x7J78mnZ
PWtpFAOVWlqMJqsmr/bKJ6RrwwN2eyzy4rp8ivLMPjqR/sjfD8IKwxwN6fRsN150shqSPUN6bkM7
uR4KdnGLoqUAPExRYiAEBX+s8++iYfq+fJdZXTSJGIznyHPxCVDqftX42ni+9smGuVJjG+zFFCIG
2C3oJ0Pai568Q5BJNvCBqaUGmIRjFfumid/PYi2P7rKWuisMhmqSPiPmesqTiL+rWG6XMW/CQ2lg
OoGWK1pRiuMexIE/A2fT1NYJccHxYJQmL4AkvEfcFGeDjMeiEM1Qxh7taH4zG2NSzRB9tZ1t1QjC
XxbaKtaPFR42sUkVvsexUUbXOSugvumudpaHwZhriAXe+3zq1WAN8Vpia1mo3ni2kQolhXACwbpo
DVnnNQ1y08lVNFlDHde9Njr47Y9Byyi0NhBaHJvEbR5E1rZyK9Zi0xncwQprxun0dqitI1XeYdk2
QX1H2pQSRW7Zs06K39zIj74YEkl+RP3qZ573yrwOXe8BLEpwh0KlezJl/iiC6CubKwrwDZqjamPw
apma4oDQHahawyE7MBNDam+ZW3znpC5Wz1p1CfTKC+eyGcukk6xT6IRIlMs4/OHUiF1NOipokuUj
+QA9MmKkLiXtXhwKX2FZ4JvNEl3+976ybmCa9Gqx6eNSv8Z1CsrSPako1GucZY46Gwoeir5FiHOc
Oe6QPSq+WV26CvOPPskedWyunUiW7qeFuttUyosGYnVPgsC9No08QVR76MJlouYhEg1tL93lmY8Q
vRzH1GKz72itZ7swheDPdy1gx6z39wZcMszR4nFlOK69i0rp2Q8hgHXYUuhNWT2iaFo+ZqCRcqQE
j7knlY+OhqNrixUdT1iaNnXgldKSmnFr94jObndoc+CnaWj+UMYxfPGSsNwEMnK7heNF+BNR7tG7
KliL0Ujv0T729Rz0CqOuZCzIuEiIPunyhfcHMBa6e6tN97EPU8Bko7mzpBHAYGtoa0Or4NG6svlk
UOdcJwCY8B7PzKeEVMIaJL68IK/PKMq7qzzj9S5FlkGKxS/xsVDiOzFXdVpvlSt5c3ed2wA6421P
nm8KZoVXYUcAMl6M4nsfLHVYrNcmMC1eWAgDLEVw2sXUN3uMckSw7GGPUaI1vLrO7Xs8eShor0Sw
1tYqIqe2ex2NzQpvBXxl8dLjM8sBdrBFS0lI/AjRiJA3FdZohSj42rCc9tR6g7VEOjHf29EO9Enw
iHN1q8jdo6RY7WNS9s8+HOVDpqf9umh1kPta353w59kgxOHsLE0KzGtfrXxFSzA/XrtaiENHnWKz
i6AN3mDsmAGa+1vEGbqTuEZaQvVl/xys7LSfJxhIssQLLPRawnjneb1ySZT+e0py6mue++oMlIdx
SlwjXAe9va3rMTk3RvTUyJH3YjopVC8dT8IQrt1LGaG4S659WIpRwAMoRxaxsxWjmV4+JFXWnr3A
1p6br1WReGvVh2iYd4iYo/CAX6pUoOsdUuREDGkctk6Oqg6WOdZ/TtF+HLY6Qhfq/EPAh1M9UVBQ
H0gfeMbFHTrv2eTHoyALjLd3vGeNv7Z7N862oiUZnX4KEdkTrXBMsyOeXd9Fq+SH3mtWgNdQj2jX
WBbNzu6p0YmrhvUIURNkyiLExfI0uPL7QZc2ltR5p1s3C/58G7vekwi69aPOoNz5A5XiTwOZF8pI
hMMWuAWLEPIR7HVMGxO9/9zObdkwGqWiPEWRtQy6enizR9NdjDWg5kFJ5YOsku4CO72wQ/bI/lD6
yFn72VEcihjXPnGGLJbN1zvlHW6V733YJP5nNEuQLmohlIjg24AIjqfRrpG8D6MxZClK2F1FVoLc
6/WqVYUidYVQVtggn0+CZRhTxG6D9wOM/HQbTwdxdhu4xd0GPsX9i5Db5UcA8REStdz4Nk80bzG3
O/2LkE+Xus3920/5t3e7fYJbyKfLVwikvn/8v73T7TK3kE+XuYX8b7+Pv73MP99JTBO/D6UdimXj
BxfRdfsYt+bf3uJvQ24Dn37l//ulbj/Gp0v91Sf9FPJXd/vU93/4Sf/2Uv/8SW0PzJDmatk8Hyb/
l2D6GorDP7Q/DFGKYha+XO+zrm3sBLPrVa7t64QP0/7yDqJTXOrjrL//RLe73mJk6s4jBrJ//Dz/
N/dnM8PWu9NDVue3O16v/fn38LH3//fnvt7xT7+TGg6EUXQ4bv3+aW+f6lPfrfn5g/7tFDHw4aPf
LiFG4ummn/rEwL/o+xch//ulwNQ3qLkgmqeHQ3Vset+6K0HEY+FBEw+r6tjraQVyhyYYLbQxC9td
SHaV4b2MliOUKYcV5TQsAvvBAxMHeAUZkrrcqlnd6wsx7OE5honuAcwvDDrR1Y5OvCscVoG5mqsY
tqIPpVNUwqmpmFNmAHpJcnpnkHDddT2qZzMU6qmHY3Pzfmr0Y4TL3NQrDqr1PvHWdZ09Rbj4JEjz
soq/4sImbdAQN+ZpkkQralLko+Qku4DKXOtFWh8120wvEtmXveHUZzEmogq+ucgjl/1CmSJEmIp2
yMwn2bIVIUg9skRKWZpyVREQ5xkYLj0ELDjdRAz8y7ujcHq2DNUlifoXd3YGb9+q7jcv1cjATZT9
ESQWOLCJri/amNj50Jid9+HbgP47xNQlQrKeEBTGr9PEXHEQcc7vqxgYMy4zHfIuls0AEMuQKoA4
FQeyhFYIdYah2+EaFNk2Xu31sPowB+Tpf8I/9MLWxyiu12Qc/io/Za+pm0fMydFInM7iKp61LVqm
n/pZEAUL1qf8DX2a0Nf+vo285e0aIkIccra3swZbpdWtT5z5sdWuoUH+/NQvLpJX9q7MR3MrBkWX
FXfLRB4mWaDOADNJndCYDlqJfppZOtd+MSj6xdntALzO3Inm2AYpXKLpKjbFFLcM3+eKaRXGqotA
K3EqSpJ+CQQAcctwVJ2ZicX6mXkkSRBGlPirBUJN2s7sl6GT1efOk+tzqeTW1mrtR9F166/H8RFR
IZu9BqHikABHXpq6h3npNFP0Xe8hrnTrFPexLW+43kcMyPn4iiZQhTYnNF1x5g/+/Ttf9xN11wRr
n8+uY9dzwdkV7F2/HkA71AunwNWaGu5WrjUtRguuSKqtVOAiX8xcSS7/cF5jciXPRbhbl22/qxWk
BBBIQB811N6505HU4CYrTzTq20HLq35pkM0XXR9CPjOvxbgX2tCxP4RqktuJ6YKIXThIR7tN8IXs
XQ7IGKJ0Fdvmzp9AEYjjy1+STMJ7pIDi8DvCNxUFL54Op7jNJ9BPlAA+X4pOa/SzPfxXgwTIAifP
d2xQZSAXaHpUjqbcHt+US0AVdXfL/llKlqzNuG5noi8fUXxlSxFfaqph1zigFh3WsHW1MKq8useC
PFkGdRkufCNECAOkYAocBNeeznXK+7wbSjTk6VOmvgZStz+vyNFe22L403V6OTyhUeptWrPq9i3c
573TTUI8oh26vrazVWxfcERcXAdIPoEH6K3mm6/VAYV7tZ3Lkpcvbldo0vD9Wp/6MOTSdq56/NRt
yoG0klS8aX6/PD68V65vG9hE45wcgvLhDSNeLP/wRrq+ZDo3kOceoCf8vGtr7kpUTBMkqpHryPAz
KiPKKxzi32cDcPtqdmuL4baLrjM+9YsmO+h2BfL/teoaG1Fknf0uznlYruuBdLgdUrd6b+pePWuA
iezFoOi/zm1h48y9sRzvbtPIqruLNi+UuS6kPfD+QZQWdPpC1bUgAASsID1uVW/agE7Ftk4trNLD
lI1pUBWbcIyLTaTFtnzpDHIHMqKecxFTToGRoCoMk/RrQ9Vtp/ZH0WX72BCwGO0kd14pcjJ3kMqZ
jb01rnnNKSfIrOpJnGGVt1BHrGBu/arBtyBRjZXocmRAtTOlz40VTu4dFD/m3w6k9fhJQH0vAsmZ
KgPTcKDjCaT8vpvoq6Zb9hmW79Pdbh/AL9Gdwm/5ercP/WmMXSO+NTBY1c0YB8WKPDU67k2CWbSE
NYGKmpHfJN03G1W9eQmp/4zp3HtsoFnjp9jOei25TVz4R9NTKAE0leyDa69IJ6XeWkPEvrsOF2ZA
RhKkw3tfBrEq64t4KWZcJ4vrIPdPUq/w0YKcrlVm4CgX4opm769FyOcp07Wh1gY7MUOMIkC+iFXL
6k10qif9+Qr3D/7rzB8mLo25EhVffTNE18Oo4lNRRtW2V30sm+C5PIrYsG8/x8rtaFCmAfogqQh7
WgqvJMEZqNRWggwT0ZwIBTJuZddRwTYQo5YN0EGMirlZQx3yXcjF5TpznTo5Tmy2CnlYJwNfgJ+6
NcVogQTJdTTJ8l1Q6gCaKmUVAvFA7getf4RKYPBMZ7eBW58/jYLgUFbY/GE8OsWJQ1db7wNwN36M
VPjGrqOIepsgbvHpSuIWw2QWLAZE8O3e8fShQF9VhwJYk2bpmJ8MwPECsw/f4EE59SC/efwCKBYG
+h0AfOWtMBRAVvnwMGQd/DwpiqmEe4jOpLJF8VN2D148yhcl4A92mi6umtZpuenJ9/67q7r4Oim9
JFkW1rDJxuhsjLHdFmY2+CxssqR2H6iB94J63cYryPbXdjg+ZkU272tFeoY/lx1V5D1xZyUK0iJr
ZxN3FjHqIMvIj8Ilxai4JKy8bi9GA13+cMkUq1RxJ7vOflBSwJjcxU5ZV63mIktRvWls31wmJOyf
pTE4ivfwLSIG+LnJA8tY+pWB5qLeSiiYoZxVrMQ6ecRAaKfjU/9prQypkhX4KMvazgjfR9/7xEhQ
lR9Ghp7Xz+y6VKfgs8aHBDcjtBZwakNFR6+2uJtJ3fF3k6KodxCHMbU2kKPzgyk5YNV6O1tXih1c
xMEB4JFHYPFEC20LFTuAeqe1eoXj9ZD0q6TpWh6yTBj5/l8sdLrndRAoqyyEIzQfanmb1411ECGD
6nZH0x5XtwkqusJrnqCw6sUEqMy4VRpFcI253neMTnmW+deLaEpZnfyBwqf4FBYw/LVTuMZMxIoD
qOl4AbapW+rT5UfJRr9Jj7wHKV7Iodw+ZE3VPeADr86DzvDXoq8HcbsHFfUDifHuQXQVmY5UUCIf
rKmrA52OMZPJKnJq5mz6MGN7FWMiXEdwfO4kUHZq2dW3Q+K+oR3S7RwscXaD24NCF6fiwONdkurd
LeBzFE4Q71NFjGi6We0VM9GW+cu9Uw0M6MXEW0yShQMu5L9ni2GjHN4vdr2EaOeJ9Sh3pbf6FGJW
Mm9Uz3nyjVLfOo2jb+1WCsAOjjKn4nBri3ERKYatGDHRa6Rom7fI65AIpSAxYL6NzogIEtcQZ7db
mqMnafO/vJuIZI/qz3wk3FZ42vUny5SiBaYM0d3/o+3LmtvWla1/EatIgOOrRmuyLCuxE7+wkuxs
gvMEDuCv/xaajuV4Z59zv6p7X1hEdwNUHIkkulevRcM+ELD1fDyDqAuqc+Cg2HxwhEMGBtsk2320
l+NeVLkFie0GKtK0yOhfmaqG+4hFEuCk3NsE2FleXDNvFmEzDTsa0iHtfDBA9smRRjX0Uy6dM66K
VIhzqUeBHUUXNGbeptRg4Th1oCYPFVhil0EnwTIQ5N8stH/HS3C8TPiJMNCv0nR94dEWw6aNc+CU
6gbkYnK4NJ4prmgEAK4yvNKBJ64EgsgJ95m2+S2AqtME1jjyolrfnYuI7Ws7eJ3AekAYIAmDHzlM
aEXL197UVxuKB/a2OPal9/ctHq2BgHe57YUC6r5Wy6gX6o6Gk6w6gNHceElDw8/4Y1E95Wn2ejXw
gNdIX7rejkMfE6ibkiNp42u+RRYDOVKBF3ZltFl5IlsMFZ4RW/lfY3vH0Sh3IkOoJ1EUDenAYzcB
jqaMVh8ctyFYmO2NcCA91Dxxy69OI1QyL+gqRrEJvG5LB8DHlRzaaYMqvLiG0GC9mLG/AId5/g8v
zbW7YEGxGfejK81Hc//H+RQhbPx/fbjC2/XJeVsDoOAN6vLtOXBi9AcIcHilIB8OFy6ad06+Idfo
zIhAJOAMPxqZRPtEY6wXFN25MdRFBR8f6CB5Y5+qsF2zRqqHwkWTR56EIH/V/8JU9V/D1mmO88hH
Ga01INSS0p/jzUufLv+DN0NK7N3cTs+FKo24FqC7v0OtGpKuHeRCm7Rq9oALglsKANjHUSyzWBf8
taU0k2DvjsXf5JqDtOJTVvvx+jYngij6QvXR6zrkMLP/y3Vu1x7/++fp+slcQlWsXteZAy2Hlm17
sHvuZMjxvpX1PT+qGsvg1Svjx8zlyX5EC3ChHWQayDvHUHiNppy1JQP0kugpFElr09AYJxMQgQiE
TzKt1ZqM5J6vSOEjmpDWaL6CjJcfQ5mX7qOVAs5nUdlc3XWTXJs2NBKXSGrY+xgCcYBu454vIzzy
jjQO6P5OfuRylL+uainvXt9rwjHeIctn3OMHEp39LvOhKyBB0vpmM7XDjRt05jRsthdg3rHn07yc
vvTMqXY0n2bRBAtfnxW+KaBF0fPJMfS5f3SZMiBLMKKfA1TXwErUx+mN+frDkBxkU5MDAeQJrbX/
PZYWzuLom+eCEa1xrxVIvJd0ZgO0Mp8V2lZlhnOls/9BnO/50BUH6ajws/UHbiwaMsB4jSIGYPaN
M4vsjeijdzxaGaAFGVQTUlCcnywvqp7Ra7yw7RwY59HmADAnV67NEAZJIfOClCgNnRqt9+BIMgBg
nspnZiEJjyyQdyIv3ujnNSDJaD8knrhGaFZ6xiHFzxaysUGApB6kqsxtWXmPbeg2u3dDaKvteqg6
AqfRBrM3AlnZJXFt50iMl9DyuDiKdwciwQw1zWUbG/HarGO2mlkwx8RNj9CKmSfQLDr4PJun0ojm
j06arD1AaVaVX0OdtenUtrRifqnQaLXuKuTJbMeBJI62hQa4z6vSbecQcigsABWhoNhXTP3sIgiO
IzXML2ZT7M1EmCerkz60pp4VesUuUrtUJ42T5Y53kntBvMQtVO1Tg/09R9po1gI63S6XdM3bh8mi
DoAQwGIqYNgPZM9koJVZp3Y7L3X7MOSmD5h42fxBbsuVz1aQersigcxwrHeMpCLnx0Z/B6g/+rZu
unRktNQE3C3tFykcmG9EKgalI73BvC1xc9xst7UnvcyE3ykEb8YnpNCe0VBpfJKlgrJsZ1d3Mm8y
KI6AswzAxx+/B4yx/xA2EdIyRAWkTPTJcBB5ERmgKVy+cuv8/dDWQwomLwXfhuT9MLd0AU+XwFgv
idg7T4EHGkP/C/CtVriPLFmhdwENnVlTgQGc6L6R2+Unim5HiFk1fDiU8u+sdOy9AMXTAZ2k+K+q
jQoEO8ZQgkdZW32OohJSQuRVOoTO6NC0aJKaPR/Hbiz53u1/VJDdRl+0jqPlaIwkUodWaPAtq8gt
F1Ha52iDxoFPljDuxhoJ+wnPkWXvgFD57yyzc+j4FRVSn3GeH1ogopZQkoGsg57U+lmwjrsuxrtV
4Rn2qa5MdK0PCh2AmoxYD8Eapc6BCDux9CAnQ17H7JvLJM3shAa8Z+w6yy9droW6yzh87jrAkay+
VM9hHTsLULIXz6GX+YuyjIKnTrTQUXHQs9txdDShbBDsLU8LXGvGBjtJwnloEdVDBd458tLw5qXg
/+ncLIvipTdgSy519yfvAI/hDcSk4jjwTq5mO0H5DCh2hZrhYYjqNdlGQC4nqLdot56S9yXkCPQK
Nhq61oHFmrXfGNUd6FP8dYq23a8sTZ5atBhczL5mZyguZAuyQ2beXuWQ+9sFGtSL9me8mllfwqmW
e/wB2hXgWulXdLe1izYKwntgAafHypAXskcsryGjbDtIjOEicSs3nQ04kQTP5nP8wkUy/jVMUbgo
cVu79JWc7mIQ/t6Zdh49YjsIDL1bQDH9hUnwn1Ak6M3UxU1AC/P6Zg2+SXQ+FUqsQGGRoQcqQ9ao
0RKYZESrQbZWystOQON556KGRoIROXiavZ1FBVKlZIvfzm7e+SwZy1NXgBwrjtyLwNvrDt9Ffk8H
NLHb904Smls346WWO3rvoCE0Ty9Vlfs7ir1FCI7cmesAcwp9vUeQ+xVXq8mSdWgC9l+2aBxLjKpa
Or2X/ZBjspxsNb5EEA1cTw3EQW4RrS6R/McI4onKIKaax0K92JGBho8CVJtbsNvk+BUZpjiHegfS
isBbOWBThpKvFMjE0ubE09sQ8ocQvAc60DkE4AztIGwEB3mDzMePBhJlyqgaNIXoPc27aXpt1IDH
Q9ucZJzmP1iPhC+vg+pRAZgIBUSDbcapMp6QwZojOJp+FrkC8ZCboCWqQH3Y4kb7CALzbyg9Wwcw
68pH8Ciq+8gb73iBj700S1VuwH4+rCiWDtzMvoHCDvICenrdxRN6KsHRj03pAzaXy36COBsAcfZK
Km/8Ilvk4UqO7MjUSvUZCnoraoEGPSq2w52wV9Tl7DPPWviuC4J3UM5DZrs3rnGo1DryjdJFpwxo
cekgXNPcG44+AGue4y6CU2BrbYaWgu57jnsjKgXaQ+G6p/3fTotIgeQF7bDoe63VeIn1/RpkXw5q
ONBNxi23lcXPKZQFtBkjBQJXHCbgbg8TBCsyX3l3ZOI8wt/2Q0iR8PGQKWEvJrBwrG5zb3F0FqXt
Nnlb6kNY6p+NwMqhzwXKFZasZO6sIDZcPDhVho2mnULSkUHjpmUxdppmhsb5zpx2jt18H6o82LDe
nJbEMJ+OeXshmwz6aXmjnv9Xm6nnosMPram3GFora9ph2YEBfEWFxxtB9Fy2fFfHFF3hbsJh+ExV
y9k9c0f/83wub9qco0mYluzKzt30ZffZj1cgv1w4bMxOg+p7sU4NtHqCuv7jMNVdxtDbyI9gd9/S
6C1U6vsY3cze7LQijchOEW/xZIeuant+i6dLUmjw4tYgYKo0azUdyip0123fTBCG+2WjM82feWJl
ABpbinF88BKiX/91nvQHNAVR5JDW0WkcUm8Nxb33MbcVJYjXtqhG/eX2tbuva+d+/nvQEKxXaIvG
H+D2L0KVbQ4jk08Sx29T5yF5PtiQ8f0WRtBAsyC0tG4l7mzELlC1/C8A6vtzBGgxMKyg5Ndk5W1U
59DvAU8oRdEkL+rBvqC9/5wk2/T0WiqxYgvq83aBdrcqVafGjkq1SCt3hJYGxtGEOn+vUEokm6Ft
7wPRdb3G3UrLb8BDbuSELVQWkX8D9pqDeCj5aaPytjMKxR/oMMneW3kDxMhutgbtdSghmtEiLyBF
mEOvfDWAOf9MB2SrgZFokPMuxhAMjlYZnIWb8vtmfKGAd+autzags82XZLutgZwccE+t581rkMMt
rODEIrxq6kt1b9cDCijbTJMNxYXfHXjn+IHSaw89ZXwOctYBfgaV3eHLF7A7MCiBEkbTqoHUsLlw
VqLP2rPPbQGStVofdACZKIAOiffeRKF6IsDKzjzx97Vuy/++lirllyBOrL3PxMJznfaRDolV2tvI
CjuIr+FlcSlLkCKxKbB3nZnJx77Pg4c+FzpHNWXLIRrsbWgieh4jcYVafGG9Rntox3kosZX5GH27
Hs0w9fpkU/YYPIxYn0ZdZT3HuXgmXdtxwOtenXKxoyG17gSTB9VUsD1SD0+eBBBTsg40oCABZnr0
MtqfYgj6zY0+iA63aQ/UVOOgGWzZ+QBLWy1+OTSD5qID+fVSt6X0pTwkcU8UBiU+cQkb9PnpNUx0
Xh0HXCYPdGULMs5QlBIAWQCn/yDyHrormTqQiQ4VWJ223pQykDkibFZPTBBnOp06pIZX7+vRTrx6
Y5W9e0dbiZQecXRKB3A4hisJga0FbVPIRtsSOrvZbjM+2GgBG1W/hemX3VqgARSQIdCCvSMNQ7Oo
t2vMDEoMmk4M7a6vhGGlataOw0CR2QuWbwz0T24aXSCd0irfoM0g3dS6mnrzqoj9GC0gaFDSi5fo
U/LWH2DyNCRvhZLj7L2h4QlOjyqtmOd+cMxLaW864ZscBHjYBegiqkrnCRLs3TK0wOjv95bzFHbs
JQTr0pmcnWQLkOSxT3UObQ/FxJbMIvfZiQ/owx1Z7D6NpdnuCuiQr8jrRK2xjoIEdTR9gdCrXy8w
Lzl6Hy6AYuK7C8R+629AZQrUK9pc5NER6RJDpF1omDsA9CmLLbO03xuq8I9dqOJV68SQJUYjx8TA
f9o5hr0ZWOmC1KJMP49Gc6EAACg9kF1E/HybOaHR6HttYRMchPaXbMqdjXQifK0csNZD9RT8MDG+
dr0Gu9wOZCtGZHmToNje7EHcDJsaQEnkuWI03/w+lYYGgSn1XPTplu/mqsckxpfJ6aKmWnRan4IO
btkhUUWnTQIIltSHm5tsaoogJz0gEUSOj0vM60CUcjkiC73irHGhqPbrMHR9u+8rQJfeTBHQSEc+
gmhv9esULYf91L6LKWU8blMZfCftGnAls1NjzDo3s3SNq/WEyF7nWwoiC52RphCkhtgJ7zY3c2Tx
DJx2KLL+tui79W723xaNIPLWF23se0uGzim9p6ANiBP67nYc05d5i6LtdPZh/4FG4S+9OwFPqyOA
L2ObOBmRLdbDW6ynV6tF/DLvgMg772f6elgB4OQfEp7XSOkUzbXN0MBnGhOaUfLaA49w7X1SLjrT
QVjzdyor/7OF+ydyeFZ4nJKmOTAOIGTae/yKv/mwEIY0/zLkGWrs4U89x6nZ65zQMsIjpESbw5SW
EO0a1FLlJXbFyGi/SNyfFz1IXM5N24POw4yw+xL59NJ64H4AX6RaZi24HL1BlStUVJIzoMfjzvWV
sWWQu7v4VlBj54M+LB6AbllfXsXDw9i37MuHSZZsDLCt2uVFNuA98BXzdvYQqByqE3iBRH9Q421S
p+BPaTPeZ8rPfqQ8RScl3t4ewa/ZoMcUEcIw+VMz9PeUP/tTxNsa/xqBJjbIe6ELeOV36WfwUkC4
WMMgurWJ6taTo9oGDWDiEwEqSmG6+xEcWzPMIa84oJ5Qw9jwEexVHfh2txUveqgZ2mxPSIikiOdF
ab5c0aIKaElalDAUaOz05kU7C7JgCURLAC3Ga4rpDZDorYsjtA2wA4Fi1TxED317Id5YCybkTsCw
ok1k16YmMYsjLfG2DpkSB7zHiWHhzwz6fhegRzRegeQjOk4uS8+t47fLTojiR6f36TIIXhTUr1cZ
NlpzhCPNfiEA0gmAtNu4bYIGqrd8KugA2nNZZRYcnrFQlD+9GR3wYC96y8DWhWajaFMvGDgf9AM5
clflOCG9pvL8DG1kC33W4Hvr6mQEoOqfjsY1sJfQjggZtXlG2gf4FmtHlFT2kXHwEJ9GpKrysjXb
62t+Z+BevhlRoD6OlQUGsF6Z32T6nEQJOIh6YS7jQEFiE/imIxrYbwFFH6+bzACez0j8rZLdxjGl
d3BV6HgrpEvSTQEiRaCMrHh2xwbzDjH+PaAfStNNhta7XcbQxE7/MsCs1xzo/+duBNPHzQ5unLWd
peL5D/GutrM4KIFsbMFFVoLeI0sb/Ep1TpLGph81C5SNnTv9TFgGlTUubDeXELus+XOLyksjkYRE
cuBeNF21IJZN5aegtDLAd0hD27X/86TasgHOK9QJSaoS9Lf6YICnEvBC6GfI6ZdNOxJhu1CEGQB7
MqGkBXbjyvLrYwJZyovQh2J01m1Vgt1dj+gAwL8dt3jp1JYAMvHnDrViGoHDEXwcQPadzDA63EzJ
2OSHoTe/kokObheUO99kcp7Zxo3YFY3zExI93QHcn5Ax6sa0PzhR2S1BhO6gxjRUyLdrI3koks7m
cBrbUf6zyEwTeJl0PGLLZK3rqR8WhLW0BnTf4L0cHhpTDJ3RASxp4C1Ijzcz6HsB4Ky67nVC01bo
n53Mc8o8SBkZMvBwTzYY/nJdE65VHfmrJOXqU9sL5FGd4MJMYLnEWIE91LWMAzmnwTTRUFnWW/L6
vlPf5aEIl+T18ag5ucr7hs5i9ckBF/QVcgBl0zTdsmyMcz2AW4wiSwfd2bWCoiCtwxr8dFpnUGvy
sraDLDv6XcGGiU8EHEfykLBqT8tSBJCQIOwz6kcaxQWIKLHlrI+0GnJWHUjsawUaLbc8xjaEpB2r
xzZsEuxziGZWFDxi0ETFg3k34Iu846DRPaErG7fmJqo+1SDHWJhDHX8v8UcLkfCJIBfUrswoGe+6
qADgQqdOsZ2GOmosarDiYZizUvAF0AzpCQ8l8LVUNpptDNtbJTKxllmY/xYoPIgAhHW+MYs6Xgit
Q2foElyoReoy5ICCfpT3ZCKn24LAxgzsAaKoiCCH24HIieaT7baI5XTA6ObdPdnN1hggSQPNLPTr
W8emq4u7SoSXcDJsUH8RpVWUMxBZWeBIncLkR45nOchVtEe0AU6hBZNu3KYA8Ekbwd2McDqdQ0Fd
Cam7DmWpoAlXQfAsSqnOtxSAMmy0BYSxcUeJA3LErT2uQaLcrHCD5Q/kyFiLmndpPYMgI9t7ZVng
xhewrZ13wX0loWuQOzEEFcJpWpqNlzzLwS8X3pSH32q/vh8GJOQX4/RSYcOHv2op0UHS1z9TO39y
hrR46Qz816J/WX3GfiCH6GXWXrq+RELAdiDMLsbpTkVet6/NYDjEKJB9vHI52u+v7OgrG6K6r1SJ
PEuZvaBo//7KfZc+JVVuLpPC7s9TXGxAYgY27sk2tnapjG98wPc86FJ2BR2IvwbFf3BEz3+/Rx3d
2vIhMR9SEJotvbauvjht96xB25j/N6iNUOmc0m+GZZjPUe+lK4Yf/UOUhcYW/dvJPk6T9jRKqKc7
wVR+8kQIwmhhW98hpPH6MSx8DCOMou8dRxLww8dQU/CPjxHbfvnbx2jwYnPieE9ediN+z/UA+QoU
IfJPoIItL1zitqJHdmDiACxfAYn6ezLhbatdBS3vtjSk6WICVomGko/zdPR1e+1ST0VjAHrMQYrs
TXa86rlwrmFp5RdstQBMkM4VegLOtY90EgYiSAeyNVGkUb+a6wokx1cgjPKLG75OhyQY6omxg2yC
3ZnHTtqvh1afpYC/u0YPdKkeuXE/IbeScSROtQfkPFDtgWKwCZbKFQk22BayCyiBTEewwUJTz/xB
5hbSg3uKIp0aiiompY5VbV7w3hIu46oCH6Ya7ObYawYVOjDZQzoTSlK7GPSPu5sD0giINt+i1dis
SxneyRI7Z4782Y6Kd1kK7iswTPggQwXOmrzgvA52VOnL2dQtIUGwQI98uJ6BA9MgxAIywv62jK2G
r9DnU95b2ghNBX9remiCV/pAZ+RlYHFbSO2tJbAz3SDLXQGSsPMk+CdGLLV6pFzzE1HYkk+Pbj4d
ab5F/j5v/LVKxRuORjLAwsLBUetUgkOJXgHnt0EyjnEFnRD9skilcjrM0bbk6PJFhf12CBTUhVWF
t99BuHeJbXCAFGL1AmDXqsqC9FnFTYVWP9iJmzaNAzBZ1Nls95VmGPND9aLtt3iL2T/x+jbgHobc
y6gZ2+kgU4ZukaGLkW6D7eaNdFzuyQlgB9otFlku7iMLDy4pB3Ra6DJPEITRauQ521N1xysfpkm1
zx+iBi/RtcV9ht3/xcB/WsddFC782LNXfiFQ4Kz1Hp+346VW+C+lskbPsGej8hq0bL1LZpv8Cpad
tYHnDTRTnO5oZNivkVINyyy8zjGBJiKtYwPZlwLQdNEeyCshVa5AW/EYRcKmNcjcQ1r0KHKsQUty
5MGAR0rzRS7KFApWnbhWqq5BvwOgUs1jcS1B3A+yFn85jWCfXda8h6ZhGHqb2nZfvSm21TSVTH+a
ryPI6aHBbu1AkwYisI0nK/1PaWcCc6+06yP+Ke3MWW46ojmSd9KVcfKiOo5gXTe/eenXREPhsfdz
/xRMvzXc1dLjcChib1wWbmB8MiL1jzM1slfb8Hb2Ic5IImMxts24bYuUH8Tog3RHf2mBg3hU1aiu
Ti/5oeoUVMn1l7MB3TfH7uWdnb7M4a/4IQEX6NSXg2uuK9dDgggkJoepFeygmHQhpZzwBdlujj8N
kUuAijXNu7l5MbkrKSBa/cFh6fUzPHFX0ueQ+DIscaZDXmaf0L/qAfH4y0Rn4HULluCUz9Yl6WWS
sUpa0Ka4PijQfo+OBcDumfv9ZuYqim9XyL3y9QqeA+yWZo0LliwS2Zpm3IJdI79GQ74zDLBsonsp
WdT5mGygoowtkOeznZzM+t7UpVpD5MHB7AAx0JVePGnbxxayypBZqKHbqiPIkbf2zkIP2TwJ7cXd
qoW4mbKm8B5ypHJhZEH1VVYoRzosF4c87Ktn6JHN9kZBpQiCRPa6Tpv6a4V3Vcsqy0dehGAryhWQ
xtre6+nogIpu02tIrl4jt3uCyEW5gvZeeh1MpFvojGyDtilto7P/nTijRHqhMEFdPo7CWgZ8At2+
vqM526lX8ovNhDooE5hlsqZZbi3HAXeUSnDoV6y7CSTYAUR4DBDkbZo2sbYkdDF5/N6xSvMxzcf0
IW7ZX2SmKD/2zW1h2+qLjjIDb8tz4GFKw77iXRPdzA5uAqjHO1eylUKsRjQ5XrgDfZLEARWsB9T1
liJogq2Q7tQCsFey6Qm9C/bWOQ/gsygGiC9dg7VbPAMu3ezCvmFroVNfHuyOdN7bS2yLXnT8n+zD
lEF9tg4XYhTdfVoM/iZlfbkuC5F/Bo0hv4MuZbAUocw/D6JB07IXeQsjwDCZQiQltM4RBVscfD59
PtyTM62S6TEFCVmEV6cBOlurPCrZJ9YN8WXw5HDXp65vIg3nyn2Fh2W2GKwo3Nl8azlt2/9FDqME
3dUhZ6Pcz+GQ7YPeDESogJ6qwcIyVeO9HZfds1y5oz08m0YrITg1ZlAzwTCqOs0waUAGVg+hSlpB
XAGtLDTMRyiYRc5wRWU6uPideyIz/rpgKIoAcq/SBkv6UEHLIQRzR17PUi9QqZebNMP+7va4RXYk
U4sYGRJoAbx7DNPT9vbwDce1bup9F0A+QQoscE6QeZmf1TSRIQcdgwzpaIPdHXtICyrqusqWd6N8
jKdwIzsRncnUmT70jkXzF/nIdJt0s/0+SY5TfbC64S+K//+dFFMBkK7StT7ypN54DpIIUI+qHXj9
XTXRwUjwtnktQll+KtLwb0u/ddVeEy98vEyeQCfI56H7+5C8t2BkrNrTbTik6DizsqheBcYutHVn
8cj96QGjiPqM+z+OuFcUiyFz60dAQtjSyQW7+MxSG8hKN0cQwfX7oYVYTuD57Rn5Zb4yAJj4PNUQ
0lBl3Xz3a7FrLeBtFyXg3CApgFBozr9DeUd8cZnHlinKbfOSvaFpH73idclhAmCpG5zXJdFSfozw
3Y1lO3wxStaDmhFnCj14C+gcDF+KFteks0Hb/hhX8gk0sQEIS5ejzMWGtMFCpFVOrgeKixrEyWsa
Nl0DoXAocpJSGGmGVTnzTm92khZzkcDAwzhN8C548gvIBi9wYod4/iwg1TGfvHf9hxgTgJ99P8V8
E3W8W4nJC3dxEKgvHuSsu6GsnlqrTE4ZGKIXI3Q9vlBYDKXHHTiCobNpe4uK9cFdkrJwK9CsuEJj
sr2Ohwr/11U2dSteZtD9oLGSdgdaEdtejxAVgi6oO6256W2BZfordFS0I956gK7kmc7e7DcT2SfH
muO5homQydFnI+x4qkY7spOJnP/V/mF9fMfffZ7f16fPGRCi423tgTmbAF1tG8twoRb+duhBZKtY
d+6KFLzv9eCjdFEk3xvuheka2Hbkf5oOJCN6whzDpwRCL4kHVZgEd+l/LnWzvC03T09A6euOORTC
tRqCXTr6W9RWy8Dysw3ZSDuhA/Pp/ZCZC94z8GLjUcrtyNqhNGrOuLHBz+yF0/rdyQPL/Oe45q8P
4KR6DZthZDoskGV3AmuI+zn9FTbJ8R+r/R5G08swwv+bi28/n7AxhgLTWVYONOl57V3iNrYvQHsO
6B/GF700j5kEswVFtjaXd67LfXAlMmxKdHwzxaA6FA24bilGGY67aFqg6RhqLHOMvgLYl513VzBX
c3g2hNMRtBEPFE3LjgHuW3wuDpntuB89oFbs0MjvMuhgPpkVShKhF0YnGoLqb9vkMr4aUKS75oqv
lO5xTTPOTn7VlgsaTpPF70DGbM7ebBQAwoxFcUdeWlJAcONEQ72kysDJR0sWoNfJukienCgELYoR
IFkhlozyJvrQNjlg4pCDO1IupYuqCZp4cbShoZWK4cBMaBb1tSg+RagbXe1sTqVQQFOD8vk2vW1r
cxl43dqSHCqFURJcxhqtaixS+Y9q6EE74UkAjbse7A//jBh8eWhGPOo/RAA5hbS4Lnn8YQ0P+/fV
GHPow+OdJWdrIHGQUnG5jeOkaff7xNgQkf5sm/0g1QfJft2ABdYpDGvr1DaqEgyspiin1UePhiiZ
zENC2BCmRgzObLphat4mEVqHot5MNKLQt4kM7QhHEaGVOmHlucvSA+QHvSugwd7VY+wJbVzNCSSx
HiTLa3+N/Pa4Jqf0jOCkkLKS2kmmosjuSy9jYKXF7DR2kjVa6psNTffN1sJOtPk+z9aTIKWxBbw/
fiCT6fd4qQLx85Y+wdj73UFAD3hBXlqDoQZXmKy/kGmoDHQQDV56Rx8B6tr13mGuCQDIr08EZh+o
fhmPZJFmDtWn6XuYxP2OEnAtCHK3U91VcwJviLm8x4P2Qk76kqEaC9H3RFzoCyZSibaP36e3eVWt
hMtA31yk/i7GcwDYXX8ngzr/5LCk+JTjPYmP6XiOao7vuMPspcNEe0dOIKSnOw6ihCVNeJuO+1UO
ElflrX23TO45vxJoguEhtAKkdwL7Dvju0xpF5WYY4++gwf3mdtD3AdFIsMsF1Bi9LLNeMJH8NFFV
hr9yEoBmipVhJmznaAi+ZdTqDmVxS0Mv2gvqws4irJps44O1YIAM0pcujTnYTjNUMHRlUWopF20H
spa9s/8ej5rhiQWN6HZoXR4BYU2BVNCZvw85wMqLqyWPUdC4Od4lCxvKBHoDWDWLGPfwvi/BpTGE
F6h4hRfXQpUFr8fBtoeM7QUcAcj5u2j9GvzgSBEsTKyHsfs2KcdJllkgXE0f/jP0BjdZOpoduNFL
UiytQUs6dQPNPn2FumdI3nZQ7w57NL3pnR3uSy5k/CK5o2HDzJUAK+znGDsPvLb8M4weFb0DBe0g
l38Mq/VqBGR+C9P7mHk1stNFjc5ubxel1boejMp9OgA4AWGyrZzS9ABdsOyQW4a9VUAhnMVQAsZe
Wv61C5G6rplTfmWx+BqLofpZJ9C7S71RLPgICHQjyp9dUH9Vhii+5nWRQBon9a6K4cdcGSI7Q6Di
9Sq1Nb6/imvHyRp1sAb0xy81N19ZY6A0PRyA2SKOmHdmaEPOtDJ/stEkTcHhRxYkNgJ/nSH3doVI
TLl3UJ2BMI9jX8kWtV/kYPePg4XHQeBAdriZwIV1i4f0FSCNrYm31MZqLvPhuZcTREtL+8FRo7vn
+mXVBXZjY6UqQRl7as8oto/O4oNxFo8nI9eRydrej63v/1Wm5tEEy8ntxHOt2RL8OvktpkwC9RTL
+oXekeltmV6UVQ+x+TY0d2QfAv8suA/sQzZ97SLIDtzSu5QG1nabQezcdqMNdR6o4amKoFQBqQhr
FaPOCMm5ZLrnYWsuKcAJnlJZ20tRoFm9aaNs2U5mtJlix743gLidD1bAxDFo7XWfh0hvkYNCBsgt
LQv8yDZk69H/tzKdOIIwXdee+wF0IdJJx01ZtPj71aWBBGSr9nhpVF/AnutBotIx9p0eMrapg9F7
rkBec3B8qPcJrR1t5ZO37FpQ+E+eUYAJq/pZKW686BM/rV5PLPDjpi0EQRwL1cXCyqyn2pdyJbrW
Pg8WtAXSJs73KBiA0SGcgnXFoIqQWGGxzCqQ70T21OAbiLPOB9obQB6MTQtFv2Q0rfW/x1AgHZIE
bCdCR98WozORfysKGWC7xY+05exLMT0wYzqSDFmaMPWgfbTDJF/D8G3Rm9M333+aBz4UsNyP9ksD
WYYFiI/EVfDQ3ygfGJsBNIYnlgTxuqtb66k0um95OYY/WQwePLzV/QDdM1+MepLBfk0C+HY8oaEn
AbOmYT5N4zhPgqzqPKkpkdAC3MQI+/QQ146xzKYhWSLnlB6icARJO3lkmKjXU3JNqYkEipNPez6i
gFbotsrSQCN4bEF4HVpg8TEIwaBh5G3zaNhJtSyrVryofDh7Dnq9Fv3wrW99+RMtU38L3/GfvIyD
h9kf7XPqmSl0n1qxx1+2OqWKs3Vr+96VJe1zHEbbSdeP6DCUKgC2RqBvnMYZR7k4dca9RRWodzFv
buELtaeRNKE4L1UwbQkSVI7QKe8bZPRmhJCGD4GS5c+21gUDBYlSUzDFjW9zCXVE61Hcv64Hbq/o
5KfyCP4NtKeYnrG6ZVj+H2tftmSpriz5RZgxSvC65jnnysp6wWrYxSxGIeDr2xXkTvLUqdvX2qxf
MBQKibUyFyBFeLj3rvkMlnRgbnSQRrgABZYeA1WZRkfrAw0Koe20XWxTGtws41uNbfcp8YMKu2TT
GPA3jDZzc1AFuxtVkaJyNwkQLgBxUqIP1AEmu3DleCLef/LGannTjHl/XZw9rom9s+rpkxuE3JPt
4BUNuMBfQRATXNuy8pxVh3jAMXDC18q2w9vYYt+yAfx+xxyQj80uqLmaVmkSGni6jMUGeCKIGizP
p8HOKxBcb+nB1JHdHaV7E3lXbJR2pp4wRwZuZbYACKbt7PzHw49mL2zHAtkiytI12yHT9IiRLVCX
SacmER8uXWRUVuoC1Qdshh5CGnif/OLeKuMNOXqJhfIgp+LO0XbVbJtncMbq0ECmzY1XRVVAbsKy
3Pskm+qDl3T5UTjeeDdBCBIacWn9NkDukRuR8Y+v6gMrbf6t48WwpkEFS+uDyi0wjwRyvHMw5Tyo
MNmVngiu6A6IEbF5UAhc232QjlsbCn2rQlcIMF2pQIdqqNcIWgVXx1UWcDV6aw+ujRj0Vyg9ACHj
ux92TWAuaasaeHOEfFYfg80yUXvoo0HeGOmcO2CGh7siU/XVZlCob+2CQXwHPCpm0oynMjAfqMW0
ic7AW5IfJNPlCXooTUIdwoiynVkBfsfDRrzPEuR5t7ElIqmJ5YfJVrjYaA6ZDULC5VLILeHTAEFz
oNmGMT2EadreWpAqbH1fJVu6o0p9W5mJeDJVZV+o1YRBdxW1BO8f+ugQ1KbaMiAutmkZvNtQufoQ
loY/34uoqhXXanLuyJ9uRZDHt9soVvV2mUiF7b0D2eIrzYPgMOg3Rp4iyARKlUrzX1lZ8rtVKb/3
eoh3tyFY68neMo+vrcayz00khhc7jffd6FtvubKgZC2acU9uGVLouYWNfTP19ul/mnayjWrFFGi4
aNoiVOLkECywMaRzQNVguC28qdsRCxk1U8TWPzVj3STKMrOpw+3SGyoEJUzxO8Jr4aWHptCpzfAt
qenGiJaXzEchgu5NPc0RGVfAJeqmmQJ72GqafmoiZZBcs6rL5mY0KvMaVcY/80zIeNzSSHynVtR6
3q3vzC98mqaXTrTdnQEdMeqLLSe+b/LgRn0DkIv3zeiAMwBXBKNG/YAF1iEEwcpLYkwGMEXjjvqK
3rYeGQgDaZz0ZPM0dsma+qopSp5Z8bvCL2+vUmDdZSj6J1WIDLRceX9mmtwJsGHnkNpuBS0d8EXN
LqimqR3Pe6BWKnIbGMDE2lGzt4byJrLgRi0aJLBAXyFA0J+pSVNyXz7wLH0eNe1J3jfZo6GjtqKK
3T0WGD3kbuLqOKB2/0YuSMrEN2hQHJcBXdGaexQCAEGhJ6GDLJJ2niQq6v7oALq8AsNEgFR2xVZp
HQDNXLmusbINL4bIVhtsXDmF91VehveolswPCeSNVib51DbK7EQlb9RLB3IeTyKI2P3slDV4uDT4
DczzZgGYkkwviw7LoOVaQl/GSkFhG2TC26DgChiSIDLts4c/zsdaoFAJ0NrU/vT2H5Ix30qOIHjV
mftU5v2BoVroKYq9X3E6FT+FGSBzwMuXAnRpf3PIGv4SjGU1O+DF2x+qEZsuPUOOzdIjB4/MKmHQ
tBdWVF15bjivdrubwiJ5reqhvg1JBJy2Nkuh4n0G4PgOySjndRn03sRqPUUka5rK8/xmHOwA90gS
lyjvgzzSp4MMAXiL+xEqv+ho9LuVziDzzm/Y8CTOEGzIEtg21jlZWe7DXEANz3MDyLrm7dZr7fSl
LbAUTLqo+1UiVmXYrvu7RRqr4mP65nUIauTAZ2OnLbE9xPL7ZFUNiu308BBiN/PwyTebF6Q8+m2a
Y7XfaCwE0/iItnHxuuTyRi1ugk1h6rJ2bY0W8B26V/rqvTeKUC5feyUQU3rox/jAH8TODMBgmoDC
GrEAFML3ukYld0CrghvkCXl7H1xR2Av03Da/SfVM/SG43Ta2E0xnGpjrgR0Vt0zDc50n44nrsoq6
88XN02fUjFiI+zTsL9YErW2wcICfsS7VhdzIYzKict9JkMUeAT6Sa98ramQ8R2OuDQjztFwllqnu
rd6vbsC+GECzInXKVFXi91lpcdJ/RzhRFjyAEBAc5rn7k7d+e6aXk2yS4AYZtH0X402/buyo34FJ
r9ksSz09gKm8O5NJgaZvZ/oOQNIIj7YpG76FeXUE8Y7xj+VZFwiXTm8tmAXWHPX+d+DNMg6eNPsD
ykuB2tSDuIe6xdSsj9MQl3dT6IpVNor4muuq1CwBPFpBEmhufdi91hPtplDFSTjgUlxIZgALha6P
ITnYVU1xoo4cP69tmbvI8dshlFylOV5rMKS9yt+VsuRrZA8ROHLBihbUgfPagv9rl1pq2JETWFvf
x9isdl+tn26UH1QtkgdZO/GTXTgAxucm6KuaNHnK27K54InzRp1THFdXUFRfxcDyizNm+QbKuBBY
1M1A4g24olM6hEaKR5juGYcMPRzCnVqoh23J2Hs/AInLH9yR17cc+NFV1wfm17gZjE1Z2+JIzQwZ
C6hjqpfM0lsw4GxXMZhhvoZpPQBbYfpHHvvpGVWnbI3l0EpmbftlKqL4ahpjAAJdwAAgJNttjNKP
TqVuardWu5lRHV8Rr4QmWtQgGQYU1gZUNvGJmh9ulp4NYDFwoxGoYGp+oLIDDFtV+T1giKnriHlq
NgpIK+nfhkCUF1TEsc2HB1ISKAFIlVoz7RF2oJQnD2gSld+j+n0O8jCgOAcuInAk44FkPnZIpm2n
GjUgQ1lbjyiltx7zNtg1iFLekUeRpA4QB8GwQnQKPLs8ZdMKT5vxSM6ug8LsdmyAucJQGtHoORGO
bLZuqaZiXTFjN/Temw1NrWMGOqZVp5lhvCmsztSESI3z4sn2vRkNY7JLUKq8GeqWHSoBwTDaqzN8
60NbqmRDG3nqpSbt1hdnt1PhGUGddEVZrc7tQBWcin6XNL4BkHIhT63r+GcTqK05O5aFoOQakGGl
AWSn1FkzDsl+BAZonmkZ8OeciBRBlXCTxVj22DmAbnHRZ/dBhjfaMPGHOhQwAUNwHmz/22LqUwZJ
BLdQ66jLZbrmcdFuUqPLdnO7iibNWZ44x7lthXj51qW40RRlwbL7cZDYH+rBwNvN8+cosQVJ3XDK
k3MRqeyC1c77YfJTgH3+bMdlBeb15kx2GtGFgQMaVZOoZpwb12DzqQ8hGMxRS+mEhr0im6c78O8v
1wKgqO1CA0JnCKMjjQqkXZwUT5M3es9DC5jMmNxJUM49k8UxpiPoI+R9q029Y9artJL8TB4CGYlN
00IJrTEahhUVSiXbGhxSNDSGlOwJxVjBipooibVu/8uVuFPL+wQQlwZZ+EDmHiqlp7o4d/qQDA7a
cowLYIam4kxn1F26cgA5sTOAt/FjTETu1E+e1VSBz+fPU+o3mr7eQkor2bt5lG1IN/xY6OqwCr+T
jd2Y6ioBwL96eZ5tctN2zgMr/2nDTF4sJd8PUerKC9mYD349z83P1DlpDwm2BsTRPlyoZ0AFHSid
watWGA9LmmrqeXw2x/qt/agsd5FmIBOlqehgdKCo1F7UIlcaOMXdPHDOaP071zL9f85F9o8rLnPZ
/16RZraFcM6oxcbjEw+jOkPlLSF4/Y8mtjv2S9rhsbL0YjnxuUm9SIjHud1cXc9Q18FuwyNebafO
ToHYIdt86gOgckwt60Q2OghWoZ5ZH1BmAJLS17jDDgK8XS0fXwzA7/3UeK26uvwhHP/Vxw/hB6ig
5xPgSeeT/+gyw4F/gVTGSXcLPfJ/meL/uw8kwFDlBf7urSc971IPzF0R0UMR5/GugU7tzA7hcCi7
VJXp3Tp85S+2/5xMtvP6t0GhbzczO8R/DxrSynmNHDe5KIHiS1kYwz0duoTn0MpcL5YJgbh7lugF
eRZr0VdTs1mKytpbCfaoTFnjp6G5XBthXYbzlL0Frg5z0EEJfQUd07uvw9jaZyGIYMnmIkO5ajou
QA0qqm0PJtJjyNv8y2hMe1HbALVqu+lkwWJXUflu52BsO9bA133xSuwhP+yL/3/ayxr1a5S9mhNf
OnsFyktoMo9zsqwGbe1FBs3zkj/Le7ve954/rJf8mUIKE1HYxN8tSTHpRm955A5nMs32eF2GqCij
nNtkhNkldqrn5dISD5x9XcfjepmmCfvPU1PHaOXz1DSRCSrne8ns9WShQrBlEwKDOSApt7xibG00
bYE6gCG8zT14Qo1H1LW8FNpGfo0dQkERCJI9zTCPpQk+ZlFg90FBk57044Dl6TzTYlrmrJNsj/cN
P1MncGCPqZfLS48y/s1QcKy49UJmXnngxVeNLlKz2uSDZ/pQ5iOounSTliueiJBrU2F2JhvzQXAA
UPgddc5uel6GVPhusQn79zKtMfqfp6VBgYFgVqraDPsoLINo2h6M1tRJh+5j2rDFVmGssKoaOsM7
Vh1WdrSe8SPgIKhJ6xlqMr9XKERCamJpUi9q2XC/ZBc/wq6nRwXxPhym70GHLVHEzf4CQnGs8ajN
tZHO6JCEAhKxWbOnoSFY1vHa0EOovcwQliD4d/rm8Q/7PPOni4x5kKy4L9QOIY7+OPDoyXZ78xuH
EGsQesnPQqb9uhlS/wYJ4O4CGg+UE45l8N2qr+TgQZV4XXJwytdDVV0FdEQ21MH2DjSmfkDZud6w
WiXXII6KWzwBe4DUVvKT2c99ZU3fHRSlb6BjK/SyOdwjRYzYQwvhTrxzx2+F6barJHOieyGYe6MO
bAFQW6E7DJTYzR2VAf7l0EYdxVCfuBWPoC3SEKihVY9kU50HlN3Yj481IoM7JzLUXZjH9p3VmA+t
XtSmSCVRS3VGvDPAmA9FYBS0RJzbJ0RVjlTUshS6UBPqzt4J5OdzJ/mTnQ4jUksnL2GHP+16WrBD
G6fS6g6f/D/qZ7LJiM8oyJk7/xiO6l3kj001f7yl3obcAIkU56nK98u0NjD119RX69pohytjSOgM
wOTf9SFe1yg0Sx7bLADst4Riw9AEYm25VvXK2wZlfKrJv/k+UABKiZ9BBvIkweRv6YpNlhUc+qGP
SAal2KXk7boKnPA3UmeAcefZjyH5hRq9+sWVctzGeDRealOUZwvZ1d3ku1hUgnxgFRV+99Oxo7Ux
5cVvcHB/kd7ovgbGgOA+Iu83ZpjmEaqoxp5jT/aQCr9fq860vo1uf1TMyn+bfDrJMai/AbQJgS6w
H3LZrmLVT0+mLdJ96NbZqeZtduf6cbSxgl59A5J+P1ZZ/o85xl9lno5fejWM2H1a4hJY0r3gzi63
vOflK5cIB2pXp5uOCffjc90k3rqKUgkKbK89J741PXWt9QSeDu8bNJqh5hS63QX6YdUjaNp+kB1f
BlGZvlZXAdq6h6aNAaRO/I0RoLgOBJjRzShEcq2tGJt9x+l/NN6WpYn4CXANZLK0g92ycY8aynib
2pm4R/GLuC9DFHgh4FAhXu8V9xa01/xVVeATT/kdmVDDZSAzrQInXg1GeYiMLt0pDfrAv9p4sP08
WSFsrE6Ofu/NHSGqBaawvKdWzMLyWtjxdRmUl3jrj3ECEs+PiQQSxhvcTOnOIIgIFtTvE5MPj612
VfjNTyJ7mzQfZ5XJ8dwVK+FpyreZ+G0+kg8dPrWrIZrOLbCu0vJPkLBZeQwsHmXu3GbMwgRpDAQH
0h1hHCJht1cUaHyhTjKx2LraTv/u3wLhjjRZ5J2NxvfWREfhls3XMnGtRxtBs8tf7H0tPttTu/vq
5e27fw0A0JrYK/C7+RqEqf04RKimmiNZIuzbd35XJEEunIEblDAJVKpWgH+hazpwT4TuPf4w5UsP
SaZDhxLuXTc61tcJD95I8vgHXmGgT2kz4zJKb7qDSrUPogwUJOuRyOmWL4Me2ZYIDEWsmkeSgxei
CIxGOkBU3MkUouP835F0TZMDokgjvdg3v7YAH5EDVnqovYi2RdS4j0CIpzv8M4KLyhLwDUO8+uC0
ToW8QOxALVya0KN2QK/q2NlPSBftxopPEWoS4y04uqyfqYvKQiBm0y/eZKpNYCv7rlSRse+nvjux
uhsvyLNDfJyX9WONxzzK83rxhmXEc5gB3LuKHyfZgDGs4pVWFXHfWsMU6799tkk6//XZosr89NkS
w4DIrq79otKteGiLdevE3WkuztJNAPq7E5V9tbbxiDqS9lipLFMrRFZBIUfhOr/h9dZJwBgwGxnS
tlt/iI0V0tgCu9aO7waIma3jIcRfnYxtmeAdHXmXSat4DfogpMl3bQSxc14Ne2fg4mQAEnJVTA5X
OqODTEswlIWMbZaOug5/JK0ZroqGDzsnjZyjz6v40R91SdsIql8gTy4o8axeyWN0HRv5TecF1T9q
DT326DTgUeIsaf1PMf75lJwmOFEKgKeJt1NDjG0/2OhGBHc97qMGJcy3tYYVt07brawOyMAesKBn
5gEi7WbTV3ILTdCcelWFCFyPvUaSdN2t0259hFo+PfxvbgPu/L0AFBEyVly+NEWxRyk38nq483a2
F0/7QjdVXq1T6Ia8ZqI2T5nNIDtuTOab6Q3/jGng3yPRPNyBTRsV69rfsQK2biVH5kpPW0ixJ/8x
5e/TlogbH6YCle2g1gbD7s4HZmyN7GJypK0tNSszTY/zxlf3omIj+dRELDM5prWJTHSN6lKfgKtR
4vUry+q9bSAC8+IR2hUviZ7tUJ5x/35FqNOcow5xmnyyuwuKTEAvUYCo+gKBztDeRRWKyks+qB31
08HgyfeUVfZ+ELZEDQsOiYj6a9nWJUr5cw8MMj4bVmRMyvbdx2FSrqu2RfZXe1OH5NEA/ksoLWQV
krfQWpdXqUKACaEvBVI5SDSqDGh+pO5xipVXtwPjW7fyEZocVmRsdA+d+UDKHMua3y32yrJB/TH3
SmdjVQAaDlgZeHiNn1u60XALxdcuc3HP0WnsP1VOnkLhDHFzOiBHlSuEdP9td+AXEuD1J8unkdSe
ssSCZvma5lrGQEgIoXh9sAvubN0hZ/kN9GDdzgQX+K2yQudqyhdLw73oQGY6m2LlrFk6im2ClQrH
HiT0L1NUrMklI9sYiAb6PbG7XWZoEvMFu5MYNH2+FCsDqmSnQB/oLMq8ToBJgcGI/VywJWs3NS7g
u9rL4y6UztvxQD5kcr3y39E05dImH2qWZeG566WHWbzcWAyCko1CwkiJ5P2QIhrZoF4e7XzwaxAO
Rf/Mtpx6yN1reLnrC+M3RSA/BSmzJIHKTwzy9A5o9gv2jp+jmX8EN2mw70UvRmJ8AQraudoG+AGV
E49Qih/Taz3mAtxL0nhAEZq9rrvYRownj1ZgjBS/hijbAqQogP1IIFzjhfE/Mq1/lBHrvjYj8vYG
i81HLHh8cE+2Jv6PZXbES6sHC06Dan6ebRlerrgfPIG/RarGy3xqONI4WQ3WVCKrUUmke+jAFJBZ
I2jxBuwGu8RG0R7oMN4AvHyAWGfz5E9VcEGxYLMmuyFBvlg2cX2Xhc50H3gD1i96QAyuAGSMSu/s
or742S8hp6tM8RKVU7MawMh3ocOojOJi6sNio6ZUsl17ub0rJwDClWivLYvKlwAo2MfWD9em3cTA
tWwaJvIXb+jKF0ReAW+s5CM5RmV+A0rKv6NWkza/BlGP8yTQqwOtah7jPtRzlnpDiweROlIzn7xp
AyyQu6dm51dIDyLAvaPmmIQtdmONv3H0RcEVmhyR3XDW1ItMvHGqS9BbUK/P+uTadVihUq852M0d
QgYP1Imla7KqvNE8FIbhTGBbzhoUZDSnDosDhJKKLLzitxVe6cxQ1VfwZauDbZXetLLrsEcAfgQT
vFVgY1hAmVmf0SGCKsApTHBYmn/zW4bRCHKhYUvz/32q5ZJ/TPXHJ1iu8YcfdfBWyWNvPYUxRJYN
qISUKzpdDiD+8DalUw0rCCXk56WDJ6Ckr8vi3yHUXrp9PePSpLM/L5B3yEhaHCyH//dp4vrjg9FV
6JPMxuWqZGRN7ZYr5loPk0ywd9MfYhlCzdmFTmlIVaWvUN6sj4aTlPcdpCE9pIIuQjN20qEaPaBA
jLBaj7bzblN0lmY7A6JG11HfAcBGy3bXyAy1Eh9jaUSZAi03cPu62CcTtdtTjicRXXXpGEGvo5jK
bsKPsTKXcc+2WZUE6/mKHxMjSoXCbXB4K7p2LgV2ybWVbuapaHAs33Ku4rt5qlxa1TZOjHp2CYzg
5oCEaA+GCXli0pSn+Yzn/fvZX2zkMvguz3FjYxwdxMfZYmN6mmVW6lhsNVhC16mLOx70bsFj1XNw
U8VgUqdm6GXBo7Qhoa0y+y7WHjXk1Q5x5/Vr6qxdP3gsEW8pamVe50FKQikQRTyIfAEiKmQr7nzH
uYEmpf5VTd7NYGb1y5X8FnOcCFj8MG0vPMnBzRSY4ZE3wwsB0gmGHmksOiIBs30xkQfZi3q6Q5X5
yhyxIci99B4Eeu5DmqT8hgfSllp0MCawOedO96sfowyZvg6IvCqo27XPQrAY8CI6N7mr9/M1e+s+
zrLUerfRWZ+77C2Ox3xllgV/m3ujvWkFT5mU2YPnedkDeK/Zpe2mM5kgDpE9dADi34V4lkE1b4jW
5Nb3DzHImO7Jiw5d0x4yp1RXag1Jmj00onwtuQCThp6ZTEMLzgpm2NFxsfWl06z91Mz25EIduSxQ
dFGiiIdsNGdcQ0406txss1w14tLZZwMYqJf5Iie3j9wagNeyfHzgtJz8s8u6BxpGXwm4iBoyp9Wn
2a0aNLzp/BGWr5BhR6nA/nVbTCJs7oeAx5flk0keJisLNImoScUfjHxb1oQrw2D807eq7RAwUht0
VeRCh2ACB0hrtdb8rWhS3gcQ3SsKuV4ua3bCPxg1cOvLN+2b3jiZvvq6/OEQIAXvv8yPy6cbhBfc
ldEbzTX/D4Oh0lHX8W5uTpV7AsOG0sU06shtiCQYZTF8T9vu2c6L7DmFZOOJmyYQutoOPTvHKLvb
hHU4wJ9+u+tAZXT0i8p9kSC6IyeT2da6Y2ZzTRzP2BheWawkBPie+sH6orpRXJVusSqYdsCKgDm5
Dqynhg3NvQ/Sq87PrCcy9RaovaIiSs5kG/qoOhRJaa7nAZ4dPQ3WLpTSAhMnIHpYV/fpkSYHJ252
QlTEWlGTBgT4sRjMGh7I1E8IJeZD3+xpclSbFJfUEf9QJ31cI7HOSOFGd/PVO0cBbZawLU3m80zd
TLe6kT8dgjT9XmbculBrwPJwH3K7B50IvtBkDNEDkCob6iRTCYnMlduEw4ma2VQ5B54gWEcu9BEU
KuPM6YkMBofGS1BP5oE+AGg9zFMkB2wlsadSyauZOP3D5HJ5X03qV6iC4Cuk3cctFAHHQzSgGUtj
A9ItYDTTILhUTQEFPlRQfwVPoQtK3KI7V30C6Jr9MJt7KPDJugZfCGI06/cdNyjUDjNOb8HmZ0h9
nHtRrT4B9Zy0hZi45Twa+NhVFL5S/joyxQ/ZyvK5QpLtIFtI/CBKGzxrB0ptYw34w22/GQhy/kg9
ACAz5f7OnPyuy0f7TabdCD1QWzwwJ+n3fm0Pp7BmGeIUmQnWQHd4zkYo4woIdP7Uw6FR6v5OMJwX
CAbjJxruQifHTyM3UZKg68gT3wCzhZWh+CyPhy/QqACXM+yLm9LV53nAkUZEQG12Y6i9JzdUR7zP
Nmq3ZbYk/RkS0QEkj0fQfKO8w1gV46+Cx0CXBvYrZIdrgBKt4tAOXfal7t0Lr6z4B+p58nUFePRN
ctu8ltaI1JozJj8+RqocYhQ0smQRYNuOY26MNEWCKBL5FzoTEcvmM/UX29/8ItMy8dys8k95NoM5
4xnMYIdPWb05x+aNT4Y3sSOl1+ZejizZ1jNqlJl85OjImWbJ6/ZA9iHNV2JCYvdW9VW1Z6AfeLWL
auazYrlvbTPHb45AIUGcNy9nPiuspWFPOxBo24HxRfv7iJOhSg0wBY8ExO1K2VuNnV/HLAAPdh1n
/0NbrVO5ChMZnoMMsiOAymTlrZg8JFwstaEO5AnLWwINQWeTTsMGGKrwvLiFoxfvxijn68FFNacC
UOMsi75/jpUttmApG3ZzcwIRm8safCSb989SWRMIXPMLddJBcRCGoajrgVo025BZ77O5lnqfLXKM
aNdL0SHi5dvZijizID90Ub7V3KjVmnl7SIOiWVOTDgjygpgzam9uHQCwqT1aEIitXS0lQra/zDF7
6AH/OcffruLU0H6tenBPxqNbPRmZdSZuhhDqpIcMtVbbQd8U0OhLdCxa3dUQ7X5y1XQ2If66xcOR
n+M2itedP7mXNiudLybo0mfaOinKE1goq00E1NxXcgvz2r1YZrT37bJHUT37QXdM20K4okbM4qEz
ze7cRb2/MaMs+SGLa1k7wbc+A+3q1E3JySxy8aQHUn+TldDQsQEXcpKMHbMc87DWZr8iBHziuFM/
kC1V694N4vvMtyyIuU5gGXXKCSLK2buvB0UWCTlGsbGQPO3B0AvuD9fcDHTmYKuqhPQRLsDZ3KvP
nPi71w1QcfdRJqQPIMWU0b4FoHfvdS6SshJPog7LCPD782kf4DnzUHOk1jVf2vzPiLtx0zIEXel/
mcd9+gBlOa3Bde8FpvctB9cuxBTVN3sazLXMUgUtvUgdOtYbBxOZzjuFkvA18nLTWz0MF+LQDgTY
O5NSfTPrHHKQqL8wVFo8C5Teo3QbZ1FTQTYUj+RnI5XvtqWXzoRptlslGjADuXhQokSjONFHDlme
X1jdfJ8/sf4qrALZF3kUsTxAsSB9CYrqUpZG8JyC8OmEJ4q+C9X4TdtzE28LO47dE+OgSvlP+4RE
xqq02vqAx99wxYJ/uE4eU9CHdst9ZlfJqjYHiBBQD4+TadXVXrwv1QhdMwM6CH6gg1q6udh4lo8H
YNuah14fWhDrI3sBGzWpY7GVLW93dWj3a0K5Ed4Ne+AH7rLwSPi2xW7wdNqbwA6vcqJpXZStAqd5
QG6t3QqJp0dkWPadyDxjm+iziI3vZ2T7Wy+ApaDPAVZyn+LXc/KROti1E69emkb8chBl/JXU7Q6B
OPXNKsJsA/zUeJO+j8ieVbY7kXO2tsVkrEK/sC4+MSJQoJjaHiJyWOdEJzLRgesoMp0hTQEt12qC
EC3Aq7uUS1Qr64I7AnGRDQQA0L9x2BWBnPIW6MevkPabDWW5Q+p6eCRXxpAdXdPAW6LOoIHet5EL
MR0r/RXirvBt5n2vgjjdWJ5X3ILM9M/xVLbbQQqJWm/Ui0PN85fbFr/Hsu+e/Tjp9mFYFseo8KCU
picjj8mB4nrSet8R2k83IZ/Ehpv+eACFIGHU6RAIUW9D7tlbaioU7z2ydwfX8fasKAAXH7unSYQo
7c+S4oicBgoMofDwAGWQd1vNr0aYHkXMtn/TrAgdvGp156RT8VzE5gaQRWU8IbqGv4JKompDtf8Z
UlcH5HptvMJ48wAixeYhRjBmtlGTOoBu7w7O2uAgQOjd3n5BGXh/cu1Kc1P7CB82kIZYmgwEivi7
OtfUiYCQ9lmwzjTDOKRav7C2iZ641+WXfszCNTF6s3/tsnTyS+loeSZE4Lfg8s0hSlitcNtaP8C3
IYH5t/N7LtkIrhf8I3Iv6Z9MvwHhkH7UjvG7bx+D0dixZfwYWyCvliESWdgbTt9cE8o8gxxfIRfz
bicgBjgyZzv5TyINt5Exocag67KDq5J4hyQH8nr+hOcicuVgt0FRSJbnBysruq/kEXeJu08hzrfC
YqtYz9TznWEO+7+2iXge+TJUyXh+cLAZqOFi1kL9jP6ksvncpF5E/NWR/v51ov6r94+xi3Ovp6p9
Q+6naDqpEUlXSKHX5wERgJ1oLOdJABIGmWMx/SrDu2pQ4T/OVP92PN9/kbmFnWU0hBegwJt5jCwq
YytGVCrR/WaObrNPjbhE7EmvgaRe8Ch9yIPJWZvm96VmeqmrrkAmcSxqiPu4qLxWrGghUDzK90rs
xQ+aDFib98WLa7YmfqeqATdN4exyD+DiJKurK4rgxRawp/pLw62fVNposJ94bGW/ljFmMsUbI/Te
JMM/k6rWgDCud0szaId6B3nkeJfzKLp4I0qvvOGV0O9l2UOaLg7Hm+/66mJLbGSSOrS+t9ns4AxP
5mCtkC2ogRDBLVFihYmwsFtdSIam0E1PN6nX6VHbSb3YK9ov1Pu3sRmLkbkoBAhUDXHDMgHrSgjQ
2vXgn2tpYqmp7aphIAwYu7da+qXzW2bcf4Qe7QYMt1HxEEe6gEEmFzB1e+5PgRriDWg13Dujgurf
aPDsJcrLZgslqemKkq/8xKqM7aeqdO6dtPLWvcfit94Wj0Veur9R2A98YyB/xfW/w3ksAd/oMxtE
/nhXgB8hQCgmKC5e14dADwxf6PYnu+0KtudVM6sPBaNd3KO2+ywEhJEWQaL/w9h5LcmNZNn2V9rq
+aIHDjjUtel5CIRWGSmo8gWWJJPQWuPr7wKS3RTVU33LysISIoIhINzP2XvttAiandEGwHAnAol+
bBCFJPBDuUGwgURVoNqnuLIqjbA/LYvNmH9fXKyH3B1+3jr+urhsjVTsYf/rc/MJjU6ZpWvQtmej
trKDMw+wUCOSyGaXaXBZlpeHeRcvn7JDFFvhWTD4XHgGUdu/ekYe3Mx+kA/qFF8XGIKe9foO2Wi0
XfYa0+kVl55/Y2z7tteyWht19hoS9ppHrv96LfgVb3tldWFuW7vWN1QoEQgPlfoh1GHDcV5791lQ
w+Pm4n/BI0MPyusCii69fpmQihOOWOsPTV43bi6y4WPk6C+dY8WvWtnw9LkPZSQlUyU1/mo6BK0O
vqESyOZzTvs1bJR+pE3SifDiCeUlUTz5NqDsYpGe8yh4WYZpywTBxuW6svUuPi6DNUdyDGKGLzYL
zWvherWDl1yUilvFTP5a1jdDi7VjXi972/2x67KemM6EG4NTrgD2TjtMM+kHi3jxTNjB59TDBm3B
YrtGSdBfbQzUSA2a4HNENIChwt7QrNDb/frMWITTLUv1DxkjmwsIpuzCqDe7MAOJ9sagvLf1MDzp
Ubj1tbR8TJKou5mxhaClJxl0oObiVp6q7petSmc0Z9+3n9+2qqP5tcb8cWJwxKzFlAqRl1TIln2X
B8B1W6PPlLtlKSwdc/3H3/7rf/77y/B//df8hozUz7O/ZW16y8Osqf/xh6n+8bfibfXh6z/+kI6t
24YhYVgYDvQR07TZ/uXlgSY4e4v/EzTwxkgj0h5lndePjbYmgCD9GmWejzfNLyndOnKvOzNVASf9
QxOP2HDb1vpK65z2efalU9Zv81i/D+ITjpVdvIywesPo9kjNjORqTkG6sxeuHHGpchWMZbh7SxmM
w+aXZXzE1wAhzI9hRhQb0ZpuTEpACGSi5cGPvZ/XLTuXabJWOcaPxBOjnp0fjCwdLvr8MERNtc25
6EFk+ufWpGo/AtNP90anMmI3UrNCj2R3b7ssz112Xl6ANAV19ddfvdT+/NWbpjQ5sgyDHrQpf/3q
wePlSl9b5mPTh+OeJrCPakpMm1Qq5acqpmkyDyf6CR90acvqtuxh4nnCqq0iE/v3e1WZpxzTwP7p
dXp1xmzoQ0tYsXI0jDr4lISVto70uL9YRGKeygJOxkhv6v0E9Jmv1/w67wp/Go33vKvqkTTiJ+N5
Oc1ENd61QaQfpdS45mJpsP7Dcenov385UqXqy7cjkYaYhmn8+uX0dlzaSOezx7dBulkY+PJz+Z4O
RX5Pomx3j1X/3XI5DOtM2S6XvGVx3gu5VnY/FmQVa4HzQg243ZhGmkFN48IUZDVhDYbRfNTa6mLN
Y0Ruig9ZpOYfDKUgMqjo2XXM5am2boGSVzeE9lsa9sZjPtP0S9i24A5i77SsAxkW75oC/uOydXlC
FQ5bY+byUzUjtbYKJb49PXUpTkWHycqg9nsZlsfBg5mh93Hl1h4uwqB5JLveePxtXylutakdbJI7
fhvaLwlzWms4x3njEj83dT7upJ6iB8Nf9Sxk+Fr1TvrUzA9UCovKiACAsZCGZrfqsB4eU6fInrRW
VFtFTPlm2bo8u++Tt2fnwHvv3uqNstDUjSab+Ce4fNdY81VZNNtlQ6mpwX84IqTzyxFhqKot+N8g
MdvChmzp8+n005WKK4s2gpLxHw1uUcTHqcO1F+CVF59hWL4XTq29LIMwqXTD2Te84aoEDkM0pSIK
MoovSwTsW0rsEh77Fg+7/Fk5RVGsmjntLUQESPZOGREuE5en5UnLhmXxf1339mK+Gnu7urZR2Yy6
neytfhInVdritPwlh1gvV1k4oraiUaTupR0dfmz+0z5vK2TV7v7DtefXy/78ZQKAMqVq2o4GiM4x
f/0y46BSRZKq3oM11COt2NRZCfwLNy1UHETfqdh0iZN9ylVjs4x1lz2qKsCl18sewi3gWdqIhY33
uCv2NX2G+TpbzVfXnx4wGV26lvA2dlhWk/FB0UkElNP8KXOrWIB31dT0XjhxuFqKLcsGNVW+b6A7
E1IlAOuuyDZzo6KAZeM5yb2JzuWvvxXH+tMhpktLNSyhgdxVpf7bt8KISvpZk5gPKnG5F30OzABt
EiNhs+BWLUxU34yi9VDch+aUrH9CL+cEGiy45GUd/DyMsTYo+QWt7FkjOrjBbNZ1FSmwuNPaXaSA
uQGegyhk/2TMisHI31ltYX34sVdtok6zVKIb+7k0VHgRUIxQ8ffLYjuv620cSsGo/2ndsl8xl5re
dp73W9aNtc1QWyqfqhnvvbL8ST5yGSZXRPMjSF1meVi2hCUZW15FDNey9ae9HVnXBORK5xy02nwI
jM8cTsU20uppnxkIVeb1aj6YXCMoKkJNYcYPsN9GjG/Yq652hkdtNpAUGJFp3TJTmpfmbf1IglLS
UJYjIizwM6DzvfAOhHsX17YJwcxPjXeyU+tjkrXNw7Iq59a1TuhhbJfFZYNIsFCp4uWvjxHN+NOp
45C34QjCBRxDMguft/90HRodldvdqJcPQSDmqnP2Iaqr8HPWIzr0BlO90fkJkechAIavF3wuIGLQ
3/c+FbSVtuSmQsmwzPDp12c6VacygRnPTqqEeFxhsZh9VFGTAle7LNrhtAmKdnrsAguqiJ9twzlY
r8iV/AImFqnpvMgMo9nb1ky5mRfTCvhoaRvDflnEaPT9JZdFopA3IVKzja1zlC+OoNDT6k04mc1P
1mvc4oyMqurNOEShajokEqvbm/XaSAFJkAQm3qzXpM3ld55u/GS9Lvyh3rR92r79E8u/M2LMQfet
xdYnTbPae1Nz/Lu4w/86YOL5pLcaSeGqmp5RKFhPwi8PXlCIT1BFmi3XVG+37BZF8M8Lel19Y6N3
6phBLOtN2bz8eFndn6gAz09fXrZoc59SfHGuWzmhGyW6cSy74AnmukSfQ7WusurDWNMRwFZgudAv
wq8Mn7JVOpXeu7ibtLWnDMldhjZ03+addlheyWjoAP54pV5N/QenGDAnk5PVeYOrERpHcRpvsj0/
LOuNqhk3taG3rjCn7+uWDct+A8/SVVV/ew073BFiVd/ZPhWUTLbpMwD445IM2UTNyRgm5xMiRtON
rDHAP0F8qtVUYj+EFOyFpuu8Azt9tsP6WHvZO8wM8Z3K5fB+ZGJE5gUB10bePdHn8omz8/OnPJ1q
YgKKbrcsmmXSHuoO4fiySAizfqtrdRu1en5PhV2sczWxHrQyT+7U0tqJcbAellVD6DVrT/OmrT6v
02RZk9zxtrvXJ9lVK7LDUqwlNAi6YWIeloJRsHTI5nXNYKGN7lQM4QyWbNBtn5RM3IeVQVEvrw+6
V5XfOi1+0aPJxvNaey7TdHkrhV7vZFIr6IEmcA24OLdF2OYP/+51kvgwpEW5o2DRbcqOSLwsLB6K
2Y2CDJKU5NmIkik5oY11knFKsW55MAgOWPY1J65SdljSkx/Gj3aer6cxH99FMQYNuzQFvRZm7Ixu
JQaNnBvpDDc0kmKNsWg49lVT0YHruz6+1FFeurVQnXv4pMFOt4uQxJl8PMca1XkkidajqdEoMPPA
/oynapOkvvzmt86pa+jILE9HDuDcSz8Idwiapu1fXwn13++WjBqkqqvcGEwhBNeUXy+ElKHKRhuU
jsB4QYm192gvLZYBcFM3J2jFHlQYFZFlXUd2VNB0T1NjlgTeQMk3rULcR13GeKAv0y85RyXiMvnh
xx5o+H0a1V64t2bEysJZaYGsMv/pnM0CVWl94EfLX0Q4Eozr+nWdvo0jdNTHbivH+NoGjXZbNqh0
QG5//TWI38el89dgqIwb5v9Mc5lh/3Q/sIYBnbetttfvmnbLmZ2knPIqycdAvCgD6NoEL/PHSZ/4
+loOevn7xWB5RpEg8l/O/qCAZ0enLHL/+i1L8ds4xxK2sG1+OZuLh/zTzBOnqSBoMIyubwP6ybMq
SOh++ExNOJmL8tB24l3peOrun6uXe3wlkFL9ebUPt/Fttaq34TNRGz/2rqPGWhthmcFo2ixlztRy
wneaAcslTzZjUAMOpuWxzmIRPCh++f0vghDkum+xeWS+kOtx/uvHfhkRef9hOr7MH35UQgzu6UyD
JRML3XSkyvKvh3M/TkNYTUa8Hz2sXoarE8rSTURtWww0KSBZD/3UE6g7G076Nr4heqve/9jDU+RE
f0gbVr3vkdqoYWUIh4EopwDAdMI9BxdoHjwaaloe+3nrsrg8+DSCR3Pwz4FUyar61/Oz3ojxCQvx
We1Pf30MaHN14dePy8lrW1BCpGZZeLJ+/bhYLdKRTpa/f/Nw6YX7VpGhtu9cND+jcQlDpZof4smv
4YCzvhszPG0AqlexCcXRbzvAfKpF2drX9N0IyzlgvoB196flH9sXT5hdvR3N//VLDatealpf8mKs
Qj9oflv8n91rfn1JX+v/np/1r71+fc7/cLvi/7/c5RJ+qbjhf2t+3+uX1+Vf//7u1i/Nyy8Lm4wR
6Hjfvlbjw2vdJs0/a3Hznv+/G//2urwKTsbXf/zx8jUNM1Tr1Ai+NH983zTX7jSBeeenH33+F75v
nr+Lf/zBhwlC/yX7N096fambf/yh2NrfpdAcS0jHNGxN1blQ9K/LJkf9u2S6zRDXMUzOBpPLHiDL
JqBoaP9dcLJojuno5ixx413gnFs2ib+bjkGZzZbCckzbMv745xfwvRj59sv9++KkmP+Rnw9SjXGn
rkuGw9JWJcfrb7eYclCGpsSFeFI88djA0kLF0BnHnOFl3jufBzFURwwPwRowgrrJtXDiiB2DkzOJ
67LUihxHZeLcj0kl79Mg/ViSpXValowhERhT6EuKwv8iU/UVYyUkWkWeA6QFNJWLZA31KsS2YG4W
goofm/M8EFGHkrb6Coit2OtlVj4MQ/epSGLzZJndQw1B+W6Z3XjRBCd5UOujZpGQAaP3ju/6VjfK
QCSkGW6x0+TMpFQqFFWbeqTKD/sl3EOSQ3bl+ptqvn9PsGm3HsesXYUG1jMou8GL2RBCO4DJ1YOO
3IWBUlkZR8FqBISxAVMkD01AccmxdHk/qW0ICtO8dZ6mPKaR8aIbtXo/dLI6hYbCmy6/LPBBK5X9
jvwf1M5pvlqaoL5KYJHThvHKirB0yblMKrXh1GhYABMikjbjzClMkU76JYR1DGjBKgniFDyTMu35
+ZJVQ0Hnao/A/IVXG64UUXC2CQYtpAEwtxkPomEYAe9yWzABfx1Fa53bvnawmphuqxEi2HWxBb8q
Uu9yDWFyXwWpG3ZxvPHDujubjfloqoG302QaQXYS2V2WJ7M+wDwPyAnzOrTPPWEXWYCPtTU6e5uz
+zWy1p3iV4zhvmWTUELXQR2wxp5Tu3y6g2r75s0k6/QUGP49BbaYllv3MHmq9WD0zW40tQbpkz9s
FD3B70zJ+95JxK4zougSNMpzMk7RpoHif/IIhaYR8h4NJEZxAKluoBYPfelAWbBy7gVdbJ+G2DJc
bbC0Q2f79Z4axcbGD+3KUaUA6Aw4IzvCsi00Q9w87hDN98efLhDfz8Cf2wHi17Krodlw7SS1IVQI
mmFov59wNmzwxKum6tSblrIBrUQYnted9QaYsyAzikyK4GDo4SMBd+KQhfUniVJ9HcClWgk/9TZ/
/X40oc2n+E/3Kd4R3QlhSboUaAL+dJ9SwkQvFO6eJ4d20SGJ02iLvxENYNE/tHEqD2pHrGJd1rFr
t+ZzKlRwnIVxqjqxAgRXfcij0nS9UmyaJLVvJe1nN4QD/Ewd62xSEkkBXX2y+N1WNd7SJ+dL4YDl
l4oznro2SrFc2XIlBd3PLLJnZqmBTLNT3I50hDrPg4uZmOuS+ugWM9i4xpjcrX3HqVa+Rt9eJ0xy
JS20/40BmRUyIgWxFArkaB3IdLLJGL4TyOdPuE3DjSoQU0SVT6KYegBolX5Wusmg+q5YO1MJLpWc
oie/bc6jCKyTheHWtVXigeNY6AcGepdYIWbFZJjmaoWXuIyamktaZY/MGZ57xx8f7ErfGJX6PtYi
iaqCMbemyNtUkXDkwcM1IsLXHAdNcVRoT6pLWmXmymhQD8LvHwYi9vYE2QcQnRJ5kMFwEAodlK7/
lnp6sysjTISVyckdCipcutKtiQO8knjNaWyp+cn3ozMFNGejp5/StPE3YZ8ZG5z9DT5M8eLYlJVy
8hN3KMo/WAi2CZSJ4wM5I+uC/LOD0oDLtIrGd4OGzn1aT5sRJJakA+ACBKn2VYxGOSPgpYalx1vK
98FIG9ummwLGF2Na2SNDm1oNwU2G96ot231EOLImuq+W0+duGOWK2+DDFcKXG4RMo4tK6BwYUX7q
qoTSSl2fgthe150RH4TBAdI21SeL4vUOG0eySnzT3MmgZQrYTIprKHG/puKg4CnhHKkMZT+pWMdq
b/zQBcyOOpq9TScVSkmjk59KCa9iqDXPHQECAHNwNk1NmBAQXHnSpvGJz3RHlBXtQuZAkQw7tGfm
NZlKmxydQVwTGfKW8mRlObZKDAr02ciRIUL4KtwJ7X1XjobbcHbg4CRd1KpU16zIKdJAFJ8COpW5
rTtkdFv3ATVzhN96vLKTlIwnz7Gpqod3lUBo3NjvSoNjIHHGiCau92I4Y7jznVmaJYKd6MGcxN4j
rkbPTQKrvEjAd0gE4gcjQ9HS5OuMmJmdM3TEbOvMO9rW7naDBHtc1E91AxvVtqIVbmVO3loZL6MP
h14O2YH07paiD02SQci7qd2CWtEPta59UUqNluvE54Qd/MRY/31OGw/6YrarFBluyijPzyOMcTG4
aPhAV0oQ0WOcXYuoUqhPqM7Gy8L3msh0tzNJyeVWHK+jaBw2VjDFq3rs9FVRFdu8Ec4mqFOgpzC/
dxJCywi4CZmpF2/h+Qa0c7gozOVVv0qqPXgSxc3B3GshkjtKz2snLP3NOA546ev8nd+Nn2XRVnsJ
DiaqHFJFSjXcwb1+GMIs3JUyeXYU2XGsceWhLPscqHa+6QKFCDmjeo9C9l3dGsqKsnyKM1ph7jR/
D3llnNRIGdZxnu0j/NM7w3uy2o+V05F0Im6NqjiLN5eert+sBp3gaofaX0SIS9ur4TkPjATFgmLs
+kJ+KcJEXvUv6aTljBmYnJY9Gj/xrQ9TjkVKLrQWvxJxZW6c+WQkn/MWmNVeZFG40rue8lUYuMs1
roglJ4NkkFFb+rkYuuYEJ3mfDKi7U2GUR9lXz3nfR3sldVFwhjuKQM9FCnEHlQooVFqzq6jTdiRu
KK5DLvEhms9cTY5MvcheK3rSxgBUb430wSD4ddsCd19NAySxHvDEckam5FIsLBkLy2VRM6Cqaqva
dxUQ7ykv7rvKA56BEKmgJL0qmxFaHkW1ij9fU82ur2nbboXVKntPK64enqCbo/rOzbZHjAF+X6/o
HoDy01uAFuuS94ZyJdUBQZjP4dghjfL0+AGx5UkWY31KfIaweRiQE1SMrpWmwapUiDJj2PzkJfqM
JE+3ejKBm8nXZRlCsIgUXHXwQC7eGMlVPQXKug/g68S0lVJ7Uk+4GwyiBa1vfc/5FzTxtJZ2qOKl
0F9NrsZ7wJvlRpIb4aIzsRAbsAejEs+NPCM7Jj78EL31v8Idzu5L5GMrL88/qeQdHiu9vc8JDT1l
XEyuVWJoaLNRdAJLFmdmD9SIB+PQqMZK1I2zyfymQOlrXuFExmoYHWo1W+lpcqwTzdv0csxPjZQS
tH/yokztuJUmrbJ2svybRR7AGKoMyBKzPncRLYJ4Tt9GsxoM4zqoNXtNnCqnSSuN1UQAr0ssLPmh
AveMGpQX27alS7H2pW2kti4bTsKuabSNQSMZyE1zJgHG2dokC5C1hR5b7cZ+W3sNvBobzXAkB3VV
6hafTeFkpPFuIHtGN6tEuPkzb+jOStTfK3lorZelPlZQCVpFuONWk60bbrGPiRbsjQlzTWl04S7L
CDtL/YH2K+pYteNaLvzhELWad49BhwYeFT/b+wAjWHfHrky3zaBSrKV7NkWaA2nSfkksvBT49tpN
NTIt6fDWuZkv343VcwGHZZPPF9hwvtS2flRs8NmTfcapdBAt0XjpFJw12+u2shDbHlk49/QaoW7Z
couvQLQFARxW+zVOuG/HmiKe6k4c0SH1c2Sdw7il+irI5kDTK66FLp54O9E+i8PXwVebW2caBz2m
z9cOZrrz/fJdXQhzF8qmc+XgNbu+rJGrzz972GvhdeoRhFHvWc9y9LDfIKR1rk2pHPKxvJN6/C1U
9WIfBONO5ViViloBsguuXR1zM5jEF99MTkZslzvyETcEYh45CZGNNANgLL7cMYpQ8GXKA7cuaY7i
mlXqTeWyu5dTnazTQZnbGYl1MJz0k5WU1akMzfspKLOHogKmbg8t9OG0LRl3FszCnOEhVOmUgBZv
r3oCHSVW4DPZfrWlkaG/qy1y3qp+HTp5c0sHtKgdyKNtkJcZCWY8tJn6NY9IQtOUgAlY5Y+nABBv
3KWnqHUM7v7ItbSpO7TUYVxlkKTjBXyS/VAO0LThZeOAM/Lz2wSyImfqIUvg0xoEgLbcl4twSlfl
REhlyGhwDZWtXo00gzZekA57HJZ0WwnxRWLe3CVVkG2LnqAcq4jBxRRokNLRbOCCJK+eh1JX6bqe
XQHHmsScw4pqptVACcsJ2+LTclSmvj/euj44I1+4c4qyuCHjATgzGAX8kuEzNX0b3kyVb/NK1ba9
w8i7kGOxLazyA/R52qBhVK8YXRdHO8yF22WmfOGd8faaol9TEzPWrRmnu6jDrzQkY7BFXX2kswqk
wK6zjd9CPcm0+IC302QaSgQbolXuW3p+yjN9WltZgUo7yOcjfdo7SvrZI57pGnGMIo26VvZhVGNY
NzFD87ozH3SF6BtbSU6+4nyhsqceZRW+EvX7mSmuPA11ae0F6fCrzrbRjJAFPFRRsu7jHsZJoMfP
/US62GjYCLpghBUDpzLrzR0tn5x8j1asMl1JECq2zsbXDnrXiXPXap/FyCjHh7QOhUHbtMWkQm/o
IVKG4G+RqBEbH0h7paiMrQy05+vcNPsVfaiZT2Pfe8Qjc+dx0l1dd97ZgHLW9dc+Ew86hQhF2OUq
8TJ/q+b2AVpoDksyHFwvAx40VZZ+NwzPGj1B/T5vTHs/pu20ywftSlgAYnhlT4ZYtYLBXgIuZvjB
vUI/fsEUq16Tzg/W0inNdWZybddwPYdwl1bgeT6VALIe40Z7bOwRR16ZIB3urTMKJHPDBF9ba5FP
ZkMELsvyCbyuYcnzq4THsogFADc9WJMxLSfSh/M201daXecHI0jhd0fvvTDHTtA1hhvBgtiGMEUo
MnABcNLysxfX+tlocULX0jqJOBqvzb7LMvuS9EkKJweklFop9VkYKAtA4594Yy9wC617gyLprqXd
vErpE1+QK8F1pLtFMNStyWNnFdYVlrSS01tPQ/meUe4jPFdI8hVJCs2VMQAsRKPX2fFuJFJiG4A2
v6kUcoRVJscipMwUZJFwOTaZ/ycXInCKU284MXHPw8kopXERsVG/jeYyzbPcICKa08OUbpjMHJSK
4kHD2H2Tqnq4s8baOauxgsMTycnyMIUbqCpodwKhbqpImzYt4GnbytW9mTGpjbT+a6xxJvWkxlFA
yVeDESgPWIryU0/82Q7vU34JQS0wvnASxgoUbxwCFZhQiIOSj92pyiVgOJtStTLg0wyHKDwtf5Ui
XXtdmBwdiRSiyGGfBnZenhmh2XtdiLswVKMH6pPZndGSkrLEUPhRPq401q0tMvp0L4pvnCvxbVCD
aq23TB4L/PeWrxV3Zdx7Z09rhLbqBJQgSRrdiaF+fMpsbnaVHQGmUyfvWFG8BlPQ1DZD9OjLZNIP
WylZ+kABlDbV2IqN1ii+C3wqLDGVyMz75LVNem6C+czKTPT4bWQfW4NpRGeVgysrTXnq4+wDI912
F8ajl4J1POQckiQK5t6mnCNtiC2rNn7ihe4CXI6pPfj6ED8oeT66iR4jmnWqYZU54mQDRLnr56KX
MtAuHkCbw072d2Hrh08ILY1j1vBeSCgJnrhKT+cx97+ee4Ayj/RarccAzyxD+cyE14gvtbIabcdt
PLrPx9gNgcOd1DxhplJxbRwj1GiifM4nuCQhQk1qZl2+U8JUu7W290iZX93qhhPtIaQooH1y5RCT
ZLl8aFSD29yHpThW2gUnpbgsx0ojxIHZMFoTrbgVNFvpflCELDQzBlSve2vpaV89aCizdz7ZY7gk
JmAzqll/Y/a18iey/UQ04Ajr7ZHxshWtKQYyDIZpE5TvJiCd54pqwKVSzAcPczTka7GSuaJusSvL
M9705jWagvyMqUVzLak2FPc0brwkyO4qhl60oULrlBsesCLngGbOv8yEL6qE8dnSosGNbcwnQzvg
CLTBXxQ+H0nQw1k5Ob9UbddPGQOKfTXEGFar6WpaqKSDxOsv6dR6rtTK8KrUNCGTDICrTjLNWq1t
oBZTn0pIYLULrJzcdIqRsZTVnvRKh7stXpBgEq8ZIrxT3SfJGvpgQB9OKDsPbFSGaB5IUeNRdgW5
R2qDdVoeZK415Jn1j0YHh7brVWLf0qHdLwMQW6mOk1+l6xpV3lEXRGuQ0nvINcN3azQ16xKI4Y5R
ip7St5+m/rVwsofBKoEkKbrLFfXF1+uc0UPhbzTuUFunsaEG+PuaosdKdrp9UAxqP2o0WBzdXbiV
ulGSlnRtyRl47yTlu6pQL63onXdZSqQTrmlDRP41zdB8GUq4VRFX7LllaCsFcQn+ytq+TU2C+K6z
71vLmdaONcVnZ0Jyboc6cMrirgqM/ART/6NeCM5vp7+YuJdcb/DlwZDTEcfZk5fG22Uimdcp88Y2
/djYFHTqmsmtkuZ7WzaZ68d8/Hqkkpqb+UtYT6/00autU38AYr+aTJzpuo6I3VdLIvQY7qTJMLk4
TkmHzRXTHZM22E/5ETu9s+FHVlx96A4FSannXOnumywIL4affYRqAr3Mcl6MeYqXghCYh9IDKmu+
Yyg1VDUq01t73OWP2QkeBDWFiLm6LDXqTR4HbeqbLlNeinm0arZcaOptwmV8xVDaP8nQSNC0Q2xm
Hqdt7SJhBpgom5aRMtjXiHBD3CJmrqtPvlH4q7rIyFgpcnWz/P4M3YBhKJDnTVl8ULomw/k6MRVK
umgrzIpxs/5+TBmEjWly7aiCnqGwMrv3tfOU0F4Yx1BuiqTWL2Nmb0Xbyx2xzpJJBYXMKjaomYi6
wGWigjuugrtg3ABOiVd8j/qBkeBwqzNOdKUqdl6FPi41x289ER0XSIWrGucKIqHA2nWARdeB2hvH
dMg20k4jENtOtA56LoRVC1w7IzYb0m4FDSKzqRGQjIF7MlgVof5k9kxnhgLodqQEgQtrsnR9W/NW
WrBjmoAovEqp1MVRhbyWN0daYas63SyS4VvwqWIy0gmPG12o/qHv9I92rE7XSpoPBC1V1PP890Zg
GPy0TrvSYWsCjGv8vay9r3HUrZkPc89S0wohTum5cyDpyssoc5FCnygu+encd03KSzaV4W9WJsBc
JL7y2NLcAWbtvBVTWq/8SNvjoRjibjN1ZBGlE8F3aaW5I8nrx/Q9Djt58PmWEMcytJJm/lWvwuM4
at22Bfy4zhQF/2VJ8J0Iir0zqcwGLFJ9yHqOGGKJ24gre22mNsN/XGvJUE8ry6RsY0rqO9TfW9IC
gLi26KM3ivkc97V+rHOuO71mZfddDyqgMI6MvOQ28aJuo3YAGJdSUCRktulLpOz5CzKQ/tlpjKec
K8cEs+w+8rCidNm9Ovnr1tZpsselwzRTFJ/At0pKmVlPCCWJG12HkCLUnppCOAdfEgWAHYQwih6M
Dcfpx4FyVkgVdKnc6xzXlizLq94AAjaZaDsTTomGaa6TawH5D57zvnPsa4VNgxcpuIBWvXJq83py
l4pEi9eJKgujLTvCDaclfbXv6X/5/ocoJAXEUoEN2HKg4j0VALuQNuw7qXtHp2Pgx+WLGpcZPCJh
sIF76T7TGJ8ItSXeaJTkf/TOHFZaFCdrfjBC60IITbNbBi2BNtxbea1sHbxnJ3BfZPjZKNlAj6Rb
X9QR79suT1FB8AQ1gXxFlzc+GCwqDnA1Z37ITHSEeW6tmirwXeH06jUvnW0bcKluGnGPyzxY1/o3
W2n0PRk5z6TA2FQzJLOn0po2faONq6T2LZLRs5vXy+yIW6Q8I5oHLlT4xykyn1VkG7s8LyKqB8P/
I+zMduM2unZ9RQRIFqc6ZZM9S2oNnnRC2HHMeSzOV/8/7AB7f1GCGAEEWbHVbDaraq31TtGzwiuE
8/9H3fb4/7BzgZdg929RUR7zFdNTpjbFm4P6Br/ekZizahsfSfPQgJv6jeBCuy3YB57nH7mi+aYq
Ms5m5sSB1ZXzYc6HCTYtdDxv8PyyNxTnuFOGVre0f6V2r8R6t6ZXnnqNXDgkC+C/ERBr3tT2J0qg
4+iqJpxGnGnXAn/vbOiYz5jpmd8sdoP01jcM5vxyczfJpDseJwxAb31WvnfNtE883XxrrZ/KI+7G
jV39tmbtVU5psSdLo9zjMlDvrIkpmFj7T45d4cmNXjkYjUlcDLP+pONKHkpBJoBChOrH8/q1aB0V
Cvsr9rUOR+rUANeWdmhMBDCjbGTbHctDCRh41tVmAVrtBRHTTt0DR7bmcl2ldYsdbnVR6POXqY1+
RflKO8jU7eqN815nK/1aNeZLnDG7ybFEx+qUg4WPSDukTapuSEgpUewrq8MgH0gbggiLm31SUdWu
qTf4xWBiJZF4aPcwFZXjlg+ce3B+52Xxsyz5qsEVOrhjixE1eSGYbQrtPBZQi+67pOypMJ2KCIE5
aptvzVB4FxmtU3D/v5yZ4KL6jjFmdXW0Og9qwMcdKu8Eixx/8gSKk5ImLRvqQ2svt2hIcL/TEvNh
3EzunWW6sQ7TA0t9Byym7yzPHj5FyXcsSfudaUTWKUKlvjVGXQCE1ZDEsTCnltTyA4o4341U9sWu
fy5JnIG11QzBI5hMSdoml3hIWs7+cr7MpOzi8e49074xhAUCXLsFcUm5Wg8kneyLKUJLNGQaq9HV
3WDuyuuyGDmQzcLGtWYUJBulZipLcdWNX6Ys/oK184wKX+bDW9Sn3as3fcHk6OYMKdAm20iwpN4f
Y9Ez/U5Xz0860b/OTisvDHNu2rL+nIaqf4lFyABfBrbVQqpbTUaMRvZrZqMKulZ8r0z9zYkd6aNI
yvfBbMWlv0itxdVliTF1FU+WSvd9keiHNIufMnt4tczxlNF8hOMQEazFY+442s8oVlaQaEYOJEwr
0dr05Jp66OltuZdqb2D+oGPtibQgzBLduNDf4OOqYRlcW/neq0p1cKcjyQ/PJBIiK6wyrmQsfxq6
EYM97DYoBS02DOHKmwOj1N97jdIc8B2/8Gxh0acj8IFWlMzEh8anIUmL5l1rUpMlQ+liYeHW2NJ3
pvZ6905M8Gz5y0WRqLhrriZ56p150ANRiPEIv+PrFHufppgpgS0iILE2iYH2+XL/7v4F6bd+Hk3t
WM1d/BhXZXKc++RnK0Suw4Fvk8cmmk6q3jhR958N288mNfaH3uKcAG3dIjsdI5xqt9F9QQX+eP9C
sk68H+Dj/PUz0iSNfdeDkLjWnD3qsZc9UvrjIReXt3yussf///P7d4YO03AdO5JO3b2eaoxThsbL
zrZTX5EA0qHV7Z8c5GyxrbtsNWS+67VKC7Jx1vf8fhdq7VAcBQPhoI3EyIwF8ycprXdzkaweRMY7
XS+Oo5YTb+5hJGqubRciuZGhni5rqHm1EepmNL3mjCavI64qUFdfHAdLrIUU+KPJjhD1zPuYxd9K
7uxOYxNUXvGIG6mHSsB5n+i8/KZOP9V686ua0s9iSo50/mfmyT2gxELzDIHaxjT80ImU8TuWrsYM
tFIKTHnr/uzWJfD09LOqvjnO+N0A/BtiCNATnirYlWaF+6Ugqj5Fx7LvYucqF4bF9HZUbcQ0+EkV
vyhw1Nx2Sa9CAbRbmZz5xEIoF/vrmviGRZOQf21yTnL9ezVjOZe8D8YPF7yITso6I3hxw6rVQW2Q
YYUyyx+FWXk7a3R0vxoKcjAzu4RnYhr+PB4tq56fLGiVDKW/rSQkLq5X+qtB3lbiuc/Y9ALxNt2j
vY572tZhjPxOZ7ZmRSVwNCTaiAxnilUm0Yk9PONEmOw8gjXoSodH7TgXc/JF2I0Lb4X6IKNo1HqL
OR5OCy4hOxuH4VuFdYy+VIptF10vJmeMjm3fU/xOvdi6Qtz3NKz9qvpHMdqYV9miDsa1Il0u2qjm
IddhBwgIZt9d8K/7kc8Si5062Qrp2vGl4Ri7SeaMbfagVtTDpVsE5oB3N3geTY74iT3/J+o8PE1H
+1USlZSu6U+U8yjBWBednuyyNEl9q3H/WNMWo44iJwXCm16KJn+sy+gZ7Ljdmb2p+3qOYB+DvIuJ
FhTgg+bM8pYd9JslbFv7zQMmki6e5VZiTCSb2X/K/Gc+uKCmKt4GeqLymR0T5lY7xzIWSyCi6uA0
Vb9bJlWH+tCf+duv04hJooZczMzIyFOV6ui7rNfETElpcJQeNtnICFS3GKd1X8waC0IbIQ1nx5+2
qx8p2/dmrpf+1OcndniG8cmetCk+gcqoQoQGL2Znt3tco3DkBkgSpLdJdwJRiN2G+S+WCLjVhfSZ
P41Z3IaO6aMVVYGokj7U7R7iVfonjhx8kOkQAFZ6e3fOgkGqOOgjEtTg/B5Mu3pSDHiEg1CnSEpv
3+f6O6DkN+5r2jyJWeMBd3io6t6jnO8B6ActBLXmjKkZozQKeXeMVV+t8flgtZeHpNACDeQKtrc6
0nNWoGw2IEzD0B59h79W0xHJSrGfluymnK0nzW1j17RSBlswyngy6yn3hergt1M2q3FfZVYfjmkN
bmipoMLdLVhLiEkFx+EUY7OWEUjYzBwVsdte4y7Nw3bN/Nxk2IR6qGwdI0g2WQv0pjDzmp2h5c+1
l1k4dhbrbtVk6KbAOstAgkuMzVzoVMy3pCEegUMrWti19ScHc59J6j/6Iieis6W0z7sCQBiDfq35
uWS12OFSKHcrKSS7MvpUS/NYlMxSOqOLAwD318GABk18K9ZxJfGTa7l8h9n0HV+pxXfv9v8QagrV
Ofsp0t9b1I57Jhh+O4vPA1JH330rBxSWa7WPTG8+um7/UJdAtZHDIM5ayl1l1IG91ZvWZPenTd1p
rhTx+Djmh7F576C87Kae1K12Va8Lli++qGBS1mVMlgsfqqM7e0vlJxq7L1mW/zCSifBZNmOCokOo
/MlB9+TbMl9aEX0z2YmCHjhq783Wi864fhMdD5ZH55vmX+u1TcK4Mf9o6vjzwKrDks72s3ymUK/X
91KWf7qjag5NjWjcO8VN9610hjhYxQjUsF7rTjA6TUyGEd0cDGVv70dtvBmqTGjjo/QBY1Qk/Vkf
FBa4eZPVV+alP2EHvMf1OJ2c3vs1rhKXBQ7cttD2GDb/TsK9MV0/kNPgi/OfIV0phfQ+cMY3b2Av
K5roPOR5kC7el8ZpCCesoF4lUyxw8koqxhKmxd4fhXkxT+CEDzmNfjC4TOatHPeeYtN3xFRH/82d
Mz7oM0ysbl0cOz0T8ZvpWvKDYNbCJcPFEkOeMUoUp24bfzkyxcMeo3ZG9MzzC/kgYexvEy08fLzE
JUN4VzoAs5pBXTYhDPAV/kz9ABPVXF5+c4EfZAj3C3RcLk/CNDRRIvydgj4mtTMoGUdnizYPFQ8W
IWGV7PM11Q4tF75L1DSTIAPiqBcT/CbUhHijPf73ZfyDY8xtcnW4/y5kY09+5P0b1qC0GOrhGTYN
IMWa7+rUCTCSf68dis5i+zCbBDJJXRS/oTduj8ffuY2eLj0+GXQYCAjsj/TmWLoYUenOWWyQtAIu
zNLUC+1JFrt1e8exM00wZGov+O/3bG6f/YdXNmz2T55cHfnKRxGj4dVZXRWlDQSVtk/Qvs79pJFu
pYxjH6eHZSrZttT8Vq3er9pdu8Czbsu92isHj4lh+qucyYRc5Mj8rZoFGPxwKbJufLDt+nvpUMTD
dfgdPVVsqv8Ply10T/dcU1g8Mh/pqQsSp15SGZ/F0DFf0XAu2hgENaBDkAtrvCHaACnojhD0rFW0
u8hE9AUBt4MBOi57WInZZNbXOAdz1/oe0jV2bLmJsrZv+sugN+HQwd9zhXYAN4ZEvv4sJ284TCoD
cACa8EsIF9fGTODK4WHGKJrIIZWZB6DpBwpv4+2/P6l/Pp0ER9CQebrrmoCMH9SmdWW1OnfaOQ/M
jfGQxzBeFy3itOGrElSCCOCKneFmXzoMSvf//dr/3N14bddA4OSAfUIJ/vv6LCJzgv2unLOhE1+8
zpjxlsYQNm4UuNvY9L9f7Z/blWe76Gpt25G4L3zcS51emC1sSeecmtqfE5npcLz9+3Qf65hfcxP9
+d+v91EBw/bjYV4iUMFALUay8OHW5lgVMfmo7XMeRS7Od9luy500FNnV9bANOzaIICU6DH+8l6bp
KmhegtO29hgCbvBo27nWScTNy500WjYyw2WDrmqKCF62rX3OhrX2sf0Uq/ZMDS1/s32Y/9xAPcdm
++KGIVbnXfz9A6rSMVqmwrHOSYZOlZlFhdVYdzNwgzzPrpyPhqF9FQBhjuRyIVSRvVfOzNg2OuLk
wRBpqoOKhhSN3iKBM5wHT2s+m2kTv63Vp8hu18N/3/R/eZylKYF2ue2c9x/vOYlIqb42tnlm1MCA
3wbtwOyvOsIAPBlRbWA/g9CBUXhc6r9RPBn/sufxJLuOYACNG+LH89BleMtrl+Z53tQDbbUuPkEi
kplvfjEI3PSjblweDKSVvpX1YF0bp7ab9dmH4zf+5mk3tqfrw1aGQAbnB0u3Hcf+aGcx6mlFwp5j
nAunZb/a2EPrxvm58fwlGG19oitnwVEfaq5W/2Zl37WZf391iUoH/brlAtj8c1sB6/J0PADPja5/
YyZIvtgWTWR7h1IULyuZw4/CLhmBYmTpKz2L4SLHgCSJ8+6m5jEq8N7rDPe4DrX9NIozk/tdanRN
0K2wGTBJINYa4PJpxrpkTSgxmsg6x3IwLvnYjnjQrDg0jcgL7crx+wTIrYFT+xincUj0MvYeXPy+
bDtOv8WRYVoXMsis8mUU/XFoZXUBlNiAP3sxG8w2pXPEsV/3jQXbEycxoX4pynTZGZxlRvWe6fGL
ueImnkmAQuwEjmidPR6UIMXE6BpnpnOY5rbx40a7GgI7g3kSRy2DlaSV+UtHZp9PUXtV47SCi0nA
TkVHlQ366lvYlF8rt3jt4/w2qIRAhaQyfvO4/MuBLXWEUKbk2KOBuG9m/6MyrVK6xwWrunM8Wd5l
zYmCSMofWaK857HXL14MDSNf4AxkaHEXZfd+lVVv+GfZJ33tAJcBquIWXrE5FAdpTMwJ4DICljTd
aWjtT/ZaaT4KBfM3F27/c8VL3WWXpTzezKY+qoTjYoS2Qg14vtNEbTgmq7b8GuLY/lGW3bunLeei
sN2HnOA8pE8FmHQ13HppEYfXcJxCoSGsHSAP5sM1KtId02cBe7Cbd4Cd4pTHNXPF7HMMWhWOoHwH
K+qQHDVgDQpYy5BfRTZBrze00rpgckucETT1szE3t3tl1dP3X8sbZAU2RjmbYYGLJHQWOV2sUjzP
GlhI0f3RRZCeg7lIQQrZMo8tE7xuWuRew9aiQZRSpoJ0JNCylepecIexwJ9Lv0MNdqx7eF62OX37
7930X+Q6UueMZhcxBIvY/HCE6a1K1tHjCCu8o2TY86jcvsVEHv4T8SJkUPaEHRgbazSvrRqLXBdR
awIpIpdNfOjy3+zuxlax/21bcQR33zKQELG3Ydzy9wOpTRXAZbesZz7e6eQqKBWui5OE3j0Suwrt
/znvq3rnNvAeZ73Zb5mpQeUCvKVJra5DavzONuifuz6XhKpJIM2WnJYfCyhvNeFkMzw8m0kqoJk6
PjN6AEPwBkT5jGdM6HWuoy8PzPuXk1P0u1IfzYswsM7+zcf1j3p/uxa4xoYutuLV3k6o/1nEJeqc
htDf5WzHBrpA1Akn1beHFBjQnwY+tAh35jAG9wx6RzMCd+DatKl5ivOi8pe2vIHrR/ybAVMPul2a
yTS7rPP6/psL/efp5FBQbE0J4iYahI+tWSGSdHYadzprnSl9tJP6qYyJcZMYBdXAjkcGsBNbjIqe
okgeNXloa5a2TMvkqqUvYkWEMrn2pyTGIrob08HvOvIPimV6SPYzRN+Xpp2xQ5XmYy/7BucZp7yA
WCI4mprQHNiG61w1wWLlhPLV8ltU9X9ik0gs3iKivaYTHQIVF5/UpIIQbmcWw8WNWJ20UbkfPRtm
oaMOAqa+pVz7ZLdi9ruldMPebJXfIBa62AmjbZhpe2vwSAlQxcYiIzSAYYGAHuTI/VpXaTBk6/LE
mkaku05nZqMR9EaNZGDLri6zABa+f2l64uFGTMMO9wakBtCD/Sr664paEnVI5TytCxSEES8c1/xk
LJTzWR5/Ks3mW6FoceO0CDWrN04oOH91OnyQUazejtnLQ5zY/Y4AO/l030QzhoYX3Rtfl3b4ptcr
2ggtnGBaXVNDe1FmjxBnhkvhWvFD3HwB8M/QHEh5drrleO+k06j7NVcw2DNJdGfDSbCr1th4NIqU
M66Mjsqy59/UHP98+G2DTh+9sbTJxP3Y7KYVChnYXOqc5oJurdvda+hmwmhfCEKJARCm5Td97r+s
fttg2VuuBUjhio/1Zh/rZj/OSXf28rzfa7X1UAyjvGRaVZyy0UmD1ROHvsdlfmNllYh5/uIr2IPj
Xf97UZkfGhyLMt31TE5CxGAYRnxcUxXSD6PtbAtoWntrCUm5sog4gm0GttB+D8g3rJOTRA8YXS3B
ptdYXZ5EYu/k5yzX9gmR3HcTrTStflCIMDg2tV0D0XHWSmonCZS/Js8C+C/AeGPYrXW3t3MV1vNs
/m6n9z6OlyzeiyMcR/BeTCxA7E1K+j+bmVWAVGJxnJ2TuU0DT0uM81raGBOqjLn2/c9IFo3z/bu8
KnaqWdLT5EbrOetRQvv3b70IypNfeGWxX4T2ecYxk7ROvpBVC1nTmSk8Ozu4/8jWaoaHjC78uO3X
sznnAAo9JtQQ4TY7NUFyMwKKp2E5de0KmJI54pzamYbpajP/v291mClazOAZ5bg4Z4m3hLajfpVy
wfGwXmfOdzXsulJF9q6ca5LZoxHaUiHKo4U9RKY14NqZFZ0L6NqR1/C2Z3Jf++3bBbEQgMS52r7c
vyPXm4ZSr3S+ok6mWBU6VuU9Ypkue+0jC7U0ERVHetHiODvWwfR0aDZz8toOHFrsYjDm2reyLyEa
a5wCibke3ORTUsb2wW2Rs4ElwBfXnNQ3O1yMNmXmX/Ir+IJI7uJhZ8/ogUhBod8rrPampd+NvjtH
omwfVyuhAO+wKxTItHxd1fERw/ZiN8MlMQE3XjJjNN6qZMC7zCJvIcqBCgoAVmOxuotEE3Qo2KV3
S+l5V7fE2GSyo31jGft7ebZMzQ1nITK54tzbF1afHHuEYverBAN/qMDeT0PapTt9c0XsczMNZM7T
QPsCMg9FKHAKrb9qoh6uGeQnmosGyr1prbuuZ9bUV+Mtilr9DSN6ecCoEcqNjF7R/O/wgeYdaa3g
XFKNFiTYwsP2sx7iKi6eWuKs/TqHgeVMjnO6y3U4tjR/MzL1idyATNFXyNsX5PKotY48gxhCVQnk
VaFVh2Tu6BcU7bS043qv1B9oZ4+E+Bhvk4XDcN7GGhpQRvJLbRP9Uxkb28m+2jnMM4w3kkMPyfWA
csvw057+idgtsMfIeYMwZoYZ7JpDXaKHJDIZuWWqgf/En5kRPSG1YgxlWEcPZ+2TWVrHmGYfjvpq
hn3UnZeUSInUJyPW+FqV9mes+b56KoZYOpBruqCKP+F8uddG1z6KGGtCIhBPjo7En4RSvCNH8wvE
WWrnqrBCcjPTo0rCiRfNhm6+cZl+7yCP/2tCqePw7HndS93CUkdI9nIXpi4bLXdu5ZsJvwsQhlmm
Tel3JWL1qTZWvKe1rApJGQbLKtIvMGHbw+jxGN3VxREM25s1gjBpqYNlR/Jdj1fnIJVRHKYEft+i
F+auypIaWSvtOioDntfVfF5hxrxNcMQx3S4SyEn8sWiHB4Q8Brut7sAbYbrgDhOklkTMt7Sj6hdj
pvZl6mVH1RIyYGskK4/onrMC8eKM4C+0tCVBhR2JF/gCvPyKAZtZuIFu62Gm5Yi9HK/wM07enZcD
edYna3GaV5wZMDDq2gHwhMwdsYKwVsRyHkekt0HPyteRnEIgKI5WXEtIQ/F29C4xZFsdCmSXXBmW
JCcrYxdSOguiEoO270Sugh4zhICc++LBMUl08lzqp82Fmkdh5AIEDD2UBZfpsOR/NjlUUbh9zVVP
042ZguCkgFhJoMIznUp/ZdRbhAwg5a51M7H3aosMWQ2bNG9UVJmEAL1R1+5qr7KeqZiQrEj1UPWD
8SiFlqGJeEG4g+9SN7DHKIU14thLBirWPF14/8nZqcxdqnvzLbOr5QaDKuEJWP1xctu9bSXeTYuV
gct87Le0s7sYMuY5RQe/DXCn89hq18xDTxxjDTzoX+tmZiZXTW+5KSNOymUJ+gb7OOV5r3n+BwcD
CKsS3rkv6XroJNvYRLYJmdc69IgsxmiECHWTs6HeGMsbe71dxC5PquI8F/GlnM9LnrpIS/rvpOZ2
h7TEiComoyrooCVd6tp7Ufpsc0u/J0N8kuhkzrmEBLdAft+nwNrkYBsksnRY1Jf5p0GJ3Yza6pLC
Jj+OY3MGZcwums0R10k7QgPSwGt0LcrKhi3lRcvjfaPB/8BB66nuic7Gwrs7RHn2bFWM+vqGhV83
lRVoOpq0AYb5KS0r/RQvJe7nG5oCR5W7rTPok2pAkAS/bUdNLJEgzWNQAAYf4sHx57ie7mhq1sAi
sjx1adDgpv4gD1rbsJp1+1Fm4lceO8Ei8F6HF4BK2ibvJoU1VcXg3RBn68tSUi63UeBU1nvU4hKN
G4K57z2burnIn2Dd8zFkjR4onB5AgLFhc7VDXCAUQC22PgJJMmjTVxkYqIlxNs+0EFVMeYhWMhML
aeSXTn8wBx1jLQOX5hR/mqepw7c4gtYKN8kUocfM/jD3XVC7pneFQDeENSbre6hb+oH7ehwJ+drX
bT6fbNGiOd9+NaBwusPYHNFePXosjvl1YhcKXbZQjz3otTVxxRQkoUGeuFmbT2bLVlm6qrph7lYd
prGfdmvnIDgZcyQ+0eDtWpwnQ+5kFtqujZZyUZtkJL2SrgArb52z77r87OSPVjq43xz8NpTdFui1
cCDM5ml8haW2u3N/a4LogyWxv5ck6eLEUCQnqfVhi93UQ1lZS9iN3Y2W8qeZtkdvlOvJ0AOLUorG
aP4JnQP1YameXddQvl4b9nGLmSzy+NFkxv1kYv5KsFIU4Jt+NZVO4kRXEqcioNrGyBN3QzwZB0q0
cMAT8qgQT/guo0tmcXQdiZXunIUxQ6/GhK7ZOZU5GQh1a73eYZmhF/nJ0TqH667ehQ6Dox8dEqNa
EoEhW8+xwMyG6OTM6k5mPgAnRzFC67G3IOZN85HQ8INRNtPFqepDGifG1R6dy+oVP9s+k48RtCDB
gOdAcPStnUXO24iIb4vW4ZwaUZCsl2qRzSP8MijFVqOdQJ4xedE7iROlr6eYNDAKwkFgyV5q6SUP
NvIJYzG8a9s5gbcKO+ii6ftdWY7v093bP+xWdW293vNtiYOM7PvdHQzpG6H5w5gHbYuv5Qy1lQhI
ZkQ1g+gQPB9Oqz6d8qxJAq80nhumI9nwh27vW8gIhPTJUwqnxE+iJoegh+DewmjLdxqk79MmYUQh
ik64EwB1yQ+oxfOx6cUNRmsVLFnXQAIYojNNHjx5pNE7o/W6K1FjzSE17e9pJMSDvapNqESSu158
jebJ2oOHElpSIl5w0fqketVfOvzIJQZ0uZVp56hsyaCq6UDzZnqthNIvgxUHgKgLfnFWxbBYHQ1k
vyal+QuzvbdyMfVLscJXmaL8VKSFDbw9juHiiuQROgnencibMShxr8bQIzyZxvTM/NEIEWUUZ8aC
JQ2zfXO09DPbeHeeGB49rRzGAnrrSXjE1qgeS7/Vlk+MTpwUAmUKIgjBEtivVeM707/m2Xm+G5zE
uTvf7nUopOl9IUVypd4n6qKG0q21fUfwOLlaWrfqsAuxh+8GHs7VCiyrH06QPFQQC2981uR00tE1
k3+pKZjwNi5DtpMfqsR9ynSSTrSyQDSzQrzDswCiikp/kH2xnuZpQLEqy5fOyDnQSu1Vjy1Ck4SS
bPcZ5BN7QgyeRiR/tc0LuXW+IOJ3OznjY9TwWvOYfxmFem3L+bNjTNEL0yL4UA3xsyMia8ZDGMws
mYLMl3tE/eV0LWibkOaN6yVV+vpkYoLod+WkvS+ieEKJNDia+ytKMt5tp3+nH9aCzuyvaQc62q5M
QfvcOHV5RX1j8WwUm6gKBZhqUB6NhNFcBfrQo9N6P3AHMFGOXdoelGyNlvJM4FkTWrYUCDdwd/qL
BKwwJ4A8CpyKuMh32mU64+PzqSXyKMF5/Bk2dn1KE28GChiePVG63ycWGAGmnT8UqsJoztJfGgfO
DbvJKY095MfzkCFQj7Yzg1ZrLpNzZn11Wo16sFJQkhvVGEEPZe2smjY9JeVyi9u13lvWGn11kthP
Zsef6my8xaPFmsuUeHRXTuUO6veSJuYtEtaTtGc0IBMRRAtaapkW8s0TaByh9z0MrXW5+yvbqlHP
4wgjcmxWa7f1D/fndoITvps6PFzUAPN3cMX8Mk+d8YhjqvzM6SNDe4EPj9BnvzQYEozwY4POHbpA
Tstp1ejz6LA/W3KyLlqpI7DUzerAJ/Nl7iobjI7dNsr0XSNhh1ZdGT9vljJNBzl+yWcLgyYxv5Y9
pgVTPh6dAmE3Y0PvtfC+EQeHAQoJvRP2K3/5irCs8aFfU471DS4YTGRPPG2IF+sIGLHCuEVZBClW
eeczOINzVc2nUu85JzsLi5pxJG8Onlg9UA8ULenbXpGTLFdMuBsQE3PlqFnwhzAhIDXVL7zCZQiq
Yu5UV5Jjb87LSSdHDTWXLcj16t0HUYs9ZJ4c11fDPfVufzXnpD3PgCye3d34dZB/swUKc543h15C
1Zj1Xjt0y9If6kh/rcAALgsD6ft4a1XJH9UIhitRvvrlEGVXJNZszabzBgT/NlXLY6eh6rKo4JZK
ZSgebYSiKumOdYfW0zhoha52/eZlpDL7c5qiwWlVocJoUzXdLRObdiQePpborAzvwkYyHtBXe3uT
4VeQDuq72Q8CS7JxBU2AuUOi37aHVYv2SYe+HNt0Bs6iB4VnPgKWzd8KGwnKsi+LwqG0nUMswaG3
x01Fv1Wpx6knidboo3PZF/XFa/Mfcd9qhyKeUXRYoGC1AA+7WyT18GdDaFuJ3+dylzKCesQTZ38P
ThMZhWSUdT+WRC6U2vCycMH1VVSi/TTBXZx0LgIMUnos8XtxLlObgVltD2fK4fRql5cmWuOHuU2m
PSIA6XdAJVDAsTlxAFnthHtYwaLaMbdAbjZPp8HtnGOKS38M4fI4m+Yvt1vsh1L3rouHLkJZaFLI
wpmOCbTMQNfEuwXjOHToKGiaxnWHBadxdLvPk8fWYAqO9WGaXu5GUNRGOgsfW3uc2e42E1DNjcdo
Sf2xTboHzR7eWliLO4wXy7Ah7pqGPR3CMTaKB0bI0VTP18mezx49xLnBAmyAWRfC+M1x1XK6i5uZ
T8bkqRf6cx7PTSBbpo8jNtReLq0ndLmXeiiIpi+s+Mb8Phgz2YaESOlB70KrXLSkvXZtM+wIhXwy
GuLHhj2ccr/R4+5JQUQnVnfn4mn76A72JR4TPnnsIfbEBr1PHX/xLj20JzLliKV7ypEKERAJ+7JF
VeHnXv+5HcTbiAwZmdGC2Ym1c7MImzA8iHbs/D9KLUGDVpjtw8RrkmFkf9Zq+U6t4reWVxyQ1VLm
MtQ4FB1pGlGRPbSY6967zK5a/hqUFo0jTpVr7PHlTTjNOLv0bWopR5L1zISCdyheI/GngRkX8vB2
oayyj3pbm1+86Dsuij/iGc2M5U5RmJgF+kiDtn82hRciszSCSPXxHmXbMUYdk69ChRYRzCqRyQPK
wZ/WQCHnMhjwHaO1/ahHEQRhGrWa+ZYLRmKGMTg/sRKv3rVVxA91UtHteMabLBxfxc43Mdrjk5kW
p053i0vWli9xR+NlCQvfl4go58XSYGBpedjnjrdTaeOd0t68qAHvdDUJ+ztZR3aoLfbJySvxRC96
5ZGvHTWfgM7MQEvRGN8ruJrd1UhBL1JYx7wlCaENE0Z3rOCU9PFh1d1ficE8ClUmQu8BWsC0sFYV
jNXEpX+tJ7YdqcRXxbPuJ/HSn8Q6ziirtCqU+hKyTaT7tJ8u5gIEOhrt419GkBuBDPOnOcgiXSBw
YCoxZ1YREHAp9tHCszkO8IyrGjlLzrCyzF6ls8krFcRB2L5krVlaAP8NK2Mt6qmcI+f/mDuvHdeR
Ldt+EQ/ozSslUd6kNy9Euk3vGUHz9T2YVbin+jTuQ+O+XBQgSMpdmcoUFbFirTnHxDCTnnGNDX4U
ziXoHSxC8zz+ODZwvllNPTqCY7x4BZcFvfuu06TdwRLBei7nT2ULlwfHj3cZdDEc7EEfVqMRy/Uv
vguqAOykEdl+pPf1YdBp1v6KJhkUZweb5qVPKhBpb9G4NZ2WLizHOresIX0PlN1eznGKLciW6HlL
jOV+LzOizKryIPvsQ/R2AoyboLLWNti7qJv2cdXfDb1n7I2OBLtsUn+bpnTylufUdjpphRatDauU
QTTIt8FswdD3ebnKMpvep+O0G88dOOiNi0WlHxDaxJ26+93xRQ9JgrC4oOW01Rj4wrgmsaECtRvz
Yni1O32fmLieHfWCiVa1xnpfjozMJoBDQFdWwE3HGxJPx3daJqVquxmFbuxDFtkl/vE4q+rd7Gba
ZWgBhIhWwbE9DHx2OIi6y2En78PPdoCa4LaCq7kBsuFaXeWr3pAeTNBfq9m1t/kyTFTx5nGMGpDT
V82W+Ymxr7EH+TPEjF04Y6zSwuadr2F+0cWG9Hbt1A3NRR9Ge69MGMDppd+8Q3VdQWyx6RbVdKdw
uhCApnbrTqvdtW53D3Wud/d5m5r7wuxpJSrFrb3Yg2XeWVl0at3qS3Vzd1NLs9m6iBNoVLgioOOr
PTZsVfuSqUfVVrfcguU2EBo2hGwIGMz3SJqn+yQHb5FN7qLfSM7pfU4GwpFISW3N8nFz7AlcwNBE
5DGyRM/xZJ+oROV0pYe8NloYHim00zs0qwzpGpt0KHvo+DRm09XA5YZxuM59fJDGneKy2Jp65+5C
IDOrWuBo5KxsMYpYrtwGKgxWXwEbmaCrjvwFBuGduaqsDkZDPcSbYtSdINME+5qi0672EvttmL7d
GHeWUoccMfUxv6ht8RF65buwaJpM+WNX6PqTLmfcpugfwXrUR92S35z54zWmqYKZxRxf2a3Wpq2X
pw5QSWDg2vZpa8NUiMz71iKxmIXzoWIxmmL3YFE0BfFoftbNlDyjN3h1tXoD5rf9seh3RtmTW7rG
SQg1PpssyBqaMkIPGR+4tFt2Vjn/DEkVY23ImVwZ0nwOwzdORI8FHaP7KsqMdRJn117kKpOMZApm
wNgbystsR0F/Is2XSisNp4e2Vvn49JOFx7shSDscLJB39KR+U0/xeD3rlEBnoz4peqJutRIw7mGK
M8E0qHnOLNGtm6xt3tzFihAO9Xhtmkq9G7TyFT9dfZuq7g/JIXCJhjTfZoPivMyTvhDqZuVSTXg/
smE2A52j164TXkoBpXSXaLwJKEjV1snDteEQhl7TYltBIGGtshdQgdU32alFPX0Iyf21iZM/zFhk
8PMgk92j5KTRRXC4H+vlw5COL2GljOT85d0p1IajsbRG7ElKqm0Oc0XVThd0dNNFZylbK+NIV1dM
T5mIzJuc+Ma+yUtrmoFqN+8ZQotGPsRYNne2VPlwLA+nOhQPqkdEeK5e8yreVk6lPUXxsHF0tXhr
ma5sczAVQVtp/ZPTFHsK/7W0cbv7mxCvMtcjhBpQkcqHVk9vA9CT59jDBu567kYWayvvs1MxIyPz
Cmvv9NCnOMW7dn+sYgF8mJ+NAyTzl5E0YWYT+Dphb7b3/PfzcyN8ysf/zn/s1xu0llt4IUfrot/c
x/zF/qYbrNc+0UGDgcEfkgtjozWR1G6yJpIGi87GYxWGDjDtwBuTF+pek+EBHXsNq7hdo5rdmuvN
5rK5vF1wlvkfrq+tQn/cjBs9sA7NPrklN/nsvhp/wN5Q9dY2YEHaOSs8ojxM75t+IyxGH5uM8NrP
kXHVTt3nx+k23PTH7m2JnsBngifKgf20onEddmucYEofiGFLLx/3KkoQHCTqJZ6KaWXV8WMs6qAD
iIZbikGlqN16BwhRbsNUmFjxCTtMjUkh7OvvbE9XxG9DVYx8UO0Nc2vjM6MQICCaBilmXWcXldUp
z+TwUdXAAMRIHsyE5O4mBvV5JiamG2T+wp0UZVIVUWMm+Qud5JXVIkHIrLjBW26aL4a06ZillJtp
eTQwfJS8iIeXdmP7eGym4NYPaxyZh1sGuCp8uDl3WXhu6sFeW93UHH5vGrNuDg24z78eOnFKH7HG
9ZPqaXtwoLYdwqZrD78Pf+9lHZeGKIqTxjjtwOTrpMSngs5t0OhjdfBqu2Jezr3/eNgyHdnNllyn
rlEeqsKB5BFHDbca8zIiW93736/MoW2tEqulQ6wV5SFMjZPDgDD4/WJYyfLQyKg6LK9gGHTlH8/X
pUMTDg9OOWjF4fcmSkNSZhJu/v3c7z2wNsuyz56d41rWlp/ZlezX4Rw28+r3pVtJzbmSme4q0mps
OKI+hF1Ubac+b7ujWutiW4F3my3r7+/edUn518/5j+fSBoCT1ubtijnp01w2cdA6OkamjhjqNRsa
RCilKQ+cfMoDjHo4M8SAo2PUWXr0GIcQg2o9V/958/tc5LQ5Lb3qqCx/9d8b5rH0ThMv43a0R3A3
ChIJQ2XVl1YCZavtq0O2/KCB8f5f2sH/Fdn//wXa/9+yAP5vEQH/H5L9DYPW2D/EJf+D7P/4M350
/8T6//1//I3194x/WSrzOHWR7S/4fL7Z31h/lPr/sg2ij1RX09Gi6ah0/sb6G/a/AEQsdmAwFTit
F4HO31h/3fqXazCWQQuG9wL2v/2/wfpbIGD/u05QI27U1GlS60jh0Avqi2j0H9oRWjSKbKpKZbLZ
0pfq5ANNk8jvo6L2K8c+kzwAnSWs74to8Z3P06kUHvorC94l/0QnvIkCp1pZnhtYDJ/RKn8Ajyhh
4jm7upoZH8lHD1yNb3jxXW25DwMrS1vRz49nyDsyFn45m0/IrsnXwD57soz2o1TFWqGR1cCRGBP9
amuObyTaQSOKxxd1uGvdPHBE9zKXmcXxvDxluKz9sLHuGqO7WO3IiLTEkCe8EV1PY9zY7eD9dvOW
xJ/AGvujLnogIODfW+UrpVkf2Jnu+APLUwEHCeoZDeQKOX6uFZvZ2bdJzEoPgwmC9bwVmngumKLM
GluO4ZVbRUkeO4+zxOCYCAih/8/N0PtDgt5HjSaqUbatsHtvXA0brXkSjgPeTY/J3uHvsTIGRx60
9lBJZzokeVNgpFF4AUQOrGoZ6eeimFQaHQwll0fm2Ojn33saB6c9s+szOnvtglt9KXITb1tlkcFv
YXYn1dLGY6cYDA2hc1Lxe8q1tKqInuoc3Sr6U2U1zKd5MuAfcbxZQ8VRb9FszRu3wN/5+1BUYXOb
TD9TEw/exRRvEisxHx3Z6YfKkSaZrTI+05x8oe2hXFUvqgNoaXLlKG54/b1p3Um51nr1II1PiHoO
Rxinh9OZ2/OlgNx2LAtM8WbBcypdJSXkXU6xgpgro1iqgQwElmFV2JBxbMdH9gRj5XB5Y5/PlprV
cYCSWX6sjBQucnTAgFRUHnwfpp4yvo2tk1yY+QHxAHixtLdRFqn6uM2H8ubZqnLmlCIeOvrNWwJ4
YOs4Vv9Ampp5p6kX6e1jU2ufVDJIn1T1PTLm8OH3AUUhJs9K3hyiSLUhtZ9kARC5VJJXIrjyo6Fy
GkI7lL7OtYqMEg8CgGbjday66ZFWzDN0DfmZDhyCx9k076Qdage4pOMmDlWO4kIVx4lr2lEi5aex
FS7gsb7IBsGszCFPq2pUHrxSWI+IxC6enfYXWx2SddnqDxQgnF8oJqOhFlRIkD4ZacRv1cBHPPeQ
HZvFEkpt38dDlr5rBEX7cJLdhym16k2kOjElC5gKcB0EzaWQlBre57s5BN+RZC48yzna1zILP6WO
j1kZrx4nbpCr1QwglhmT2xkdvaJqk+OMZfI8Cl9lUrwdFbSb3jREz8DszIAxvblxRy96LjLaTdKK
1OD3q96gbzWxMCQQwe2ypTXndNrLlCkV7gwDEVCLSRblWrRIxeR38YGuN7xHb76M+ZtjXkjv0o1F
4kd4BeAoIS2MNZ2alZTax9gWW2jy5oZcEwUm+Swf3bDtDrbUnzzdBJSeRx+EANKeAD59qzSkyXEW
AzEpRtN3+bAdm9qAruHOLQsF0YkM08eHUgfZbWEcHAAwBOny/BDLmRP6pG1+/4XTtd6uJYjLl/hf
pFNMd1nrjHeW2Q/nMkkO/36K9zLbwuE9Jjbcgm4s6xe1Nort7FbK5vchVKkRuVDIqyK9sl1KTAvM
SYhq986aRfY0ocSys+GdMdF8Hpq4fOzKBfZANMrvozEaorUe59EO1v9qnEZq/qZIVsxpSEpKMvWl
UBk1ckzFcDyIW2t5z5aKJlq18/sK7updz+y9HDhMmzbxmpCYirPZjvlZyeSqAhQZuKg+0DSNRnIM
9UcMhcOhSiBkVE5oPdQmHbUJ6d1P7G2BiAKtaCAG2EqNhTvPynNJoXrl/UMQJmW8daaQ4t+rniNT
6R7IniuYhaoq8RhJHTh1nezohNI/kMm362pXN1eVrzEQmr2H3jS9KIxzoSfn6ur3IXib2Fy3otEx
5ppEWXJVIebKXkzP844OhS3ts8J9HTxwgiqXF4OY2tg4KLVexYYtv31VoSYc86RpVlrd/5EAN+91
Gw3NUMhnWzEUQCBagfY6tALPI0vAjBSy3zWLk04HoCjsHWcNNsG8tVNXrqTKRxioOugzr0ClLFpO
L2ZcP8PUwBNM7PIREv0lrGrvOsyCCMDIiQ685PTJIb8ORvz0qhNHGmhmlDwwqmKOJwsgdQRaNYPJ
Wh3a9Y42GDqDtD9ljStvZlYrfMxT8UIsQpAm9OdsRSRPY4fS1XTKbs/gLnnS2ybbgH9Wgt+v4lpx
MNOdymIBoqgcM23YkDfLFndahAv1r+eWhyjDq01dqM9hPfdnd7n5vTeUvJ5BWvGmB0lwHB1dHn/v
YdCOsH0xNyzicCTJit13LFme1BaGjptgWUt0vWbSWkD7BC7LAG3YOVn3B4+FtvWkqFe5ydyLIwXb
oJ0fEoLUAw11qz/zR+D6gXsaFejOY2QTXvNmMNLdZ0m0i3NV7IsqCSaEcVuGulQ5rROeSPHwtbIH
AHOos/ZWKH1xp7DKAjbJtECxf7SZgshkU9gWKo62TO/ILM7qnHmN+jCESbrS0lDbzRBW1o7bekGV
1aANm7cIQLAWSX3DhHnYWUP7ySI84zJQvGs0mTQ1KvHScMw8S3P8MBvkaYJphWOxP4jMdlb19JDI
HCeHDE3f6JkLZbBMHSZeB8P5cqb0ES4WK2pGEy7Gu9qOBBkxXu5IagyTJfGhVcFQqr1P3MNN6cPK
N3T5bTAGzNuxQ2GjgSNSrMavzBRxS+qYK8vsXmc0ZmoqiA5CBRg4NsAPGoBk4MaQBL36K+qynBik
8lnpsZnxqUGPzjx0wbEk3rPR6F9aoZyZ4V0UlXxNYb65dbwdNKCTVYOKLx9+HOEA32+YSiaJ/RSJ
7ploni0IOZtGN12fevrJapRxFt160Y8vVlh/ycqWK2+OjpQaDirQtcoQrwdoOsTxXTRXOB0DdVDl
JpThe+UxAiq/BSkZIPTFymtpXkcCcovaatteN4NpmMifyK0OKWf0pWfIp9TCumOiRaTSV5K2r+gk
1nMut+XUQshKCtpI+aEZahpOlvaCauwBTOp9JTwvKJDgOOofzC+Mgp7DyVgYuus6srC0KojR+ms4
K4d2chiO1JuZ+m+WtxFartvStdDhAUtD+ciG7k6N1D3MdRAM9m5yALqxEvuuPj6ifIefqzBR4vxd
+jFOOB9HSwXjPpP5fekMj8RzFQju8fgYabPm0w9Z1bW/8EzFgQsjgYjffaNbuP8YaUPa4pNt2KeG
xmFkNk8VMXO9x16PkLturk0EsAyQz4n6KduyqgG0mXwSwS56OTBaMYcOJSuWXnSrnho229hzrp1X
A0ckPJUMJboe3FvK7kRlgSmiV4uG4SX35JtTNMdqLr/KXq23hI88Qp7EktOSxGg6xg6h7Wmom9CH
/Lx8cw1BCznOpTfdtInWjJGiVyEKhEk8b08bi4cpK46FmqZ+ST9+NRk1jclWC7jUofe4Nrr9SH1W
KwPCiUOr2yMKqLHSt5nQASgN/N6diz4YHPns6SOFnHzuCuOtW76PpllvZIxcDBEOC+YmQSH+05Ai
A4my+WL8h4VSLOCpJ6fw3rEmfKbuNzvALWxbXmoNBwJaWNm5f9yCEBJbP+k9WFu1LFrgZ+KWwSRl
nyTJWpk+pOE+Izz+kfbwMyXNyax/ug62Z1EVJ2yre6vjLbfy+Cu2krt+gN1XWfWHhuga3hDzKZt5
vcpeJJP63U65ltkHaO+PuyqOzxTMr9ogXyJh3Xe2fXEJL8316VZVBniwYnxTXXFGZkwXRSG+Gqti
1cbfsWY0vxdgYU6hn1ddAPsRknltX1vy2MQ8bSLLtxV1E4EdqtzuFi76haHFO0TiLOgnZmmDMtxA
XtzS2ny31OQWsf/aShn7uL+rQHbiFHXmrpFGvOkwB6rpOm2LG/zAeitmZN0RcQ5tUVwjiG1BTz+m
zWImeHG0boZ4XbvvZsaMHxz/j3CJBWnJle/si1KkmzgNwxVFg8vwzM52xpBcMSL1W1uTN3cSoI7a
99AT+0pxwJox0lvlXRcwHkJ9IscN+nINERTIPTgBu6mxNp1SfQCsFgjaISiVKMkunPdBVtYt9Ual
Uy1xPtZc/gbePNLKJ1EcskN8c9rwManaP9nU0W7Fe+QbeRCapvsV3acPrjAebK9MHqEbvoQhW3u0
SOqVEHWu1RUBVVZHeAKXVOmhlJz18mo2/YsWm/mJtjH5y8mUBdmwGdt1w1EO/v5w7ppUvVfyx8RA
0KNbtbnGeGauhLxy8jPXEXwhiq9xAv6VHEyECXhv3XDVyNTaKqMbs3bbzyQcwdB0y6uDti2QHu1/
NXTwGXfiqPCbdn28nwwZgWDNr4oyEABiuZC23W4XqUVgpx4CH7P11rXaz2uXpZ8h5/huI8PZc04E
Mh+DiXTRVrVW9obVXz+0RFetEbZ/M4ls+ZAr7hqQJ+4KwyRIiTZ3rvXNa1e0Qd+6m4mD/wPiAOnT
jPzQDWNYRSiY/XdL0c2VG5vzrnc5N9u8+X5jYCkmSOQunsKAYy1S0ta9twu+FLXGs6oDIetarGoI
obB3uldmSszmWeCdHMm4UOSmTEPQigr0dhWpodcfUOdwQK8RmJA6RZaDl6xbLyF2OM+D1hrgd6t/
CJCHMIwRaldnRbTRGpODdeQFnTDrQ2sjWUZ6SpTfvx//Pokd9CUDMoTAiX83FGV9sLvpf/673y+n
anLgNNZsf//XNufqTmhG/Me3/P2iGlIRErty+v2Wv08NDdNhmKQ+s0q5Co2oPKoOsxeSClmWh21n
WITEV5eU+VxfDj/grPBNTOorDY9zsu8UFeKY0u+rrr+afbt3aftgvJCgeexXK5GfQNV/mKD/NAwA
fTGF626ZBw/Dz5yFrARV/MgmdiziVeP146ovqBUs3VR9DH4/08Qk2I3Xba2dqympVvJ7nisnyKGD
0ynVTk1tr80ECVUlDHXlkKG2Yq4PKKrqe0Rz3Mgp+/seZGUXaXwDY184YgliWv9+8fcm7qG/zoP1
hIqZhD49+Sji3D6oKPLkYDYcVx0/H8WIhqL3/JQwDF81EZ1oUBdpoouR7doVsNaXxzVn/EMtdllP
NpVFhFmX4jgpu2rwwyVL0ovjQ2bn5cawqM5mvXjJzZngDYeeezNrhMHG6fvsQiOTJL4eVWlof93o
/+ceDjKTUgr1KobP7OiS0b3HFOSXevqQFw0BUMZFcaxv3IsIEx56PXrOh+jYZcW6T7SzZ7VfcRc+
OQmpJeS36eMF9Bee8NNgqBtdKQ+mJrYync8YGZAamfopwmVhWpD2wDsmldwmI4EZYp3HHHq4Njik
IF3Rj8xrQaHX+qYwOeo7yZ0k6PsAzLO3cYl6ynujRewMTomIwvuuJ3QfXegvJYJlUc62QFC8/E5o
1tEp20Pf3I2RONdlc1ES/BuQjjVVee9DhiYuRK2k2ZCt7jciftdm9Ww0PZ+lOYK8DxhKVdueZoN6
c0uvWRN5jEVoZ4jhgh2dniap9HMezJ15lIFL3je23/pkqumWYBkIhwjZJ1e/6mF6zaKxQdqBrr8t
h63kQI3DP+PXdLiCyyZ/rASNyyo/WJyi3PxxmlDxmXr4oikMoJSU88V48PQrooohUPP+M3SVzG/J
glpjT7vpTNdVmKemUf/JyKjycuXgTngGkLQBm6QjgIbEJ7ugutQs/P5I1WK51V4vRyjCtaz3nVVs
RrdmQiZOzQJJq20VlWl2TRunWlX1FVWxu23NtykkPC6PsWN28aFKb8KCpNV3NQEYVmxRN+I2FP22
AEvjZwuDpype0DtsRgbXqzyB997GyWNtMltyCiRfnAIoOLj0O4E+8mGm3PddD8p/a+O8wHPzFFss
3qaE1aY0bzFtB2hmkGRbv2i7L7NyDr1JOkyapF9pVYDSyqhYs2lY68PZzPL3MRTtwei4OMsIw9BQ
7zBJoYqvTeh4Yfw9TYZg9k/1aNT+mLGN5a73kmYWvhQhHtNEcpQRTFTK4bVBbpf2+c9gdy+aOW3T
bP4CYoTcQ8mqAFTPkr4x7Iv5ATORvvZUGH7myHhRVZ5cJ/PWZlwd4kkw7kc6RpBcnif3haNeI4Ww
iX66Ax2oELr6apodpoYX4SQHI0ZDIRpIW+Z9Wk4VfjwEJWR+rnJs/StXWn9axTgrWripmvRaNZNP
hU4UCdqr2QDJKZpLl8ufZk4AitwMrXlB8km4X41TWy1tIxhsVjTLwiU94DySYfQm6upLw2dodMpp
NMU1jJ5dPoiGpApxoTfVbnineYDpIkoRW0ME3akvppUerbF8iHTCDfKBPZqAiQZ7aesQbUtGTA9S
r8HlhUpJY3bvIf/JxFtsemR5z+ZnmDKSR7I/rwrCAuI4eyjm+k/MQqHPzZ8aHq4a9ndgoZ8wTZzG
DgZaVX6CRPkMWRQ0WESupyEEx+zpOO9TWr+Lmfm11a47E7ZBXdH7l1pVBIPGspLBdcfkq7+1oFxh
rs+Pnas95M3KDKGvuwqw0+Eud10iu7IEeZmUNPI9jRc4n13MQt70BPvODaKpOpRLqRqinO2Vfqvq
jGGN0Hhq2QJEpF1Nb0bRg1eQ+KCgmp1gwojkp2gy2fpQLUV3uTbiNv7S2cIQBqy4gt8MjbgGiqCp
BHU17PsxukvlfG+bFGWETYZ4MlyrWdtDdjOJ4+NXUa5jXxw6y0h9zzwnGnicxHAeGhiMq3bCVzOs
6fi6dKe1t0H17mOm8ZELmNehNlQjgguGBgCFk/PrVsRWrtQMrZg+UUHnGzui4Jmr8W75E4uiRqbn
1SubFSGz4WP28ZfCuWw91RVlDr9C/JbOGj3ljpC1SZv8LvWe9FE7DzYPSm3GrNGyekLR3Ft5cXOT
L9lZ09lMYhSplvKKQeHNSNzlaOUhTMyeW4yp/vA0LFI4u0iuvx+kPufSr/9QfDwViVNtIiRSaa9y
RnNvjU0EHBgQuu0KDitH1Th/tIo/geF2CCNiikXNrswcFm3BNpnNZ13jXGQvSQo630v6ucEVw46O
5Ipp1zYW6mcYw8/N4lsyaJ/5goQVXnOLtJ7PfTdspooBcq7zB0Q/tXGX4zYxPNh7Iu1k1yoNwcy7
8O7v0WxhSER86kOZI7TVpG20THIj19pN7B0rG1nhOrSerMZ+H62G7o4GM5sGx5Lo2sNtzB8sIasA
tOE6RMW15trK/dAYJp+xE/tK4ipr0rAi6sjpELYYDTj0/bEGm4AJkmSzcbrHN8dbKyQ2G2Gyoer6
Z+HaDbqOQzpZ4dkS4mnIx1XRqdiRUchgEMZfhdeEmfbsg0dCSDLkyLUni5YrdWlH80mFgi01hm74
DpKmQkeDVIQdPaVDp73N2kcxpM8TIxi/yEL6DMsK2XRvyig/bIMsZhfplV0QuOXm1KH4z8Evtby8
sQK1YIHMGkP2VkmK00rXTYPTmTWx/zgYJDXSk8gpFDCtWystGYgQH0SDG75+6hbruo+1bRJHN0eJ
7U0y9UvrNcOLGLvBkBOHBcv2qRXGyIrVomjzXmZ1wi/Tf4kGmfFozihcrOjqkFre6XRJe+Ohb8aX
2vAuMmKWkTfKKx1ba4mRGmOCPQuFFqUdJ+yzbGhJMn0mMZKYuSESOWv/zDbyuVZyZmXOR5gPUicU
yCMwU+LNaKvvw+STtj2y8wnzgtljMtXfuqWbwrbxPWJHNwuHNy4mbnuuVyiknXvf7noZxHr1HJuY
7HpegASIB0uLrvKMQkgrquikWC7EWS5xrVqmmzJq1k1hkGYqraDXvC/Km6do5pTbzco6EjPZBvn0
Z4z7r6I1gz5xqF29RPdDDZRpGAZqCf1R68Wz5nF+Et0VmChv75HEsAaX9XBVqhgBpGQQjHALcED2
hDCLZtSaYkmYF4d8gqNUSYnNo0o7xUXB8SEK42fkFzhPB2jBTNiQOHcf5mwTEiLFwQnluRxRG5ku
5hxQVbTXuoDleVpbA+d0ZlAHFzdPooyPalafnYg1j3gJX8niae949YepM06Ko31fjDSx5I9bA1i3
OTdpqe6jLXkah2wKkgaQrIwBCdnIPwkY2VSIv9Cq/ZTkTQZKZwQmfX6tftZ65tJ24tDMS5LPmiC6
Qh5cYFpKvSWn+GovSg+0jz+ic+n/M9craVcryrICgEBCb7vhpRXgtQrSkWSBwbdU/bSOEopy78Ue
+Yu3kfwoBWL5sN94WhuvekOoKyb2m65z7jjQPsYY43TwPv7UuxujdIGcq8ZbS2DyFhV2tJJj+96R
0udriUBJPJrZBpEjm5N2BWW1tkJi5XH8ILtTsjPk9gBMh0lTPd1kTFM2esiWTsle7zoHGXrd2pSg
UI7quaNGt8Z1IZUusG08q6jPhAP7SxjdGtulvU5tHHiyS78bRmZgRtJHJ+fYrNMJAKCB6MmmCchP
1pkIrCVjLux63bsVxgkoFwpjNSS80XEXV+j8DJgVDJrAJTK4WGHs0p3WQh2/gLioK6vQb+iz0pU7
HiImL2jn8GZY4/0S9r1xYmQG8QLq7nZo0meC8Nx+pWmoqQrMgrWuyBUt93tC28L1pBF+Ujdlv9Fd
TPhw8hZRAcWk9RI6xp05RsQcJXQJXY2MXqd8qyKsjOJZpJBpYuLHd7kMNYRbCCIxVZs6BMP20al1
Mu5ZYA7FnF9YHoKEsb59CXM+yUyeDNKvFUxkkakGcN+NQIxsMvgbwEZl2k/C4Q9NMxst0UNtVbFk
Yzgr8n2GzD0eumFX5MRMkF++Hzy2OOL79tTSd5Vg2JMO8VkxmDYk+bhPMo8ZXY5DOdfm3exShtgm
jgR9XqFSDbeKyNZWaiRB2VEimC1UYSkqNpgebrvNgXzulNeqdQ5E6GRBXa875ONqhBFcjWioGK2L
hXBKdRInZO8TfsFaVHldMPXTp454glwVuWZ6lq/V4j4hcmPVKM4ZuvzIkJYPxm/2bpqdAF4+hGKg
8HB5ZVNM1w58qs+odod6NUiZTvp9K+45xwZice9rKZNaCf/tIDGpzsmh08sbDGbwZJyzfcXN7wcc
Pi9hf6CHU9WW8k13bjP3CK6XcN+Jbcb0uitIZ7lWUhBG/LyPWNasmlKwUhOhM5p1FRiy/FTTeF11
aQTnhYxzTTF6nJX8uaL0YpU66BVcco69l06JNrMXMbtJBffdpt4MbdPGRiBotjlf6H/KHZF7+NTi
1N1o7FF21cHC10OGDksnh3lk5GifJb78IzQmovbaY+w4T+60sMNDHN3wMq02D2p+pV1URfGeY8lR
MUFGzBHtEKQR+6whH9KG1AER5jaJ+WQ4CepypkRq392KNmPUAZcJaTukatkg4pREu4uME1MLt3rO
4gfDRVXdRKXY5rhp79wwYpSoGE+NV91DQRccO2KOnNJ4IhczmElzBdRnqnup1dWq9YbNTM8/ULui
X4flfMuVi6mAyeS6OxuZckFUgPJjbC9ErdKX4AyHeCdBvjgrH02cPrmvNPSPufKMoXlvVBz3hsgi
axKyYaH+GIPEstjlzxka16UXxMRBfKgcvuwahRDyBlyBVe17Ge/kbIxUrm5hb0ybeBCm0S9Sdxm/
lUYwkT+EuGXeQf24I9IXpR4Je+us6EffqGzAKbl7iT1TBp1KtaeX8RmZtXNRMocEMQsRlJHRWhNv
Ceqh7VSDQleLkEbFWVXiN7qDnET6NlrZpMPqWGQ4UZRo9+INkw+T3E6BHnHFdkGiUVGQOMNwmZhx
W4KZ0Olks90eJUO6Vd3JT7sy/4uw89qNFdii7RchkQteO2fn+IK8HchQpCJ8/R30vjo+2jpX98Wy
2+1OhmLVWnOOCSnQrmDNq1fWdsl80vgyyEBbIpqPF7mle+vc7875lnjhVV8T4qAVDXte6t+0U/gB
S/xblLFdzJaKpnxlFeaKmWWxYk/nL/3UDtZGyortdLTVFY1vYFxcn4MASXSRAcsP8+MgDcI4u0pf
IjXZ2aL5CQ2IGEaKlpcErll1TAiYtXYrDMZIYrgOzOTrP8BRMHVqB9NI1sEIEQaX21NbJg8YYojY
xRCBfepp5N0QKPo+xh+tAx0zQ4eyjnRzFbmiIB6yyNblSH7WpPr534QT1crdbY7+B8PRbQDLHpvl
hu1+TgISgkw5QTZUpSBnpUy/zIgpj+4SVRcMO2QTbx3jdzj4LER+1XxMSbSjktbFJHZZCIZAlOUP
g6pnUiBYynl+urbQLLpnYQznBrMcJh7adb3Cuw95CCVq9uGOlsnKaR59Uyd3kbiGgdqf+tZ7VO42
IjFpUyb97ThWFx+AxQIF0g5hTbcOaOIu+9Jstl7afKVGn7L5pALOdFHdzZbXWDjEjZINVAlthiCZ
DzCYFFMVBoU6ibdR8MJgqt7QrOB/A+WEoMJklTayXuZcPG06Gst4yN9dTxBSPV+WvGhg3QdUznV8
2WXJVuaqWWtcMZ2B/aR04fuXefPNKK5k94HwCjXzQtGnw9+fHULDOrgDk+2eYRcdTbLMFQccD83K
kDT2tj66oqLTYfsPJIQ6iC+aL6RdbKIyzKumi1l0tCxitxvsVo6pYdik2DSM50nXvqCQ2DgJSxxi
fnrvnbxHY4iKYxN6s3vYpd8ZPrjWt5slzW2ZTHch2BAQ4ivCOIYLYFNOEXZcDcAzqwemOrrTuNSr
M0nw6kwWWb31LKkvYy/EdueSTFg15QvgXB1fkHNfW86f0klfw9wItnYy6htWNSXuHRqsWwtZ7hFp
VMUkh4KzLFrn7OLtWKTksdJmqle6UCUwFW8/yJe0mYZ9MCt7daf6g/+0OuSStKugu4VdALXepMQs
Oxo+Epf1um6JwQQxFbVIJMeGFMiqAmOvZXgotXRvqJF4U5GcsnBGScW1vncn/YbGAd1s5MZ4FvCS
A1mIOpLGbMDbcdzr65YO/bLBKon9qaHA7ptTGSfBV5QzYsMBT/oP4BE3yLaEDBGfaRJlWA39iuYI
ARrBRdNICe4tDgNPJZdxdB+MEiqPnZX4F2t7O4TGQ8wsajfoRUhpGhxQzRvbAum3YrB/MDz/rAkz
WOmD8WTQIXRsNW3SQMeHgJL7gO/wA0TDHG5qQyQjggsUjbsoDcWupZ3W0OJbznfyidB3pUdfj58N
XMWrwGs/msz2txErDXjAfDXWdMiCqN2m1kAKLS7QPRthMjALv9nPvG+WkvcMScUyxxS/YfZek7zC
GIjvRq5h+m1TYcYIeojmXfahnMq4MTq17ufYaid9zoLsLsYM4GTuupWgef0M32FNysA1341sFA4F
FLXQULTr7ldbBcL9auv2Ravg/8QuMRIigr1GJui24rqsk+juhgCwpA+5027lTd+aXCnVoS8lbNUq
3LNOsZsqopc+0Vh9LaR9uR9sh3nH+RV7bQHQJH4D5dttc9rVsVYUpMelh5yDemd59kFHmbS3Kmpr
/LXgdNbConwaw+ndYjOMF3LpyiRd6yVTjLh9Dcw6Xvtp+9aYdbAMaOHBbW6/+1pi3GmKaAl+o8GV
T9OOqDMGWFi04Bhtco3jdeq7BtEtFle95sWahb8M43iO+UkYQ4ijZLERJakzqtJfdKr7lVDqEfct
fKO5TWyXpBh1ZfuYx/hM2sbFEgG9beVEHXkdLE4qSYPD6BT6Kmmip8Ik2McsyayVpqWW9aQVGz1i
5UNLUq1Da/yo2/ynTQeJUErcEn5pb12ffJeMucMS4cpzGlMC4ud97no+N9vqJjg95UXpFT1eEzCd
J/tHXeH6quDariCvcEsVNE66ZES1j/xw4I3a0RHId85ZjpPg+h39FMSa///bTHbvQJP/c8dxfoTf
h5GUQku3itriaCRFtbze8XofWbkI7a4/08f3gIP85xmDVPKr688xLjP6D/OD/te3v4//9zcOi43p
7f+fr+Lvi/z7jFzvgP7+9y2hTZSlqOwuO7q1xfExv5nrs/99IddnMyOXoKjfJ5ZaSglxvWuVzjCe
67d/H/z67e+jXL/TxVBzPnCQYnN+D127O3g5ceQFXr59a2BWMbxYHq7fBWgf/n73e5s3TTGqrv/c
J0FkRVftP/e8fhfOK/Xvbc2MNggSUG/z7X8f4frbv3/8+1y/f/fPwzjaLOsxQmNpuPTR13FnGNQN
4c3vCwFMyQTi+lj/9W3ZcKyufx+tqAmPNwfnKc2JdaKlqWO+7fQbzsLicP2SjFPB/IEv/9z2++P1
u6IVJ5EW/uaf269/f73t+iC/P05Uoex9ipZ2C0/2+4vfJ/u97XoX0Kp4gv7XY11v++dhrj/6LdQb
oyHkiw7I9vfx/r7d68/Xpys6CcDln4f5e6f/9bDXv0kn/wCPS25d0sQOTUFZZtiaYvfFjwJeD1U8
X/75UR9aQlH/+XWvb5IJBrk/d1z0+v/+0fUvr1/+uU2HXLawBpgsv8/wz9P8/u0/T/W/7mf4Aa/p
97HQF1YHMqevN1//wJY9M8B/HvS/fv/Pk1x//PfXmp/L3Zh06//5Efyv1/U/H+Z6x9/Xer3P9bYI
Bdm6F9Z3F3f2Ep0vMkLSA5BL9CTWe0Zu1e1t2PakVV+X09561pwmC6ZzZMqn62pQzvawKClh/lmp
iLiC033I12aaarQU2bK5ljZfxIjGMoyPFtfBlulvfRyRIR2d+Tu6dbXNFtuVa2VAduc9X8yU1pnu
5Y96UOs7P0q26aAeqy6m5ajR0hRFwRixQf3XubDiSFNvjBLEExcOQsP7VQPuZpTqyw6CVRqhJ7AI
9GlL5rD0AMFMZTDzdK9CkWbqwTY39C/44Y+GJBkyqhBFAD5FXFQ7i9EI4rWZUyWF6TnH972oY73E
PSOjk4sK6hzOcxiyDZmC5JfcQAvAENtZ+W6BIIBSmCk6RKC0De5k1e0HfcTG3k/6ne255m4iUcVy
2a4O4oXShK0N7CEk7BQ6ZJaFwAzmSowZuMrZ6vOZrkr2Kuz0bgD+ksINRhn+G6yguR+DqQWh//Rk
2dm+kPKMSlcu48Z+q/oKSsmYbSig4rXDtZ0K5YTXkrZnRNuNHXu5aoo9tskTXQn2GMnMxtchaoTQ
OXWLKUDQ2vGmr/jsnNbaBV4EapUZ4iQhF2iB16wgcYFqGG9SNfw0gg8GGtsbM3XGo8o/hSOOyxi4
OJnS+oGw32HL7OxkKj1C9JSwb6mjl0r9JAEFpK5TEQyT4wG/WwhNkuZmMv6GTLSNbRKjept2umx6
e01t/EwtOWwgV5bLrG2+RHybhwzt0QXO6c20kreWNo73pgaEtZvdwkzdSJdN3xvlR2vG9/lOajQI
ZBfVG28y+q3dZhvyXWjC2rzxEF0jeTp3Q+zXO6/hRQ9ztGiIFeCgF/yj5caKhA8qDqa5F3o6YwPO
pdZkZx9pP22QT6t6OM9HkJm47TmLpm9G2JTJDeOByibbUwSX0uw+q9wcCJskjRIZoFoMBO4h6hVy
aeuJzX5KzEzwflXjDbGbZlhlyLcsO9W2U0rMm9uODEVyZosoX14CuELg+LMFmjWFetDgBfNcLkqy
VdFOuDUHcjrrzkFHp23ysAnuRqNdTECtZIZVO9TDj1Fpm9bTiEoxqMsM60w/gdyfAiuXH31ps/K1
HCL62gT4+tWooz7ZGdo3adWIT2Ir3hMYPmc9QmcADry0AG0EkXqEL4c/zT91HtV3STT6JlX1Agzc
J/S8bjNVFMY0HuVG856juYJ2kjzAJVV0wAsKeiFaeZo4pZd929MUN4ybcKA7kTN97fQPp7Ipe0ah
1l390KTVE2L6DOadv3Z9+Wa06sIMLV96Fjy0Vj2XemAt7SahMx6AbUYPz37DGPQFCOEA+RTjjkRE
O8fWdOpk495N7GcN37mNbQ0McLZp8kpfFYk8wJIL17rR7QwLwWWWjS+hrz5AdtZMjcuvZHqdzJTI
RdShehwxuzefvCp6UrgPjkXcGpv+6EPidJX/0Q6ETNGuIttTLJOSgtwNzJ8iQ0+tu29J71zQZb6o
zD/ZJnfLDWgAOvq7drKTtULS0kpM9ehDaE2N25TwV6J3i2g3/nHVFljIY1p07waxvyu9HcETE9nT
4Rl06SRikmDtthmEVXiDjaKjwVr3q5BjYlmXHeq45EPxIS1qvMoLbBZ7OWDBwqZVLVv2iPDpMiHw
+zTl0cJYnzvBHWqUFj4F8UDzCNkdclIaOxYCjY5DlpE822Urw89mZTztiKbJX6RjWEsHq3s2pDio
4RGs3FqnIUMOiY7Kft1o2bObmHdqmJvTL8pl6guVEislgojY/Cq19CuPzc+msuhykJXR6Q7oVGIu
i76jXAPxvCRsgZxPYH2LaAxfDVQKQ46usx/LBz2pLlUzLvNiPMmORmdDw8rsecGRufEbrHd6a9br
QXPpa+ryhrnVIi5dGzBCyL41HPalwUUhX8DZkgA3E9qjrRsuE7hyTNVFIzAPZeUlT2lsWWJfVe5H
A8SjHGzgsFm+sgmbjQxRAZcB8tj1AfoPrz+0TNZDCKOriqvuurOIGbN7mIuAxunjaC10MacYVoGl
fXoQf6NADVsrtpgM9GiUhLtl6v1oGwC0oTptS9vcOlN/Bvz6VBCEaxsZQnQQyJggsrfY4TDTyldf
L5ODWoawTx1Z3aMBfsyd7Hmc2mxl181jVE+f5eC+mCW6GlrDuUsAaTicJ28lUhquRoOU1XDdcwkJ
xSsbJqklQxnXbvYET8F+Jnom1nCXoFR7Y2r/7oeko8vuNED3S/QegWu2a+zsLR04JpK22ZgdtYGl
TtGEiGjE56bXNLVSad7GWg2+hPMT5IIDp3oW8qmMWV/cu0jsyxGMovM+tsN72DATFBmSUK+kTRAz
8c3Tz17ETxbIMVVN3wlDWkWG4aTifWfnj8xXmcjp5b3EVdrFQNUVwVwLPo8He0KQAlpTrVPDIo4X
w6vthx+N1+zDDlsO3c01UBKkH634bmzyBVuusIuuRcJQ2IyfdOQWGnnHVaEXK4L20KAXd2mos0tC
GLHGFLUdXH//Blt+bpB5+3JgTI9JLVxqI+yGKObarJnHKuvYLwcI2m2QJLOOupJBsZAiPbbOp55j
PNL7144XtdflSyzTaqGP2bNfa0dWvoe4DuSi6wQffXgByYV63dy2Sb8bSqI4dw0t5IaPhUUCqUSM
5WrRMyZ8j4jSXHZCXmJvVi+0BOeSWrQa/FNalg9ZZ6FmMAtMKpy9vRd8Z9lwKFOoJgRJv6AKOZl+
e9t5gFm6niC68N3JERN0Pm2opM/e5uhJ9CGlgs1HU8uy6Q1PHBspyR1wMSgbaqOnohnWnqWfOCW3
5AdMe+ggQZlf8AagtsEMhGeG06V7cVvaclMGbBH8wE2W0CDB5cOnaaPntPLwsXSJ/Z2NKwDleqTX
3VNMI35XR0xVEPQIXAt4DNCdF6E6It0CWdYF79hgViy55sbNq41o1Nmq/XNbSoCoAVp6giVSojmY
9qIrwEKdp6hTvVBoC2tyaPJbfMiCj1HM2TU5KqtVZwqCdfGw02dhspo/oKeWHHOImdBQLwDoxPet
Anjuto9c4Kgk7/wvfei6k0Hie9OWzg7o56Nmj+zm/O4dze9iHCGbGH33Xjf+JlQeU4145LdI5jKa
NDVTkawsqxWyeU4eirAKTWAVMj5j1ocgNU93OYE7e2/KXgRFveQK3imJDpzaeOw5PUvFxTA+2fix
VNhD4Ek4XKr43mD5WTUd51oQpIwJq1MYlz9iTkFDwIrrzHoKGu+C4OSPMaBKmWoQcQYmoSD2Nox7
z11YHV2KxZAmm/LDCyUIvG3nbMbpM7X2s+dacumEBvpoc/ikK8WwxVPDxfO51LjjKvW6j5AI20S4
d1qY0B53K6TbJNLKfukCQL1xVM60yYUYaHvUYG5mb5Iw/lEb326PTmnA4nQGbWEM/ZNT9mvDdMg1
yQG+xYJ9sNvdYkNl2Kultxa9cWauf2iJFVvGbAB4JqaYU6S26HKthvm24RVPKIj+sFOulk5aIXs1
mPgLDhrth8Coj7hM94HLdDCO2qO0L7nUbdjViImznEJ0coCSNKm3BGG1TCbnXHf+Y65134x2LN8+
xUOwRvK+GnFKL7AarVsV3ibKthGRVG9DnRyAZt9PFs0ZknHBm6FW9RGN6WX0JG0kowQOPnk9AtpK
D6k7MeWjlcUA7qHl0EEIIE5hvAKACToUEeYfSQeST4EAs0PX3NjW+GjqmJcSzsCITzi1Y3jgjvbt
IChZZa1YsEeMDBclyPA+DQfmPk+Z4CzN875a5wafk93bUIfy84iVed4kgdQemzNpyS8ajAEbGxly
VfVqNkfN2Lj6wBjA0R7s0t4om+0YixSodx2gWDw+e7N3F8SeTFMWNs06WlHzpiLrj+lqI3HC6kEf
g/XYGslyhMm9jGsqQtITEyxd5BZSmIScISkFFbTnGEkfqek/FuOKhTt03wy1r+vmIgbpuoSoeRej
rl9ElVilPrN7zecoEY75QerjN5xypokpMF+zB4QPcz41jfvK8ZFOGT6iYgvrXFo68x+s49hpVwiw
doOXMhg3x6WBKFIYgLoJmQNz7CPhQdzxmhjVvg7ao4ZAsSoR/TWZfEqy4hwRr6rqCiwP9XPf+szg
DROqcTZb/pLVomymC62AV2l/jUiSZD4lKwZW+MSa7k4U/Zto+s84b3cTQ23XNN7RdzorafUpaLlq
EQw1tr6pZyDAwSPtB5WKu45hKEze/KxwLAHy08EE+W+Jg/4E/dNj0N53ts4glK37oqhJDtCJ1GSo
dM4c+2QbTD7TsF2704BRQxc3kl2HAiyxipgK+Hb/ZCpYoX5XbMJovMfhplagDe7ygCxDlQR7tlqv
nn/v0WtHZJILcK6zYaFNKLApMF2BLykxyaXonQOysYWqu20rIvRDuJ6zpwoH6EFPgh3H5LKWkbUe
EujhyO24qxkTLGC6dJ4PTYjp0mjw+YXxtPY7vKeFWPeV/qplQKBqIm2CYdyWQwDDNcP0UokOSVX7
GREVMTrWnvoCTzgFRi8WDlUlu6/+Rk/3VNLOXpuVJyr2Ucgol6dx19T7Gr4P/7WoLDR4XvI1iug1
aiMiOjAka6qzyDMyEV2NL6VNmlJgbjMwJItCFaQS4GpxE0Z7dveaFkzYA6adqyDhv+a7sNgav8ft
aGDhFES8bJNZfOWmTwNY8YVTImiVZGovldsufa+R8Ew7mIvCP9jllwwEfMJIXtow2lipE2N6HY4y
Nf8AgtgBWu7YtKFHrtrPuAfhhYptA2nTX1Sc8WtfAzhl+ZxKfd9cihFUP27VMQZO17QVk6+QUWgZ
hDDl13am5CLBZLfKgjlxOv4qg+wEcBOnVyIdtvWOXADw3UVDCa6cOntRl+ZXT2Is/1iD2TUJKca7
QM0iJjLfiYTZp5b8KpkBbUSZfUEP+qCi7qEvRZcpRKha8QWYEfN7UNJ15O/E7cDVlFPxglP5IzaD
jemoH5Asl8DH5xWzRhngEHMlnn1jOI4AdddTxS6+tOobVdvoypj+CaZXqW9utbkVHsnxlDl6u87i
otvECBhdhs0LKftnzlHUIIZE5NITP1OHIwxzf5FPRIWnSbQ3Mv0JD6q2ipn+Pdsm2pG+Cu7a6Msf
XirPekE/8yjyjmoT6oqDzmLZBEG8QNSBIgktpWC3QMHLuYlmF+RhRfy69aa7Jv4P63nIO40PlHgT
PjyaggD/spS0Cdt6VXA/DGCQMMxjJJKZH56wEDwSVLIzZt2bHUYNpTDgawQjHntYXLL4uzorpw+H
61GZt34U3slvFt4gRMxXWachUneZzU7NrU10O32FhEB/jerGXIxmeXGy/nFAp7AZo/g2Eepk+ejI
PGayNmNY4turU4/NexitB+MDKfWHwLnc6ByYqfMsIvfBdIsV/vxz5E/btMWCko2HpuZsAayGaGTX
WPpr1zp/NIEkhPe1x1S1wY1LMybh+k9kubXQTbWvuktaueeGBcC3iXqrW+MtmDevnhaeJrBolVGe
UhMqr6aaT0lGPFqB54wYeGy6yLV6gDq67iAWCThaqGK6ooR9RWgWypLsUAbtn8JWdzLqJvgADnua
7kFkxDcSTr5kSEFNhdTeY2LJC9O0FcFK3xQABkMZoqCIS/mM8miXOOmhxlusp84Xgaf0qWoSSm2S
OTZDvDVHeQHeOSzrKttLNeAnIf65Kp2P1GgOtckk1nfidZLiv01a608UFHc1qFdewrGLbgQ0hGbq
T4UG/SZ1kW7E4C966z5oNdwZwc9UaI/m7FnDsfOope8KjYMzmUst1IHR9SbazlyurNb4FF27N/34
ASJOuC+L9KsN5g87yt5HQ72kBVYVGN3moil5z3F/GdP+XCbxAxaKD0qID32WOQsAo44c3zsJxt7T
uZBruU+ezlTay8kUyJu7a6dy2A4smStrpDWrx+YB1TrdhOjdxxI0z1RPOQkoqKDvc6+3F0LX3qaw
P+mVf4j84myyhANF2bZAnxlcm6hq2nXcx68xGYHLn8qRn46V/QkkmRKdWd7lWrVAwsbi4uKOCTB/
uPD1i34dYHt16ehlqSFJ5cwfEEMuCoGGhFif3dhjYYqM4CVJUMU6HeSXqRfHeLLhQEvE9GTTbN2q
6Jf6siVNYyFEnG6mUByzsvhw7eod6fgNQXbeOuY45Qx5we0g1hoI96I8x50Xbkk4Woq+C9dCg2iW
TBctgLeWqWlbOdba6SD9cMnT1uRrE92CUHTS1c5RKMxnPfXgYbGb35S0/PtB0LwB08SunIqOo7g4
W9kzBJlVlJW3ddS+Rgrt63wITmNlLgrKo03ocqDQy79g99vSEX8NRHuhc3sTEBHJLsHsWZ2MtZPI
Y2bnD21kvuXkg7HRiyhre7n1/Gkd2S0XxiJ+QL3AdVinKUPzWO7YjT20Y/4q2+ST3e9j77XtXuAH
sYopWEEQeHXkqZbBG+VBt48iSpSARv1J8+x1jY5qidg+BcVk7mrNpq2XjBYlQxWe8pFkRiG1C3vN
lyGntzt1YlPLuFihtOjZ0yPEwVBDZxz2+I7oiKLUGBDwADCstE/2vYuxU492HHi7AeCmZFe+D/OU
Jiap1Sru2TRqwEpHkmtkguhejs52bHLjoGVomaupCplECDZqZEFs88DYjqNf7R3NQ44/+tB3DSu/
18YGTQ1kju31x7+3BTlI55+J8c1KZHGKFliaXKtah218Xm6zyFuFxfDq2fGZwU+3cQWeKqJD96XI
UxwH4t2lj2xgoF4Iq9N2vJ/NZFCodnZAp8/Il2xtnid4fltFhV73XMNUTQMybh/kUH50LQio2OXq
M2n93jaUvxXBjxAjsJeM0VBF33hqKoVcEhVBgzdF68YWCxOlvdsb37iBOWmosPMg+GMlNtgclxY6
VCXbxyIf6UiwapdlyasOOEfm5rmGaNPbiUB8Rr6J+YV4mZFFOOgC0NHxSbfpWLW++eJfIzU2eITP
1fx08TyBsVyjQiD63vves2dDxPCKHQkqyNTH5DTp7n0ub2QChgFlzQPEey4nHopzadPSFDdzzFkt
vK96cAQXQ0heTnaXzKMDH+z3Yhrqo62HPS4IizPCL8Z1p7eHTqF7rMJqWJQjkjWEbpzWEMaV/e3r
ZKrr8FPQiVdpRCfUDbqFIUjJ8FJLLMwR4x0IqZs6Ua+E3lAODQm2Riv/6eOpObdpuw1pb+sOO2Ur
9LnAjkBYcFWt/Uh/jUdx9sMfVFBQkOvZi8CGU8ZewfKYPOT9c2BhS1Eee7QoRB5bYv0e2hKVcIky
w0/YOwtkeTBktkmsGy+pz2qdgmp0Ulos0KCcrREf7Y7ui6vsC3vsR1fPX5rcI/ezxmCgDBAUoQYr
zDO38SyFS1Bk8k8M2bTrO5vOIU0qdJq0PTH+ThmzEizNUqvgzLqXwUnTLcog/so8WszCNrrnfkwY
EnNI1atAMVxRIX/VzIw3MmKYPVgQlorMW6aua6yDST0S00ChalU4iyH9LCwaVo78SpPqtvaLfpeN
s7sowzNi2vs2b2FUhwymmonmkxDpR0eTj6tNqWE2pWMGcnYfJmouoM03x8X/SrcS0DnNpVs9R7PU
m8jb5tFT8F7RYcG4pFG7tieMA5gGMVSGGTQ9ipG7AMwLkDmanZ1O2qy6KG1G0OSdXPuFU1PzM/Zw
Ve/tu4qOXzx1INTBqG18K0xhcNQrxHPA7+q0u6tyhkANAOyl05dH+vLn0IGrQETHaQAHbfS0Naml
JAmhWGjYTW2jygY70MUEwDB2x1HKIiZMgccmPhM0cONL29raRHFtSIDdT1WCQSMtANqT7jiFXBzC
0G6OPf321MPSkKTDs1vgA9XbJ6Zm/P+LCdgcHdkgbpJDVtJWZ9+aY3x1j7WlNoVORkdfFQRICean
VU3TXhKnc6w5imGAAQtskXuygXj1/WINAXtWXbbOcVJ74sDIcInL58KdrB2es4QlrBwPdjPPhGqd
1CIjx7cl0pq6lsCesqOtZkccFlpvm0fmjXnLicY2y3We8wzbmDCKYOnBVjehRDi9xDfLKdpIbz4l
b7JhhuKOnMJWVjtLMugtVHTVCX/tS+vy2QZG60LZS9HQcNqvCLapXd5x5fCUJkmhsL5dljVGMq6n
XhwyZZGC5yePpuQxLO90WigcUQy6+a+sI9LO2KvXbPd4bijFG6tiCTXmKksw61m7HkrwJFQ7m407
cZC5Rr4w2UUMi63IKTY+MswI8nzTVR9EIbf3uRmsVTK+gGM4SSUU1ISkRE+JtaIYGRFNAASGeOJO
2o+dk2LnOOEfabndSnjdIWSGSuPQN/0agAVtc1d+EZfDRzQmt2p26pJt8UwokrfDp6TWYSXlokWD
ujKratcVx7rgSHYCXFOcSJBZ5NkeW5aboTD3wsTZSVnhcMzZ0vgaQudDN3/UMH0RXHTnS/LGnOp2
alzCL2KM5U0AFRjmEqMOF0P3YwBZajVIlsyMisfVenXpmTG7+KeSSK2bSHvza9tDqlDrS9Y7JAW2
JtbZ5H1Gqc1Mh7HXEmUstcZELTJSsbKv3Zola2U+jESVNdo+sYLx4GLFWcRsfeyio5gNy2FDcOo2
k/EDYej6pvZuTVujMNTHZzUAqGp0usJD/dQqJiJuj+8uLBowQD54nSGbePXhOWratzm4obF+TBXf
euz22QRzVVRqeLFNtgMdfrVFRETaItnVpRPdhCWuBOIQ6bxMq75Bz1uqN+ARaLqDc9qlamF3X71H
Q18mtOBVqD22NAVKM/MXoUn+55BYTypge5hkZLCiBfnQ2LrXkRghh8X2Pk+SOzLigdA40G3EJEl/
8OlfG4o9H9Q4mv+y+Nat/k8LmHubu/3OYO0hxaeE9Zn9wVEe8LeYSzSPnbEp6nveEZnWDr6iWjrZ
NrLAeE7VKtWSXa7DFqoD67Zq/ORQokteWqSY8SEvRukfOY4AZVd4baK27y8Sa5Y9R5kNoLOi7mMc
yxuusAlVsLXAVBLDRC3QgcjNmJC/jrOMrr+fyFt9kl9JgxakjZIHU/eJKKxovUalA6GPjKgVBrru
pnCXca590mvv37Vwx/QVGbtmX1TDmG0aik8h4IMKm61R3Vyq2ZmTENe0DaHa3cTzF4fuW6754nC9
CZ/Kp3LoPMjU5d023iPggmGXIxBfpEggaBCRYaCB5nZrNa5kxTocSOMx6eKE40B/aWTUrwzTFMvQ
2nkunjF78l/COAIqU9PTLpu8X9eA9M85iPcFCVhDWe2roXlUQk5bEwPSWgFTGlJiQVnkcFjXWbXl
5MFF7GFRaj28vwaTOEo41lgXlT07r7RcW3XTXZT07rOCD7SY8KtKo76Gm5NFCpKSv0cAr7WMN6o+
uamDkSY/bUYchX/6zoBJKhjLJ53xbLmVQN3xLqsiIGUWgzWxx34tbnImYiss7MiJUc4HUtsoRqxG
pjVkc/TfCaatwFVYw0Ey192wyfMKeFhwAUp2Dl32KmzL0MFKeLFaSj/GQA/tS0mRM3yz5AJjE96t
YdV3VQdMP3YhcYzMP22uS2HWshPAmxmoW0JkjEvsWGrVFnm40TLwb5Xh/QiSVNy8fR5alGZ2Tbkh
RhS2zcj6bE1f9nBNjae6/REuB+iUZ58VSU40P1tqPw3VfzGGx96STzUBHIuWg8tsHoe0Ofo1Ch98
mmt05k/wvU3kt/anrWp88pYBWs43SV8zxckM5QLaNf/E0N37SH4OMhmejJmWHxJL4mQlH4Cwv+AG
bLtIW+IUyTZD4CUrogAeIUQwNxU4+ZGRo8Ebb5TF9MCxg7foFgUKq8oy6Kd1Z7YrTdVnwGPZFlnG
flTBjWwYEAt6EalB+hY9vYTlf3zJC+e7noazDd6AKnUVBdERQ3Kx4OjUEAQ1m9TGp5XO1RlzlBs3
ibB0pw2GTUX6kdPuDYhJHfh3bZyMc4cWyJQEa5YxQQuUuOSTfJupBc4YVoRWktjVTSkXAz43s1rm
FaKn2ouOLbM0em4fpt22J/SfrPbeuNHa1l81cJR9O+Joie+yEi5fyFpf1tvGNvauIsshBZC8zgz5
nrlkIAYDdqX/w96ZLLeuZFn2V8pyXIhy9IBZZg3Y95So9moCk3R10fedA19fC1BY3BfvpUVYzmtC
Eyk2IAg43M/Ze21N+fLN9j024o8GojJHv7btS34Xg+hhfFDxxhprcLUUIcneXCtKRAdNx8+n5SBB
DFxsVBjo2Jrs5g7NMsInRlhywaMnfv+b/VHhl1z51Aso01L0r12B75Bllel/yVreas3+KpLmxRnq
B7oQUEgjxWenN/SdcZeVHssBQ53UO/RRFTzXlgHeSASus2jTkRgmRdB1tj39WJTqh+r1YJYydGJT
NytrfIQviQMsLCv2nbSOHZHK+rC1OYMy1HspA7dnKa96G/6qNJzYsKzlNgfU3Hu456uvzK5fXAJd
l1GWX0tiFj2unIzpCfy6XWp0ZwlQAu9sT/Nk3TohkjphFBufiWpZ2MnanGwuDD4/be2LhqazDkb3
LJGkrTLV+ExIecMsHBxgCB2kOc6G8nMBIIyJe3qyAAWS/JxuCdAQa2RzJrMLiI2ZtVV76Z/qpig3
fl3e8IGthZlz+sfGoWJR6jelglEe9EDqlg0jPEay6CuAuIZpgaihTOF7g1M0LKo4TG9ZhFk+yUc9
FojAPVLZWMo6m66DobqWdvYYFNWd3uorCdSBzQhXPT7alUO1fFlR87MA5i7Ib8caMsDQs/X4FFnl
vQ/rdqHJgo6VpIkhUxKDhmRbNgqAkuLajEKF2txtcE2AV4uZlBX1Ls9AfbTUhEOyFBeNJFs6GM8h
/OqlF5TZWhTNwScEnQhghOoojlQAjGv4NS8hi8VE4nfpCH2n+Q4Hjkk/AIifPg29MgKs4PpKuFIG
7d1qyqshml3qJsO6UZnvkn9hUQ/SFXIvcljb/V3j6x+FcfR1Rk0Z9jbtsF8uGofcMCFWdu6XPTTv
FL+M0nmmg7KVmU+vJD7qLEoDn2mE9LWrHclr0COp7lvUHioRPEm6UafsxNS6kxpmOMpT1bYoxQGu
DGizSnupJbybkoKpmYJZabpo6WbWJRt14reim8GYsnHsdhtXJPIV6sHjSm445AHmNMgskEkRWdw6
FjhymhZaKfUVMkruOT6TnQJdTA3PWDTpnowX0mzUjd00zEooNrqEziwKJTkZsvrpRd1P8rBLLxoX
ankjfLvlpBmwwuSv6O5/htL8art87UE610VSbIUi6ZcNgAxLVu1W8EFJloY9BjKKZ8pVz8fHwLSf
I1vuBKFHmDLLldJop7BXJrwsGp2WC6JZ47U9/UJLvS5FwQWDeJ3ONTZmyRVW9B9I1u+S+MPQJ8BB
TBZRco8lTOP3y19Gz11VoA+wOqlPbl6hRnJ/BC3SdjqdJwVMwgKhXYtwVhJz5zzgtaLAnTpPoupO
rZdfZ5T//089eByKr//6j3d0Z0Q+E6sXfjZ/zDAwTZcYgP/zf/+T2Ab/K/9L6MHyPQl/kbIYvv/1
VX8PPlBV428qOkMMiAzopmnYv4MPNONvZFULWnKWamim/Tv4wND+RmK05mJ61mxAe0L/R/CBrv2N
CDRqW45wHJ3kA/V/EnwwxxrkyUCw2P7nf/2HKdgsFVmyY9m6IPXAIJfhj7EHDXIDztBWXmgk4RzP
xYYlrXHqRCG3fhF0T7khM8RWIbpY4hXJpWX6QcuWEF+CfEC2p4+pSD79ND910g1w7AMngx5aBqvI
hLiYCpfQXmN4C0lB3QZV0u2la+xwQD/1jiOvWTTIq9s41uYPP8Td9zf4X7Tl7vIwa2q+icGG/+mL
GcLVbObzwnDATP/zFzOyoYjdoO0uvgYlnDNmqTXG54hPlWqOn1ExtsmlSttom1UKFR0a5Keql+qE
CftqgpEzVgJ9tAoJHSfJYJ8RoeNonXWukG6Ivmrv7GkST/M73qmStTEhreQ0Ot5P4MXhTsjsltut
SqeP9EBVq6HsRkV3pHqHXl5ATMqD/lhNGorBaCi3lP1+jmAHshYd44ahX9IspZQc0yWWqoc+or/z
FMCOtYe3vJXMHFwba1WwNrnu7LPBUR6ssZgiNinf+n4V/pt9anGs/mWfWrbFGtY1ievQxJ/2aWgH
juUO9ATGAWZWG9BW7oCt+I3tP0KtIExoHA7KaLCxoRJyGYzeWIj9dAyfnGe3JKOQjCv6xIKg4Fbf
NWje1xm8Ei5q24rK6gNcgPhG1X/BjtaeXNcBOe+Zr8z1u0OXUMzvii47+hJ0KvAT+tOM6Vkoehig
tPgCK3qQENosIrx9EGNBwWxcS/OLIdWAHopXrTjp0PXlTnLtIO+LtmuiVanSLB+0Xn3UbfalO95N
isvnwTdXHXW1VUNG0jlW8+swwVcKyvQhUstdoJk3/HE45IMmfdZglZttedL15CFkRX34fQPdUnJR
jMLlvz7G1SmT5J+PcdvQhc1RbnEO69p0Dny+38LM54xQ/7c9KH6vFAktevMjhud8hK2js+siBWkc
FPLI08JjZ5jWWXYGrTTc9ZaXrWmkH5sSvZGWmZe2McQpbOApBsrWbVZuWYrnf72dpLT802baqm2r
jq2z5BHTzXRY/WEzTSF9Ivf87IJ3tj7AlztnFjZWMwC60g6W+28+bgqM+cvnuUITNn4NFSrKn079
guN/LKsgv6xqRQ2uivpVNjE6XEUz12qlGpehoRIa6qP7QGg9KHWjXllEx+GdbRY+OpibfdMHQhga
XaR70esMZ/ZHRPAb3mzlOQ/wzHroMqc4X0rxKNvP+QhZtdAAX9TCs87/Zv/9KZtGsPc0oZkacwGq
3lxN/nkH2jhSA5+QrItp6G92EgRHO5gbfiznCyKmlr4VC6rdJuWyrlBOOiPRsZqUj8xeb2Go+StM
HUwPeZE+MBrWhXo338SG+6XiedvjeY22AF/iVS8AhssRmwUZw0z1KkZ2lW9nZ2O/6VtKFIhZD2S5
p1RaaH+Niq4eRMiiAtwdsYC2hwRpjOwXN82DJbRO7DrBRY1a1jysYdDiYuCYCi1dV9QbEDXOwqMf
cVbQ8qqNK9aZqskDPRR9qdTtr6YWwUWpJsSHqhkrEq2QIjqUQQpEaDvfSuoJmwnXmrT2y7/e7+Zf
DyTHni6PuuVqBheSP2cCWa2ZmaannEltbDypERpi9vfEPL/2gcLA20UUuCtculowgCVwoi8dE6wW
5f17GdvqsooN6xookdgT6dfBULe9WzSg0Q2n53aUEnVl+Nm28cWI9b3UrOgtyp1hAZMguAJEGu7K
BCBKBXN91WWW8W6ooP/c4sZM3QRaUrvroQP2rJUDnOi0P40xieCm4Sp7P1MfiNcE2q6VZLiNDu1q
cE47xRTlJjOksQspJCoKHRSJ9JMVFFEYPovbzqt+dDiCr4leVM+Gfc96Ur44tdmchbr+1ztYc+2/
HNq6oTMiWGRIqAZXFSY6fxwbrIrmFd1o/dyQWrEs1UQ9uk4LsrWWAql9qG6T0XJ28z/mG+l4nrKk
LqkeK4V0z83v16ie8lmMRfWHh/7wFNNGkAelkxf+freuTqMlDLJi9f2+87+JFeYj/vDM0cJxQ4cc
MwExUFSW2Eqlr9K9olGrmTfo97O/P3LewCAVHlJV4/n7MSIa2YLfHz64MT+GZ7diXwfUb/677/T7
2X9/X/Vn6jvD4Xsb/vFlfn/8/I/vbZr//P7QtkivkbpSgcFszcYRx3z6DvMTPKNyIKtM9+f/zDfD
vPvnPw1O2bi8BFzjt2oHwNCrwajpHoHzmrvD7ZPX7blTGfo6V+rriITQTdMRoNIzj33uzPHXyJIU
6tHToPS/upwaThvrp8gYf+GgtFbdED42cfBOSNy4CmL5UaTCXEUtq8XeduKllMfWFcWT19oX+ogx
7n2Lhl2VvWgh09XcHM9Zi3e4Uv1tm6VHLvgoP9WExJlMWeuapy8CnMKLoqkydM9ME2JPu2gaIcCD
vO+B0S59ChQhAOump2PSe+DUcUcpC8pyWLTQNmleBd1BEF+TMYy2AFkXhLbAI42+mJ1N3KZRX6fh
wcjsZd1r1ktNULoV/iTC5YL4MjqHmHL42ZpNbFV3aqddW98d1nGEylA0sE1SC2ON3SrblNNglbkO
WiA9vwV6ywXJArHidG9G8uakMCwo6RO9QqavCVZksvcUcHrpAk/qvdCh8ZVapGMptIIJoEcmXFpr
JN0uqij1dZQj4iz9QG/64vt1cFQaHFZJPqwd0213lVWta5I8Tibtbh6OX8FQLIK6i+mwyp80sh80
o2pXuaXdIr86U5NxVqOb3kbfYAfXxbZ06wCI1EHJvEfPRXHjS5iaol9nbfdpS7nCMxZvGzVp1pS5
9atuvBFKS9h0oVMdoh4aIK92WCnj48m2jm+pRyLZpKZSTh5CGvk7paT/GFgUCNz2GLe4S9ogCTcR
+ZhmjO6ps/n1IvkZlskttTPlrDmMkrmh7wpbbnxVEfsB8grxpRxgmVP12ChP5HtRruzMPdxIokuw
UFd+s1Mj4tVrMtFLc9iSg+rRyI1ogGAPhwQxotKX4PK0Gu3q2EbMbqhyaLH9hGp8IlOD/EN+llLJ
WSpa3a5t6NvsfIG8q9P2la1oi7RXBprT8pfdx4dEPhtm9NPK200ONWFNc/JGca86OaZ9yEU8LPO+
dDZl364jrfvQ7eCUKEiBlPDWcJ2fvC+nrIwfOoFArahXoQFwSCVnfWEk8I7UY5OYzzIKymtfICMI
WjjxdXdXlQA3G1Z6o8gfAr0grzO3rDUW2YtikqeMrAsJZY2hzQa+3pWGf3A9ZG1R9qh3FEscUP81
OZ+LVhg5gOwEnbHMKPGhgEMGn/wcDaTRWtEA2m8wp5L0TWaZyawb3x/MHlSU4kSMGEA9JdmKwbqY
mqhQurjwCALCLGJEOL06bLLI/ugU/8qAhZa3jp8HcD6s7IphR9f3MHhDtjZjcUh9jRbvpH+iX3Bv
5J7k1CLWwHtPLaVZ6Uw2Nih7NqzWm4MYio1j+cOleyRA96rD4BQMiLQR6SePRFhjoIVOaMoIKq2B
zqWFyBmZ9WPZsR5UR8JBbVqi0uZUJpNqNzK/XFhu/sRkaxPBfu0tP9pQiTupEL/2jVb+4BgqET05
5O7EKd7dlCjxsh8xOZbmD+Bs1NtMwsEL1LobgB8T6o+IXhmfAG1DJ0kQ/FBgetCYoS64bGc7FIYh
EsRSWUWu89WDoVuyhRk57/aR5RA8lnSZT3ua3ue4NhzlWQmJWxos/6WzjS1LMchwY0Oazrg1w+gs
S6en64jaY5iwsnnAQgks99HMGCcTVkVjZEQQgulpaEN9V8/ZE8a+rehymDFFQAvW2AqebwyrkagX
EAnIUmhY4656i7uuX7Aja+q1uINfAnLL4HA5CHPgnlSSlr/bNpfBnCL5tL30aoCYBZmF/ShVADX3
zajRQhxYNDape6wGPFGuS01TEJEtE4HoQW0XNorxY3ftO0c74ri23cZ8CEWC1Dgu6Rhj0jIwAZNn
lD5kHhIorNTtknXRzku8bKuab63bkSRNpxRp9KOpOSfb4xcem2DvdIGzHDw3XtXh+KCVU35hA+Nc
y1W56fR3TrBum7ThU8zAiVW8xkuvkfXCrHqMSSoFQaCuZOxvUxoZ0sVdRlhOAdGcu5VdPJexuC0I
jPyREZhiTi6PzI3UJcGFr1UpLwFDJ46Abetp7ca2i02Z05xvU0yXYZDEm574Z3oeylZGdGyIoiOt
ZFIMEVi473WVGbSOFBeOOQWcnBFAUwI4pc1ji3GUuYkCx0Up7Y3buMfGKwi1yMo7ar8PMJh3BA6c
Red9tVn8pbao7NUOWNg4phAk5avIcGvhROG8M3r0WgXakki257LBF2P0YKDhqaKjz14sxHnLkYOc
HAIQiBWrpsAs90F6qonrYoAJC9347EN3Nwye+qqZREi4wuiPUAuVC1kACOmmZ8w3890YG9pVWIE8
eubYob7nZdPrVXbMp+Pz2d04KjdcvHJXdIm99WM/egwb8Wt+j7ofzkretS8ApYKNkQrt0Lu2ch2U
JIN1xHtkzn2XQp+nHxciK1SDC0Kr+oSTjuhtzHo/urRaz+9lEyoNC8F17jVF5nuWYum2TVH1RAFM
05GOl62ANdJS9WhRk3xVMLmtHQ0HNWWX/gwTlehJ0aZvChSF+ansenzysU95JOgGVm99vA/GsboH
CDU1+KZ3687RUCefmq30OCKFuAr4pwcngIkEsxEnV+G+Yompfoo2PndQll6HVtRrKfzg1KOvPvsx
l4zCcIc31EHrnobcT2lj1xnasn1gynOUrJrXg0cgcNep6r1o6bHOTxPGi24UYOyAeiPQyKrr4Ev1
YGIV2PSiCp9tzUE0zxuao3GJoMa9tL4j16EtjWOq1P4loLNuZBiOO+UtS/NVXprVT8en6i8sPXpw
q0pBGz1oO7uxlHuj1FSAi3wXA49vJbL6Q+YuXmhSH66tnbsHC4nDphNVwwreeZx3kJqUd1yuypfE
rPU150F/LOOyuph2H61yRKrvOZq5+amFFU6kJfTGRewlOys3ul3WhnQOdNy881NcZrtO4Hjviokd
xFERGLi6FR8VJaHa7+Tms+cGD/NT/da/9dFUNiiBECKeyI8px92l0hGbpVZrvDfIOr53pKMgrhmz
7qZ6Y71zcGnt1L4RNy+HPTC/Gzw9pGkO2H2f9zBrpHStOhSnWpTGBWv8sAxEmn/2xosyJtp752H+
LrtKnPIkbyBKsqien5Ch06KZgtKjIWBWqbxTpyjBZWAbSaTQs083Z33Zqx+pRfPNINfzPBg9uIGc
qKz5HdKl7DjghIVjKXGa8exZdn1GJJ2u6FDZH7QSvzelaqmu0uw9O9Tfz1hYsSDkDtfkWk9OXreb
n8WUj8Yxn4WNXtFP8xOEGznvg3Kbt8fyUM9mQygucWI0J7eGetWPY/3eddT9pu+cBiAU8tz1LkOh
RsjDbYiHjem82fxY8zOoQ1SYdNLyyuBpHoNBi9YNms63Ghza/Cmm22MEmfgFCcvpY+PaBYjFjmY7
R+X8HnUF45YdFNxBLCdBaxqapsX9D4vIn/kZY8PPo7lefUf0rHMYE1rVg5EEP7KhBW7EvgUXaC60
3NqFkRKyNihHRMaZu+ZgGl4jSddn+j4NrWhssFZ8bw5VefC55tLjVKJXNFr7+X0IFpWLICLErgal
cRgQ5GzMiNOL6cFhfgaerRYvZO7ej2Vh7LUULEeUY7nV7Pw5V4nCkKN8Dx3MpqYYwmOJKvJmluIT
NYZ85+SBsDBp2BzAJGcRUNKwpxcILTlRlzSfEk33dsJiYeMFWv+mIiicXqiZETlQ1DUOXM+TtS4C
uMi4K+d/FjkpSeFQWJfedJqLLGCUze9KpMSt70X7GFU1GUcl2NY8Dod3i/49YyEIhgqXN2CUPZmV
5ZNGgW/efGE10HbhF58z35NXNUFTN78hCqy3xrTjh7bW9UOYO9F6fjzDLJjUTf+jGHJmJ1nU7Hpp
wrK0jd28ibk++FBVB/UUNaF+Z/q0f+dXWjGSbqT1zn0YWdqxGxirv/9Bw05L2uDVkQ0uZIWOJh6u
+FWExmp+S1DSMNTHkMKBqDADDdBcMHlV0Hhr967IVAhvdaneFXWon8amRwgyfXdZBHvKPONznpms
z1RpbyLpjj8KesYqluo72hwtUgIvXks6rocwQpffOsqP763SONC8EAq5CE0DzwF9gfkfdTBeYt/O
nrrRKvaNG7PGlW383ojFvLXtZHEv69Dc4xZAqqd51Ii1/Pa9d+oWvZdf1Izlnn0xgzr4ftdKBZtP
YfTBVvvkIPWk//4BE+WocaF/c/yy3egQ+miO5NaTU4UsT/mSsOIxz02HWOv33nU+7AaHpaEWkSkR
fMqOS7ePxOngAtdY61zbgZfYkIvh5DdtUuyryHojLK0gycQs0U76TE0yvdtahKScUW6Z9JmHkZGw
46ra3pBt5/vI1smlxqhyUA112wt0sZXbAuxzO+caNeNtaCrjDLB5jRjN3WasYLnEfFhk7t5poYHC
pLfMZVf3qHAkWknaL2+2U9CeUUOVlZ2TP+WOuw+jXuIpKvWDRF9ZZawBQ7uxz7bOqto3QGITAblW
R/yuSmK8UcbYJZFjPrcaYQaa1nW71oKRHUwZKrVZkIaMN/IwNuS1eVjYvm/8VMNwQj1p+tGyAwQA
eFHzn9KEbdd22rGSZbB1Qi89/H78z8+bnzzf6Cp4yu+7rRFs/Ww8zi+b32B+fOwqPmP+8/eDDOPu
MrdNY9GCMGHtZMQIvzowP0ZhL8GjUy5w6uHMe+U4BZRk3cXZc2bDRwlDVkCB0ozb3Gmew+A1pcPF
hDhNoOuQ9VVPaV7ldBO3grkuMtglvCr0Yh6xDX0TsnOFsjIdvPsOu2iTWO92I4a9gsP0kFdYpkYj
B2fVJi0XAUnQQHe1jdb6fsIcZDWHXv2Ov4qPguLUTpfaQ4xZ1KyD+tCIrxziJwbBsCDQZrrB67EY
J+873RhQJD1U3jYdcPnAIoZncLRDFgAobWpsu2vDLK+prZ9sH0vGvHs4y2rQXD082bgiX1JhwRCV
3dP85aiOFgdkG6koppJjPhL58xE3vKvCSmWTAcdQu4L3rptHSNwEOMS8oOkr9pUqBJhrQuZDNUd3
ND02/zermaJjzV8BjYxXKCWWgV2hZM9srL0nv2j05bxhgR65q7xgFZcj8AF3jqCJH23LdOyRvM1J
4qzcBanXwejuLkYUrnAmPiu2q6/nJC9Y4/VhjvMCxV0RQy/ISLNa7+DFAXphvTa/j4/vdzerJj/M
n5uGqruMJPIGrER71Yt22GPi3QgdZ+0zVNFiga000rVeWSYlhyhMoD+PNtYl0LrLrqnuEVO3WwE5
+Ri1mB+02j5hKgdrHsYItelC0xApXKwyVf8cAtGy89LZkS3nwp9FjWGGB7DBFVJEUR2qTlKERAG8
NB2Jsmnq7RUFngSyEoa1GujWQZHeZ1/XPyPbA2PUIp1pSv0CGakAbWVdiZTxV5rsn0E7ZN/0ynpi
Bc78torOGSV+BZBHExjAI8A94lHSn8fQtc5YaRF52ncKlLMjRhXmh1GBoYCXnuu+64heRFJSlQrr
9Mg01pE9yU7JN9h6drWrW6uH7qCBgOniYWuqHWkSndqSBzZGe3/snqdQgGMT6ckxq43ihmAKC+/g
W2esEfom0rF+DG1gLmlC2hsPru2ha0Ebe7JZYChmboFS8WRzaYDvpABm0fPs6rTmBj+0d/RBowny
khdiePSN3ruLc7IUEPQQjiiS8aZkVBn5HNL8Wmq2cRCFB3WgwxGZJSkrvaruijTRDoHhnoemsFHw
eQwn5MuzHCrzZFvr8RFHZX6Yb1Kp37k1edxDrp3g5MF7jBjuft/Eiprh8yRsTdjKpx+HONZJP2AC
5h2UvH22ApLEY0mzYTLSibI+gCqvD3b3ZjokGxNTchfoWnmwa5MluBPtAp2Fzrpk5s95DRSbPBJ2
kKZW217PT2kzwL//x01uTfp5NKgLJc2J00ldzCNIowPL+d7+HtEyFwlSmNuiC1ZFGLWH+YaSU3sI
8S7nndwj0GoOGOevYZYAatUkzMbpoewffyGmRodhm8+jwgmYSDmARlP1+hBON9qgK2twoa+ENQeQ
gKu7VMU/VJPGuUpaL6IcXAcJiK3pOCd3siIHEHlzdwBxv2z8UewJjxuOJsqjmCg/vLcekyOby2iZ
uO33zXxXoGHBWDX9R1A+t/I+3/fTN5lvUl0xwd+jzZNm4B3G6abwu2SdZhDWVRGQiDvml7wTj27F
KE/2S/d940CQ/v7L+8dfvJmOv4defhw1MJksdMTzX4YkDfT33fkvUdirNCINwi/hls43ugscNS7T
J9/Qok2gutVhviGPpD54zNi+786PYbGjsx74xlIpawTMesfFIMJVHTg2oeO69dT6uIw9EsjwHvPS
WGMoCXQ0rWZayqVi2HI/dqwk1aJA9OcQVS5Tn6COWFIadRjbNdFThqYFqhGrmD8b3UihxhD3XoNG
PvWK/NjDhYK9wXjhTz1YVLPIHaqpUcq+mm8sZuuLXITp9y5p0xhuQeJSpZyOivmbxHD3th7LddAy
me60WJDjd9FOYWYdOsaBIPF2GqfmYYtIEQof1AxphHh3lNcIkhjxCflBLw+mYcgDQhePbkBP9NPo
igMqW38f1wjhlI5BO7U51bQM+tz3fbeN0E+3yV7ro0nv3wVLIyX8uHSLQ1tl60QnnoJaAQd7q4H1
JKM+2wRe+5j4Gtfc6VyZh4P5rz895lsciDBT6bhyXLRN7q4L1AbnaCTeNgnIjonzODvRKySJTXXy
hRLA9BmFL7d2Khq6uyzGtNwAyhaXGyEj5yohqLQsc9/pwUD+meSTQKBHfg1S7/pSOZX0pM+tDFtK
wD6P6/7OIunnpKPiOXhlvQllUL65qXYOabHC66okyGc9WcUPgenKW1aP7iVDY5DrSneIXBqCekBv
yaAlvrB8td7CXxiufUnIITZdmFTAKikQula5rrWeNg2Wa2qxmnlSTRTBpJPdpYRSOszeSZoIUp+S
cjQtV2zzguKlv9eo8JJ8CCsPFEZ/b5smyyhVeLvAGjYarGjiMKCOWxbBzE6ZkTBB6wbzOhQUpXhV
XaNZpOU0WkdSw1HYxScVnRhxOrAkLC2JT3bhj3RnHJIUUt99TLroZyW84jzfoxbPFBC/3zKJMIXX
rmm8SIh2A9rot9ZQrLVuqKgvtDR8kUa5nh+3i44ughYgA9fj6rlKq22eR+bN7fMfFRkVKzfWqSmV
mLm0AQGMNpqPhTCrF4M+/74I1WTVYuF5ydURz5Gf0RSa/usQL4bVC3dY4cLTSgkXWCRqoOxFzrXZ
7obqxbbgtjuu+1EaKr+HPq7jNMfcKJqAUs4mTHsSdjDvR/V1vtFr8oM0prD7qAQtzzwRN61SIR5I
zUdS1VsWBkw8ajMZ7kh8of7rPqMndp5xGYe7rI/Jni7bNelR2h2wJ5h/JJWvg1DmO+CjnDpmEzOd
I9gmSCrc/aYFx3oc8hXaL+BTHSR7mUQDoCoATbAqvINN+iuOwqHai8DUdmBOvtKqFeC6iuLZ7WJ6
Gzj9HlzIaStNR3TmOJBimTdAMOVa+UGmAKEhwJ518Syd8FDLOFhGll8+2pqEbio7kCXmA/Vkcalr
xWQjYBZFqiXRyNUjsj/ZnMnrlWsrTojFjmIuhW5T31dl2h4l0PwvPcbOVNdIidZq3RKdWxbPFQ2O
1s+TqzFGiL6kfrHc7EZnSnsMA715tEKGhgh7Jalm+0q29TXjW1j2kO4avcngnXGmh5ajH0PSNgZa
XQOv4VfjUpdhjUnas65V5/meaiPaU0RJ58YuISn6wVL3xuC6U2RivNgy2VZjnn70LnU2r4v8S5fI
H6UEFUJblNq3CTfQdkzt3pxuxm48AcdziVk3YlYsNuNfyUHm4tq6Q/uE/4e4X7WC5RiCw7rXQYHs
u4Bum6dD2c8Ri2QDDW3NY+7pdZn+qlGsXGC/WdqFGnw4NVMJr1rQ125/oLuCslHX5sEDk/kIn+3O
tErnDXMY9r7AKU40iAjTS11rQxCMoPUxDJ+ESa+dMRh/uG6HIiqBgek74PIKOLMbMGXNA5nCjKAk
aH5KP1w5RPl84ZyQOMO63icUI3EOedGsGciCHwgg/U3qBOmhb4V73w4R6yL5orq+/lSaIqSByIVA
I7PkyfTKv9+d/0uHkyapyVQxr73ywZIMznIwXoFGwT4A2Em8OHfLSr7isEFxp/W/alOMlw4nst+5
yXVADHB0IpcJrkEF2CRx7ErVkjzByqdXGg7UTSjvCuvTTWnfI/EIHg2PRgBdkoHUbce+jSr+zCqC
A2LoY/+YbTFRGr9E033kNJNfsmzoVoh30mviM0sKJ6RqWoX0ceDo0myoNmgToycjlD9gRZGdQqLq
u1Y796WjlV+9ldOa8ci8HfMdxR/MDXUMY6iAaYC4jRKpCScmHvyaDE/LeiTxxQf0If2tYo/aCiqd
utZl11/DRP2RhP64J1eoORujDcgxKp4LRvY0Mp46y+ofUs75TDca+Oc+XpDBUfccRAa/hpOvK0GO
cVu3zWEwLPNYdM1DXiaPaklyU6SPb4lGYh1kGNY1dRPeaqVWV1XbKTt/LLoXXvMaVwYZQyUnBunt
1pIAbG85zAgIt2CJZhjOC4GZzgIRfFzr1qtOhz/N9rIU6lUv623iB2KDUbalYBrsdEpJO8pM4dK0
emMHGUlM19d8rYCI+fYr616CL0/DIFNPpiQjJgIuzzT7oRoMgHxkyx+SWKenZ06ZuHHr76kejVs9
Mc9RLIIfgY+LakyUj0BV6NFFkrWrPyirgRH5s5b4wHp6sNh8zrpi5MuMhLpLHbXPUgEY4OSpeYra
+q2q1Ooh8YsCowL1TcupzHfnh8wLf1s3pvrYQ989uk2q3jIungtG04SZb6Y/jaNNgoe6UgLMR5Zl
aevR0/y9CvpmWUdRtK1HCnNOXjb7ztQdGHouq7PGIVBCIapXE/5wQipDXSHM7S3dr/xstFMSjaGc
I0Taa/rFxa2odGDJTa6Rwzn/go2WrIjAfrRSwMSOG9fvdRhtUCMrW7MPkr2TT3tF6A9lHOp7ESfF
sSAvc6+q9UrvSIwLRqmQbdht53umhYeOawq8NxDx+f9j70yWI9W2Lfsvr88zNjWN13G8drnqIhQd
TAqdgE0Nm/rrc0CcvLrvWKZlZj8bgXklhTtydrHWnGNCHIG+EGZb25XmFzy4r8YW1j7nr7+LlBzZ
RrgfA5LYeZOyFAvcIq5v25ZGBuS9F9yYQwDl33r3+xcSu6cbZ/AAc4VKg5tr5ZdpUouUSL+ofP6f
h6Y8uOD06GTcD0mIsFAzWVrIecRNC60pFsmL1Ca8tcjnlkgN/25KO/+Oq3JC/C1KKNVN/tdoZ2AM
loh72lRL4PepaZR3biYHy6euPSkz4luocIGCSp1vgd9cC5utmBoJ95jxhBHxhPfXiPFqrJtplXft
JcyME153/ykTOIp7Ke+7HNkDiFB1u+SWld5tNrCtqpZPiP4JqEXIAovMqWR4yfWpu1K88G4VZBr2
Fb392sTxIfeneTOGojrRNK62M/DUnSz42dYGfsOve0n14U2yqXo1RjKjw6HYjWFdvS+dxw+Jy2hr
JYOzm9TECi2ngcCnya5Q8HvAxNI/awM5Q3ZV/KLCe9dm0niAX0pGKuWxbaUS/dAR+4mdnrCj1lHn
grzSV0enlo4RKciXywRcGsFhsh4f0sn+1KvcWbbwwwMS+/xisbTH7CTgBZfq0PYUeFMzfIkWnAf5
V/EvEpoOjTYeHQSwu1JaQek9mCZe06bv+0/c9TungwhOvShDHiTkPZFo9O9Dbasbc/eihcmOlAvJ
VBdSUQLkEJiMf3t42MmNrcwny6XL4khtvjM04mQGRNjHyIf+BnApoIWvyGSlCdQ1+W9qNHTVhEuK
u8dqyXDkY+1VcpuBbjraXj+QQcqADeU0u1h5CTHUjNyTpmflUXkYPsOhQy4GRYV4JYO0Hyu2tpVb
Zm+EsVBioV5fLGxZirn+p85kocdR/lRhr2xcpUPRdvw7aZjtoXLj/jKVMrrkIsIgV9JPNTp6WU7/
Dus+onmbZ9i8xUH5LXOYXAgd7sAbDlF9a1vAZOoqE3OXASXwNjUZffdGYncBb4H+k2ArxMfmTZkv
UTuD9SuiB/Jt4BkgwN1RwBKPeZ3oj1zADTnmLZ1Ry2LjZzU3q1Q8L+Jmp0kF4XjuBeNKjCO4Ah3I
/IEsqjOay5olUElm+bKZThEC/AMrDsB8vpHt9CJrgpRnLo0Hb4W98q3moMkK2+FlbLJrnXbmibVJ
sS0sgzJfEpsXllnMbuo9buvkfuzs+qKnGtR2I731YGExw1nxlcpXDupEj2/SLDtYeasuQoYnoefa
fRjhSRx7LuWMathbAwE2KbrXFpp/JvPb1jOzW62exam1STheHspTgZyW4DmjyqbbykifI6m7z70O
FbwW/lsvGwfP4xs055HSyWOCB22jObVx6MdS7SqyRb2SOokrji3hezKq5m1vNsDuNJY6uX0waFf8
NMEdbJLS/mk7Xf2YLMHsQJCdT70WgVlG0VMK0yMwW2w0kfyZ4JPf17ZTHMlQGt9adElJMfpBnpMu
oGmWegL0t4VwEh09P1JkRNnRQn82l2jv4omzQVGqaeMLSphNNH0SicR21/yJtRieyxiGx2H2x7OU
6c3Us87BikyqMc6KjxZZcY/NH4mda4AaG2eMH5yJZOrGN4wn8yZBT0GDyR3fWLMgpAybxw4yllFF
6QN7iGI7FA1sj9JpjjYFjKV2EF3XgyTgdGsX8Oz9qA0aq3Wf10NKaXcyQFPLfHwbCJDd10mUHCQR
OlHk+FhwNP0cxl12BYYx7qwCBYwY2/SYtbF+TsPB2BKmW/2kUnXfmuEPzdbg+aqepRVDQdKxffUg
HN8WP42J4S7pCJu1HK/cK9o5CFIyDdlWnx0m6AP8Zaf0uSVUHSi69dbjSmWWErcY3uGyaBZ7dZk/
a35KACjV2gR34X3LhsZPteksOwXHsWqqi7HEZMhIR0M+gCdpEe0VrRDXSbHNLDMyUrFuJAdEtjbf
SfZt45A9dABArsmS1+CMBI53wFrmnIazhqjFddFm454lE4nCt78gHNLePFupZHXt0aOiiIlhVUGI
zKKfynT91w5U1jljOYJGtAxf5xHeyCub/AJ3S1bcITDZ9a4x3MQHQXr3XRTX6YsdLyggfbjWxtIN
zJW4ayILRrpX/CCJV9yhY7kUraxPZucUL24hzsVYQ7vQ64i46bGiWJHIz3E6t8lh8IzwuR6m4dmY
8bY36Rd9rPaq2ZF6YAec098je3YkQmOT52WJ2Sepr+5A41VXg4k2q6MFoRMJWyhXHtNygqEcwiPH
OA7cYDk4ioDI1hxh+Ov5jZ02yZE1kLiMkDM3eWnTHh50+zlu27uosPIP3/AI9ITs6jbRU2XCI+q7
tHwvqogGjmv/ZdJmdwrIyhvTZhVv+4e68JJzDoD4SplKv5JVol+R45Gn2mg3bQHakrLUu9sjrCVt
UF7KKHxrqQkf6eBR7mP7Ts35XpJhFNVmDn3V6B5MDZp7XtClZx2a643+0WkeejuNnnEndMRtdE1P
tkeGBZVK81X3iKaVk0b5P7WNV8NBLjBObvY05IQolZ76knP24lbIdPpOzmxfVbWnqY35e6CTbIQ3
CmbtU+5W1zjNwVjO9nksKZJNDUndNiMdjG5ALClptnuDqs7d2OsRewL15qjSulsfimPl7Yqyr452
VVIzZNbMpB7umFbToK2W+GFkljcgj39ZlLSCstPe8hq4cNjVw720ovFe2FW0J+/Ro3PTISKim5zY
Hrr/Uc9e2fHdYlWqt43s0iP9GHfTIrw80n03qXxEzk1i1HcuEogWIt51wK712FLPwNGovQAx3M8K
4BLWtGRvaqZ7dTp5QeBcPTo2F9NiHzc0y6a0ldEUmShOFhRVj56I4TmFpbHVsvIFrBUX35zf1zhT
dpYFqSnzxIsjZX3EIM+CQZRoGSZyodMOMWID5aYMAVwQvvf3gZwS/5wW4JQYp6qPHFP/ZT1oCgCv
xBdIycXPcBETZifK+gmxv3hwuzI96hLLM2ZrIgAa9qEIIEB+zaNnPUwJvYOmfUiWQw0VWrNQILm1
s23pqm6FuODXTt9FgbRxAtu4c8A1kDzmCUrdZoKKU0vQ3HTw2/OkONKLFrvMq7GEj5VxJxvwBLj9
yNHUKBtOgzYc1DS6u4ZKKgaewjvD9/P2QtZPneN6cJ0m7+JHcbJVCTwDzQEEQqJleUPk3vykkmdr
GXcjIb1Dnw/NM9IQNvKqNSCQqK/cQWZiTfG8rUB2n+EuJeywVH5EpX72q0UFU3yoMI+uU7+KQafu
biDgfBPqL2bftdcwRXpFuq920kT0OM2aezuWnfM8tVzvEqPYn311T+ZVQEeaGjUauLb56df9/A5c
n28wpvT9eheByI1TzmjEKRFsiLeNz8YorLsKRCXy0hnMlF39MFVr3g/D1zCIDr5RhJWhRA3UUYK9
spfcpwIMC2vOjN2pX2+BqRxtiyTSxBrJ/ht0/WTI7p4LjU6+QRR02KEXdZrQPZCi7F5jUnrp6czn
oa/VLuyXBrYMrcu4HsZbqj71uaW1StYAcp4jetszREn9Nh9ku22G4jU3hjpAaGy+O/UMJd50HmoH
4wC5UGVpOl8WEdObsUvGR7CAN6wO/CPcWOS2ZZq80A70b+UiJ/fM5mw3rK09y7ceC5DOVUNNLzXj
c045qoEV5IYJWkiz6sBRjfT4jeJL1hFbHqlus2Sw4BXE/UlQUDm7XU9egOE/optOoKvF1nG9i9ir
37pYc+9nT9yMVYFmrW/MIPW4VkxNv6JmLndUSh1Yf5l+LfVev2aDwYieMCUKM1JPY/eea4Z8NFyl
nkqWyFpkvBeOrr9Ih1MRacXft9bHtN5rIJyZJG9oyCcxXT2ZmX+ljNK/zxMlrmrqETaJZglF8Il4
IllnL9AgYUbtaCFG008Ko0/m0IxPsiYFqM9SDAAOguVuyBtAQgZs+2w2g1n19ovlIdacCFX7wUei
MSaTBb/ovTQR8Awu9UNsk1E66+09WOCWugMWKEIpgPPY8eh9Li5ZI3FRaMdRdsp0NE96gXiHalz4
bCm000bsnCG0jremjtkslmpxDpTZCZNtczZ0EZ7TfWZaw02S9cXWa7vwo7WJJuwq50ef2O6+bMmu
d6n8ii5D+WIgwKozXXukhFwF+lyk7wgX3yKak5di5lcM7MZPTos8ofS16IHxE7l9ukZySEiHFa2C
DJzO03oAIIL9ZvbdszHksM9dH/ZV5cqb9SA7Ghx1bH6sFdwYnaUgG3Bbdd1fIKfjUx3dt4xex1Qb
u2NC/ZV+eu/BV6PNbGrarqTThrxa4IKUdYKaXeQHlFi4rULgaqpve/pZpJ91AnSo17oQiRKN+pOl
2Qewd97RpuwbpA1tvDr22QLRmTx6n3jQ/IeWAlegMi+HYuSqHUOaGZQ2BWVhXuylPFxbg7FZnXH/
n7jwfyAuGFz5WAD/98iFuzT7iMv849+BC3//0N/EBR+qAoQlUPym8E3T9nFFD3+p9r/+QxO6+Z+6
7jiu7Rq6ISyPpwqymuL/+g/TXZ7Bqex4gsYGJdZv4oL5nw5Dk00/DaoWP+v9PxEXhP4P2zYPsNBe
4A68DWHy3/13z2PTp14xAjI9LwYNzFcGAUfVGVglkR9h/Do0c1Bh1IKCMxrbTntKPaKXyk6M2OPI
L8rb4TL5uhMUmkUC55S257rNyVKxrJOPn/msW3R4LetcNFFjgoY6xUMhL515oNmVBmYfWrhW20/q
sRHkQNwruZwD05vpHYmjH5O3Zzk+ylUz98/Ki3rITKRvIVh1z5Vjv1Y26FlEiahWdM2hOzy65/XW
90GzgtFYTO+6pD7oU5hYXmnQxSz+/FA9UKlNyTjbEwv1CrvGQCkU/X2IVGWc0RHSusYwSlA1d9M8
J+pnVsjl/vXi9Yn1IJeXrLfW37LemqjhbUBI74AzJNu8+R2rYcY4mhM5qmf5ZT0QDpbjlA6do50Y
LJAMgyxMzUBBvtxqy21OfiKNtRSggnDbU4iDIZnn7OLlhDBhPNEeIIgzdIY38AjEtsfWgscrKi7f
h0T0MnCQjgZTuugrQtlj52U1TCCSUV2kI2/qsJ936jZ3aMHWCtljsfg+iDK8NwbvF26abNOTV7Jz
9OxHBqWM2IXqp+f1CSoc9yEcEnK10ZGAj/WIAacevmkid+uhAyXRjW1Ln2HcIvtc+CMuDifHIQ7p
HIaFu7XG2rhGrSGu4zAR40MqIqctcojyZN+kx1N60jyIcoaKCMjqBPiZ6beJ1eNK2yXd8m6ug6JF
51qXJjG7m3DCntYan9GAHFuOVA4LXTeuWCQhYDYtbgm7NK9VQxQgLSTaYln/NJX4b1OfIvBIDHRj
KyK1NDu+Gn3Dt7Ods/2Q+erInvkIuDC/tWKfzGTqjwdziHprI1IwfnYzTAerxvhCKjYgdjpDBpbo
wg2tG4Bcm3IY1cUbS/tGz8A5ut6M8JDn/Grg7Gn6Lg/JClhf4CSOdzKokws+OubvybzSU8ejrOLX
XjOm/YJwX5+blxc4Mqf/ZLsoxOcX7F7NobVasnJY8IMU4WMNjuR8gE30De2XO1N2QmglzoOYk4O9
lH67hmt+Fb8lienulaP+22ND897E6a1EfhNkaZxfNMPXjxNMaqNg0wlxFREQ/3lGF5mb64PfhyJ2
dxr5YBsGwDawF6mLoJl6SFpkPMs9Y0QamOoFW8zZ9baOEQFLYBNTNw9k2rwAFqU5MsFdpas1Ykg8
44YzFtnTfRaJral31DgqyiVp1N+aKRWkjk4mrd3GAiAqoSs7BaZfb7xPFzkHTEtj13v5z1WYNRhT
fyx9J/BbA7NdCeiW6265WbnWthFpeUQyQDzkL/Bn/dnqRkqdy2HIPiybv5znI+NdxU+5IrC26dut
AniMJRBllN8QJyoEMpnGFM2OIYHQBW0gH2hRWA0OdS+KHGx+65TkAX/R86xqncxJfhFu2u9WvVey
iL4myXJ7vbU+Nnr9AWSTfVCCEpAK8ePPwjnmrSMxGIFBh3hRsy72PwidIpLwXxKtOY8+BCrf3Z8z
2bE4xg2h4bfjxBZWtpXmOBwn3623xkJSYxpr4AnjxBn5Ygc1Vc9Ab8sMXDStHnfV1qCDIuyQ+FXk
qbVzcsK9JY35rPRCp+Ji5kdTDnvdjvD811jTwPSwAZ0oNrUv5jw55xo97N4oi2cn5KTLvqb0Atsu
0ENBkui0QC5KVFlOa/rbQToNXGvTD1wF9R6SjurreG9L7QvFNXpnO0CoaQMa0DarcMj5E8m8SB+7
RU20Sh/XW7hZN6YnNeikuJ7ImB3BCy9fgDV2e71FvsBjq3cVy3D0fNIzi7NjIxUO0MIVFBGWySsL
y63PBgSJES5quQjAVgWUxcZ3A+93JKDKnM5Gb2CPQvJi41zam7N6QJoWnutBmUe27ZN6t9Vfq06u
RgCC3HXRSbGet7lSC58YABgyuGc857f0kma3vjLDVwy7FuLx+urUyeBdhjSaQvKB2UhUR28w5NE2
2z2V8JpK6QmlCLI4hkNyTmlBAst5M7LHoR770z8++3q3p+qMCZFqwgTN8c9pUEkfEJE7H9eTsh4w
rxVcls5NZkyfQyGIykgcCoG9iSe2Qhy+SrLQ0iDXqWMcYnw70uULSiV+O08zHRfD73ZhPbOj03r/
PN+OLvUqhxwn1RakiRfNzWCjeMkQeGw68Le7DlviNsQxiM/W6s501V3pco2IZjzrcKRGZLTTgr7R
+/hJbxkgUHlGOz8ZULONbnfUMf/RDFTn9QB9nQEMlbCFwCiLd37gJH51oiBJyScq2WsuVWYZHjN6
akfKqdvKINfcWSTY34f1MTV3D3rUtPt1eFsPq8Lv+66+DHm5RMQWRS5YtxLGEl+z43r1R7pgNFhv
rgfPtymyo6ik49reUIT2NpWO19FZxIXrocUNico4PK9jEEkwVwdMLZJqsp2U0d9pFcZbQDs/1/93
HW/X9/KPu3OoawfYOHsY+iwIEeyFrXf6ExPf14iSZi97o6BVbHqg3+f1QOymtVU5Z6TUI+uGgErY
x639O2f9tRsXTAlM4+1cVOPRKJ610EHrVCzfzJidUAmyeMbDwLWJcR+3q+WAdfFaMo5XcfIQ1qSJ
YuPsY7E3hug9q9Ndwg9Krx72yjUYmGtEuF2p0sO4pKsbmVec83lhDK83cShiJFie+X5a5CiT6fJ8
P7e+dH1BElrVCcWtmaFjR+5iHwnaDNZ73nJS0HPX5++7f24hwD2Z6A67GqEcAmN+tEzRDG3W81gt
mPdLUpcH+Aw24ZszlPBiPFtJpt8kvYtKp/NPfaV5h8hdhPtNQSIYqkrKMKQ7YMXdC99/+IfQMFlk
iIVsyApab65Pf7/mf/UYxfohKLUoDb5fvN7KC8TagmCW78f/8fPrE996x26sYaBo4I/XS6+qcoky
ZLkKyQoqMNOMxrJgx4A/MqB3Y7mvQz07jmY5/NsU+n13vdXPFtmB6wy73l+n2e+7tJG2gOep4Y8N
nmShj7t1yjGWyQf2MWXK9T4OLmpplofoTw1IY/8lpgWggYePugOY8ZrAHcpFN+thdF1aPczIAThX
TKiioqwHF+9v9TBRWv05nNEGHGWfhgc0MruuPloTYnCnikY0ksvNEQ0bMlFNlOd/PvVvr5JdMqB6
JPDtz6sK6nVldZpdRp9dsUw+arka1lvroct19fczGInm5rI+yq6lzpHp8fp5cdiImHInCYDcnMyR
ZK3v32IoOw5gT/QZpHiMD2XNXmAjVvvMn1/+7498/8pw8eqsv3F9bFQGun+XlD8e/ser4gl07p9n
/txc//c/b2R96XpfwlKegvX+n//x+1fpSYGB3Sc87+IuhOR//P7vd/HnbX8//f3b/y8eK/MLujod
uC4bodMcovFgPypRUqNdQ8VK6+WoD9MzMtAxmCUNvFHUGEt0wlkHQqf7uXhNJGXC0q9e0wqkve3P
eA1A1R4AI92j3a9+sBX+zRL9o3VJz5xjA7wbapx9afByQapUkBsYDqWKX+h86dsuScOzg5jGwg2D
mhdbqVLOROyX3+7h0z2bpWSm8Qhon5lRNk7fP5PrOWy7Wn/DGjxvaOAFbu9eoiK5kPkLHcIoCBBc
PqZFyga5QWqfaUx8josJZ1osWinb9jbBi9q2apsodCV9U2XAptu/QtLvuHzJasF3+m60o9w5zg8v
aYmop01P9HMfWE2DGUH8xJ0B9QPi9tix0Paw1BOvd3I755xzuRxJITivYd2Zsi4lVUCGPvkee3Cy
4vhrmD4zPzwk2PEQiWITj4htbXv6D64Znyyq4vR1xnNkmgf0W6QY0JyVEY1PFXVfDrqfSvfpYodU
JBKH2L+GnVvXtG+a63zZGp6tpYCRo7eM+VHc69Njiu7CJKi8ASWsKtzPFurDODM/cVk/YMlLX/v8
EyLfjga/uJu67CNvWOvWdOtNUgbryYWBL01ggeRfB9lQsOOwugr42c+ZwPmtVfjqVKbA2fTMikD+
4+pll30Ym5q/rKOhbXSzoKErc8D28aHPCuZzE70qElEvKa3ZgMJJiwe+5aOL/kA7xdmMgOpGfPZ7
cAZg7E3vI+Gbfk6YqQMLYT46DglXXryErhGyItGus8MCNGe1WtiOoAgZngedjNy4QhQyROLJG4iF
M7MS3EFtPUrLe/Kq7JZMAXbvBNvxfYruOpUc2nocqKRrO1r5NFA55QRz+gcNBTii/+6mANL/RZbZ
Df9qoDSojNXQlEEsGeAgZatgjhkmJQusTY1LqkyoHVvZ2SZX1af1eMIc3Jx1F6t0P013+HfSU05u
W1VbG1qFVIFFWAZW5Rx6olBFmamdNUx8ObvZ3I8GatbOH5CWgK+NrJq+YPtJYlh1xp8xnobqTbM8
htUezTEgsW1iASzKI4s1EbABD2DtBr16jVE6TS6W0ZuHuncfl9SrSYffLsJDYac/atP+tJUNKljX
f1SqfKsYooKpT0Hc1J0eDOPcHIx56K80YKWyJoyobB0tA+TmBK9hg5kmDOkhEilgOV0bDKl4cMpO
3U/Fb30m32xSzoWRdaOTdXlxn92bWvfTx6YqKTmPFgUs7WsW4hXB5h7u3tGv8Pk5iaeCPHLaA+IT
QlhTRWZ0r77CGE5baPlPtlurY33pEgBNFiSBTe1ArJYdkQelhocLvy6Xm32eqWqxzPN2g1Ylm7yn
JYt2bzOEiNwcVAeonYdtyOBU5r3akdjxJ4MnV/jUvHiEfZXc1kSX7Jwo/VmmOnOAP26RLjSoRxj5
XJrPm5a6jwG7eJ/Se8KtB8AIiAXg+SPtQRRIWnhe+Fyxa/u7trYuqe7WD3S+TLTbQ7onsOpraH11
CBmjAn3Ku51s2eNaiCRkq26LZLiPetPZ05YfSu956FKqUg4SQZiGX9IxLvZEDowxyI+Z1oDlxfCv
DQy6iu/XviDqJDSaV7Oxya/Rp2I/9Zxo47Xvs9+VVMT3+Y17JKansJEtWtUHZQo+U0+qgyXSd58s
htkpn0XskvlTgpkvQXmXc5wdaLO1OAjN/AkgFg1mf4tMq7vP3Btl5g4yyuyxn0RBUIVj7YaozXZt
JUtyMs1tlaA8i8Vc7eT4gSf5Jy6JJc75pY2yM/Ur4mBU9uTL/gW5YbrJDdzXwLQQB98VhvPZY+VD
3rbA889+75i7GhBTiYRhO+q/B8RS20H0vz1RHNO4J2HId4nTmfn6yQpzsKrmW7GcICImaNhEpGiN
PlqVlGQZTeR+0KVVQdprgdsBd9V27ORnNey8rASY3fWHIe1aVsKENUdsPT2mKhIB/A6lAvwJ00fl
UkmrpnkkvqYCm1Eif1gWSkG7tDTk1/1np1oSqfyK6wIdhYyRgyr8QMbPHjx1EFapixQ4qJbwb/AV
t4g9d6EeQUObJhpcpDS3TRT4OXifWYvfLfs65yE2f5AP8VDKA7rfd8tMzyW74X0z2JfOcZxbUcTX
hk7rJvJxHaSZd0u92dsneTuyRSOAq6M8jMi/eqgzcWQWrnd+Sxo04tOdkcxvZZxUmzpZoucco9jC
Tuw2A4FRGzmkD7AZkA5TYzdjskQJA9gm/EWUylBZzgjdNOMvo7yP8NIEVjkN29GaGApf6aZe1EcV
I+qetY/Wl/V5DDtgvqgQT2xXb6ewIMQwiu/QgV6tWCAZr+7yQtx7c9OCcUsQ9GjjbqaQHERtJE4T
om1odHTxe/OlrWnddjHzMgWER0szX9yQATKVlf5QRRhYmyIxKfNojxZ+lV3eLVm6FekBbU7iCVQS
giZHun6+fphbaBPI9QyXFvvYzTcIX+7HcvH/8ifLXfc0IUkKQouWHrDWC87LmB5wZR9hae1DuOxh
lt6x8gPN6bovVYowD8QFvTR1KXvr00LrK6rmTIatDCSWRmSm1ALjxEOgCaEyFKAlZRv+EvH43M2c
R9qS5Fct3DzmscVZr3LQsqxge+MRn8TZjpLbGTCHoSE7hyzR7dCbRltBDgO+2c8Mt+DerhEJx0m/
ofhL09j2PkC5S4qoLAFNX93pi6N3BGnSm+j4Pbxwdhn9xZ6D2r0Vdf5boxWPPq7CjbDktGRz3uvy
DEf/MBRudjYSyfJJJ3IqNcx91Q2P7HKZqLnqGtJoKwtB2TDhNUXgpwfIXZ7Z7D2VhkpvBuIEhgy4
m1YgDcKeGi/bkDl/tNl1blOa+YKw8etkVg+YK3Fut/2mgrmisIPg+KiW9jEkwxkqx4PfN9SaPQSY
ETGkc1Qt8Z/lhZJ4XIOxKRoXt5v2Q3OpwCn2XuR2TyV0CG9Ptam4j6Tv3k1yD47I/8lwBFqMxTwU
b5SeWQfPuseO3Oj62feZwaXA41b3BSEPmaQDM+zcJfa4NKbHyprGeyjh+U7XRLOlBo5aVVZL775s
jpaTJHvRHQ0C7ZD2lpdJpb9dm9CvTtJF0Ds0xIn1JTXWWpnbaRDWKAgNmT7eDeMAIuW5YEl4MMrK
2TlZd6oGPcYSjpfDZGhgQPT1h6Edb2IkHHezZ58ci9puNvg7lknEpPRpE7CHRTmpblMrbth7jcOm
7ClQAmlBT6greehbiRvcak6DaJKD6TRZ0JLudHDHrUPnO2gN6exLOjfMHZ+dk5N9mTEqk+nibW0V
3oA627DQin9LdU0Ksc+ZX1lGhkc7rx5N58n1hXgOGwEbZFB7H79ngFPHrut31VM471rjlbjfjHdk
PuSR/VaZCn26/iA8qDhlTS7pKAgqGhUCN72cH0sSRoMxB7ylc8anmDAXQRzEJqm6YzZeUKF1G9vV
KSaPj1i59UArUVS5WC1xY2KXNO5bGp0oe8dfduFN297DVZR1PKSFmFSJDHz1YDygWjd2gwlxxApj
2j6a+tlFdOawhbVbt9JZwtAXk+AIO2AAxcRsQzzf85Qj83Bl/mUWrkBL6WIwEp7aCqmRHl4blO3+
MuK8RZIKYg/bxVlO/rFsiDhqXLqDKQqWowjrLEjcimwrvN/scuAHd8me3uI1c/ifs9KuAl8lzA3m
nU4iKasuHDH407fpkl6ayO5nx9gfEG1C6F3qvDdt0jHg0fwvLZeLqftwxvYZoT9gKKrq9UyNAVFi
EM67BhQHwOPxAxsVn85Atpsn6AhdOFxV7ZBLA7YwiSeCLNDSUki7AOMnOKJA0qAoAOXwO9JGWz6l
geMuuYP57PY6BK68P5cXVP6ftnQdEjUJd0GDNyTD72ZmVrJHe4/d+y9A1CiJlz8gSg3+ZmzbLGJC
82baDzACcVVCf8/9t3QWCL/7v7p8hGtD4m5kHVjWf0BKQEDts1gufOdRV2THa+NziuLGyTScsTaC
m9KetsW8t1NInjaEGWLZluRGc7yW0UBucYgT0P0w5hDzwRD5u7kyILQRXfQaoY/dUCcTN2iWKlqU
9XhprVtaQxHibqSq8Zy/6NiSuhmDHX8ycztl0x17FypBtnZpWZMyCvuUa/S2e50JEb9ll0LgdU/+
IqeswglAmjwQ4rj9Rd/2N+HJy1MUHiODr7ZjIfmOvmqaZ/sKIY7oo5oLA+hj6zNqh+QNMD9HsKl6
JtHIg2/IiY5aWgs+rGtfq1+dSO/320SLvEeunsGusOIjPt5MHg29TH7puNs2bm6/l0T2kKgRFKly
t778dBuboh/fSeWiIhtpVwNVdamPzASrCIqJqil/x6R7gbCejjEB4HCyjaDuSWwJlzeg98VRxE23
wSSb1tqPLoKHwOR6yxrhzWzNp8bo781Ce/CEvCNxm1TBJKKUmg+/TLKu65b5iY183ZnELMn4JXIX
qDVAItIhvXOMnRFlccwOOY7ufeCCB/KjWffFBSuADKle7+eIiVsct4pRbRJGsITaoGBCO2Oweu9G
EN6cCkp6ekusG1HxY0TvJp4wrugTwFOAxuImpcIgbVgtmTt8mLV698gDzGdnpEcG4S8bktdJfMSG
eI+Ildu0KFg3xcTs3FqB7IW6JQrazTQaJaNzNUwXR5lkVrYW961lQHTEvaOQLE61nx0zOGWLaTKw
uu5FTnZ4bYZz5i3wUsP4BFsFtLbrO6LoKeWlzMgT1AfR6qQGpelvYgBpTBIwE7pFtFfYo3cxmM/A
N4eJT0RKY47LZztN7jbTynLf2Y8YjF+64bcfU/V2xMtg44EkEfanZr+4LtxTxwSoBiQI7iO7RfpE
JOcyAqxGxSaD2E/z6xRXUI4q9EEYTECsTrDYOlaqdWKxcsDTgQVMBgK4i7bIknNP3ccaTcE6tRge
EiLVq23U6Z8iCpvDxFsIKsHIx3uOTfx4NT1zwXK08fXrskeFHIBVIhQ1F+QSPKmPb13XkLOjo7fX
DAP1u83y28GXWXn3KLLkDufGtvOjCoyQ/5Kq5nebl78XTYmdy7u+KMWGnUq48Hhq+RqTnbs1JAmr
MmN1TmiUjHG+KHvCQvE/2Duz7baRbct+Ee4AEAhE4JU9RVGN1bh5wbAlC33f4+trgj510im77HHf
6yE5KCotkmh37L3WXC9Omt3JbJbHaq6dVUbd2S8gA7sSZ7MxnprJYkoMdHTTQwa2njOfmAqWAlyM
ZySnbfhi9EG0q5LDyOp+3WblIzfNsyjne/z75HNvxbKfrCT21kOPMYG8h2jdV+j854CjxQxJ1YIn
AlagpDbzPojB+lzEqbfzkL8I91jGLrJXoR5CGtAr7ZwTicQAaCcWi/COftywkkNypyTjU2QWyPIe
3QnSYz9/GMfoPoimY9SWN22T7er6Rib254Kv4PfBWlUvZchiYzDuGjlzeBnXY0Q8dT6r3bIwndHb
c+JS0AbYGJPgK2Tpp9nurJWYu30XV29xqGrQm9VVn7V6J40n7U2HUprnnhz4VR3hfSt8vq6s3C/O
3N/b7C3hO9uRcjB0HvQ8P1bOGB+szwwVREqByKp0reI+27UZRwzGb/J7yYJbjAiRWX+Z1ZL/DJCE
TWxa2VvXeF9E133L829DgzM/Z8ABgvyJMdJ9ZZC95uZv+KZAqpdvQZg8pLJ4zHsxw2WANWrl6pvH
8bxHxvw5p8Be9KYAbxDOrURbfE3jGqucesgjRkROSqNgPDo4O1K7fJBAI+rG/Kis5gER9i4cGRUX
2r/X40xnua/fEp3ce8HzQOic3RjXIW7tjuCYEtTF51oZp9TodkhGMJwQpryr+wpQBCkxG9uqPhrR
XTlHn5O2+Z4FN4J45n1Zku0RtBqZImGEXXjrWwgWDHFWvXyTVtbA1lqaVba46XvwNEnp0kWi0g7L
bauiK78FWtkcwuBTPQbAudvp3vBZCioTBVr0YY72/1/Qh6MDs/yfI5QsNHf2nwR9u7Soo9d/6fn+
82/+o+fT5v+YiOSwFUpLujYBRf9R82n1P66wXTKaiGhYNHX86v+q+SzUfEJ7SPZM15TI1f6r5rOd
/0EZiH5NI/dzbWId/1dqvncxQ47nCkI3HPSBgqemxXf9Ob8gGEZz1mXRHSS9wE2FIfzWoNV6asrq
th0xyLm0DfdRZiQIrImU62zozAWUpbi8c8qZ6WyH86BNmhUOoWGtZJ1fy6XOwCRN8l3eHFurPzcS
PhWk02rvhb3e/LS9736NSnonR5Sm7WgbCaGNyZ0NfIlT+SmepapQ5fbziCSWXbVuumiXGBRvBnAW
hDX2EhxhrzpPvSqal395b2uJDPopwubHm3tamqS10MV132shRQxMNpPtvkZEovtiX6WgwOsp3Ka2
Naw6P7gt3RIWPwAS0s67v0Xo/O792W3QWRXHmCOW7JqfvvxsjUk5OU67X27biKOTjTWwpmyQ0GUq
MOirH6to2MDRIdJdsoT687a33h0/l+8v+PYOh7dNC+Pd9x/xvKAiYuNLiRMkrvsPQU2zRUy4eUAS
IpARbbBhEfdS92QB42DlruzsqW7zTDQAS4B//Pkj/f4TCSSwnFyWJ99tkXYMfV+Ubbs3CqD+VjyG
TEOc6vrP72ItwWL/3vESzTlTXO3g1dHq3ds0cCYQDvndfpyXmg0z+rZGLfhc+gPZ721wZQa5fzOT
iK7t3jp0+E/uVM2KFJucfV0KqITp6Lon1vv6x7X6R4jbb06Id7Ev7BNpo8olu8+yOSSdZQv9dEzI
qrdFaNGXa6pXWnJiqcNfHOGtwEo/Rg6h8C5RXn85En7d7CBLbM9mMm6BkHHfZWv5IWkQWhTdPkZ5
scZlka6ZsBV/SVz53VZf5NL0JkwYRWL5/U9fzdSIS60k4asFi0+DnABcRW7DnIR68897+Hdb8ee3
ereDXccMqkCm3V5PEfVl2lMEx6/MMMuVUA6DUWKVonD6S1aSeJdRdtl5NDVcQAkuzJP3F+SJFoEe
Bk5oW5kQBI02P3iZeWojqhKWvpjhvFt4A925LIfHFvLkdqp6gpkBSZSGSjBxSLEdYoNBm2sfklSR
YUGQUo9xZqO7nikFJP5KjpBxIYVufYPEVdIL9oZvn/1p7KFHBG+NBcRvSu5qzbIzSCQiRAAl1xp6
fntvdcYXp5LR4c/b+3KpendGYTpVpoWqRdm/HLYaB5JdtJy4qc08x6LahX9D+EnAtzLC/r41a3IG
emOreu+xSR2EK850N+S92owjy2k3f4CKW61MiJmrDnpYqYuBoNO42QQReLWeg8XuSZdoamo6ascb
reZDSXeXyLANBFNxLW2H+IDmJcpyg9DewTz4nya3iXGudNeGHX/881e23iegLXubsYVFgJCwJf+9
O1VjLyWyVabtvqhUtu2AGQ5V/H0slhHz8DTjZALfTrzNICWS0InNYci3CSaD2Ua7EgfcdVC8Qgsw
rk3zM93BYlOX1ufQny3ywUCSeNLauZ0k0bx1d4FI1aPX+QfP/BYbOnzKyJVeDUtjFrYOMy6uZm2f
TbitTZOWCHhor2EWY/A7J87ux17fe0X51HbXLIBWRBSSTIvTy25N65iTWTGe4jnw1iJUjDqG6mro
+nsCsp50f0pGsIVF1sFgcx5MUz5pmT7UsZQHzzXo3eTdtu1JnS9yUCgICmrHULtZlWJT2AP3USd6
jtZ0mcuVbkfyZIInEcOoUP1t7UJDjpCS62l4mUoaQQap11sroAKfiTxTyZWt79RmcjPj0Jfdo2PS
ShgMzLNDdEoaJ9uN5RMi+JkgQ+atRZ9eOSYS0hhI7WqS9TLpNT5YBYEehfcS1vKlUPWddB7dAgRo
VskvtuXiDnQ+qQzRtuGNx8xCRu8r4a5azR+p+w5dNV3/WNbRvshKseJ6hQipbm/TcPrLUfXrhUtL
SdXKpZjyTql3Jd3YBLKTA+dR57S0pca97hNjbUXjoz/WegO8Zu0Tqf6X6/9v31Vy15UmthBuBP++
MpMR3WtvTrjtms+NGO67In3ravcGI8hT7SQfE8/99Jez59faB64SdwLLQ7/mOva7W04TAH0y0o7a
y0E/n6PkwAiP9ZS+Xv1VKhQgnnkyW8xqpZzv/vzmvxadyPXspTz3PFMI992JG3Syj5nP8XVV8Qly
NSgBrJvOnBiMLuwrEo2V8WqwlPzLZrZwE72rO3hjfPzUuQJ30Pu9y3LYwEDDdnbIk/I4w7Yiy+Co
BtN4TEh6zVgzMG5o21UKJLvh4omsLf3q9s9ANKy/fZpf7/p8GubOGnuApag7/r3XE9AklguFcD8C
QNuYy2UjoIWJ5IPhkp44M4cGFpEy+1XgFLcApDbpYo3NwuGRFCYGjqm5+fOeeR8JyzVVS+phC5O1
FIjj3x0WFYEiM61QBK3C1usUW23pOtauj/rnMpjeIF6DR6gKmlQ4BbjvpR8zUXyYFIzwBjhVMjJE
OzROexUCHKeLZyHoddE3sF83rRk8ws09t8iabyhF+j1THL/1szM4qbfQ8UcSZPjTf/5Kl7Lm37dG
vhIxiawIBbar9zVt4BiG4Yei2ZMxA8p70wbdjQXrZJv3HTdlXAbrnmkgg0QHOVM6QhtuHBg1cjnx
M1ZrjenSQqd0cft8oVphXSzbDUJk+um0xdWQpgjs0ZMlgS+OnaMfTbtQ28DF0Mw0eenuXXujag+y
4AsHzjEQ3FbHND0EbKMiCrO/VF/Ou2C9H3uReZQQSjhczpbf/1TpYVv1skkPBNSTfd0iXaFVulKh
MR3myrruITIFMnSwhoH47XLGmEX4FkcAtEMK/r5zjAPlOe1Wf3Q3LABJXgWptcLkTeRhXHzKRlCV
eO8L/raL3OGboYenOgQHl+YW+sxhqX9cscnAUuFzIuoFr5OA0Jxc6QC0GRwkUhmAv89NJolrdVB0
+Q3AEJMGUuG+/vkAuFR9vxwAP22Nd+cZ46zBCRD77IPOQn6bTvXanq0aVQb5rmWiGXr63EYHZMuu
hUTGs3GaEaj5hEfiR5j2/3N18T5V8j97BsWS5CqE4fDdpU9PPToqiWDcyxRyDUdPCKCSj53vbd3K
mq5hL6h1GdFAxxrMBSG1brOxYDyPGt4jymvmg1/7BIKtZOmR0plDmfEysapnA+7oUuMsak7GaN8k
CUarqCq+ok/vj17glCu/cvWGjfHIn32sdQcGQCGwDnsa2sys822mo7cUCsIaQRtIKOnvZOZ+ykpZ
I8XBlytmf9wnTMUnYR5Dm0uUFjrbSFN7u9HrAOOZdNb8r5jfn9wu5t5eelvVVh+7tlmLKoyuo0og
YQxetRWnV3/ez78ub+gTmZbjUAPTD186Tz8f9OQ0KSx2XE61k3wNfPx7xmyGmB+o6f/8Tr+5f7kU
n47HQpm/ai63859OryZN3LwuMC2j1HiLS3qrqjxw6bzTAyLqEFZInpHLhAfl8c9v/JuSl+9IaJ3t
OY6rzPcLZ2iIXal8yeU5l9sO4vmq06NzpDn6wvhlxCPgb5TNHMHN0S9KBr3bDGofoAQDWWpaQKXS
r47sov1cju56wsAPemvnu0xb//xRf1PSuOZimRU4+OnCvdtGbRBVth+bzT4PYWsN1alo4q+9md6N
hgQ2Gr01YNH+dvf6TVFDx8/2NPg8Id33d1SPkIExArnDMLG7MQWyUMPYKBVtZlddB9oHwukCQjE8
caDL8MH2cfo1eb8ZPAadonDuRpDXmzBs+x0Rv4Ie+PQYWWTBGH8rgZYF8LtrEp+UW6divzjm+/Ir
6tpe4m5p9kRFtBuo1EtstUJeaC4zgjB++/Pe+O0RyxKJxHjabXT6/n3EoidMkI2OzV7k56G1zwgT
242duzdcnMUq5fhF4kbem/G3A/bXFTl0DbqkHK7skIvp+udTJW4sRszY4fbZ3H7ER3hvKVaHPokW
63Csb1murK2A9WeCW2XtBqAPYtlswt5gHe4HzBow1awFY15TJ1fz7JZ/uVX+phXFB1QsHk1OZi3f
XzWGCb8iMXScUYbzlatKvySyx7ukbM6sG7+HEdVx76C3sVmvqemhdAJknqgDVc3IiqvYm5jYhH/e
XZdw4feHBxUye4rVrXbeH8ht0Pu2yE1Ghh0JgmY2hUcjl8e0QRoxThSvTeuRkwBOahcA5tlQOB5L
myZiF+vsjpTn3JbRgxjH710cDg+dFdyHhOnd4E32DEGehw5vZq4015VXkaTgy3wP7ci8ybkv4Ow6
twgUoZyG3nkuuU3kPSVcZE4MpF2v/9hU57xkhRCNdHiOiH+/pqP8NHfomg0Rq2e7Cl7nKtomPZT5
IQ/Hc2pxWxP1TCZpuWkqaoA/b7DfHN/aQyrIxVhRS1vvju8QBcskc7fa94FcizkC68eQbTvkHUKj
TkIL7u5do36LGZb++Z2t39RaHncdBX7IMrV+38SOYot2f62qPbY4dYjNzjlEhu+jjhcJXE/Q00Nd
X/Vgb65SeOFrISrJhF/879dUrKWkY7rLNOKXO0OZo+cptVPtCdW5rZ0M1GbC6DxC8bZWofV11Ll1
A4aD7F27+cvh+ptGvubN6eayiFH08p1/X17QlwQxA3yY6yjKVl0Q7m1dfIvLILjOggWuZXj5Opjn
Y9wHuzLEhPjnnfCbq4xn0vJzXMu1HKSa/35/KqW89UK5+FvJIyy9o/DX6LSRXceZvanNv35jlkK/
WUtSU5rIbEmZF1zH//2eSHKLDrIg79ln3rfCVkQWl617N9K02UVt/ZDmfQrFrfIeDalNDkP/ldhW
4tuhdO6D0ffuYuNrDl9lS2IMcjl0IOtkEMFdZ7fguVDiBwVyDLwsMKeUYKLsN+tyqokPM5EhkrWl
nhtaTITOlw92iDlw6tHAN3VMWhZKEiIB75s0G5giFBiUXZNlbz5GTzlori3D7eCQwar8mDjOt94N
5XawR7iLrInOgbX8IfLGvybK2GM4tWzT/EA3xwCbTBmpBvkcod0/0v7yz35E2mqBgPhOmj2u8SXu
phvEPYON6ql9E4VeokJ696MWz91sLdnnxbqGmlJ30aNiBXFfDNI4D7XfYxrJWXPr0Pc+xAoxSxBM
p7AD/TlP1nOTW1FI6el98ps43wv4nqvWdpzb3EufqWS6Yx0HeFdt8ySBFVzBg/vCIig5l2T1XmvC
2FbcIfPnEU2AWQeE0Q/zoi1op88hdVs2tQiEC4m5lZKcObtBdo9J9g9y4uIhjtQL8+P5xcRFkOv0
M0JcIIG2E50n1UXQ/9vXcgL2F3ZDSkBgVnTbDCkb6z2s61GB6HTVpnO9iZJ6Ql2fje426tHYpeRy
zEVJVd+lH1sDfZu1/HR5SZHdjoDPyTDaq+iGO3t00+LmuZpok1xesnQpr1pt79M8Au6zPBSm0/94
dnnNT3AF9LW/j4i9jRMhEbFUoNOWZ/88DFnQb8uBnpyWZbabAJYjyymis4/t4wx6nV5nMFXbwAdz
CBEE37ZntMWpUvWX0SVjAX9iiwxjgEO1PIN2lm7TFCcivK351ijq+ZbUILvwq9vLK0z+JnjWMcC1
OTkgHASd58u7fx6qvFtH1Co3wD9DFJrJuPClkkMz5QBB7RL5GBSqQ6uy/dACGgY7CUEzYUmF7r56
ntgD+BpUsE0t6T84sB2tKbc+wmEuTk3IWsagTDbLkmDQ0jIQC1X3ZIO254Lk8DurpnfsRe3eJ5Fw
IwPpP6KZqK7CpiE3b/kxo8Q/TzPam2Y81r2RGWTDJXhiqlUN9stYtagXcaVtlBmfiIn20a57CNGh
yWM3rfy1RQDJLjbd+N4p+vieBlO/HQH948h2ab+7gJaEGfUnfybWu13ojekU4xMrSrVtc9t/Jm6A
YHqnzait9L5xx/l5IjUBI1FPKrrhz892kl2RMOrdQxSsn7Mv6fKig0XkOHbEkYpS7SuWL0+B700P
mGtWtbKqp4rEQTAKJG6UswDEVnSM6FgS37pNJGBd8IzSdWCtsVK6iSAKttRI8STqa1Whl1FVgoNX
yyulW9xoIQi0uXBWTusXN5BFgzXjtZo8onCT8V2elh7lyk6IdAtlsOS2C+vBzNBEGf1dV5TN1pv5
2l7ve099mLsbc9RqL7Dd0JTqELxbQ3k2Jns+jWWza+yTVYMxZnru38Ob7r4gKf3Ud8PJmvP81h2Q
hBQNx0lhY0kw6qwlSanA+VyGr6GboXVyAkkPwqx2RSCzbd+QoxvnbfYwZ939pEf3cwZmBahUOR6N
0Wg+yfFZSpU9i8jZitKgcZzH/d7PKv25C68qe3K/MP8dd1hM20OD//eTdBm0L6+7UAm3aQmwpB+5
rKIHa55ch1Bwu7anQ4dat6zn+Jngyy9cSNIvufD535OHGIfTnbYS9xlRqQii7HnsBhiSOjqH03Pp
VNajhgVyqxGUBl3tP8loTm7iltij5acUHf85b1Io5QvlECsde4Pe6z03GcRvrv8AAcZ/mFoH40o4
O6eUESi2GLs+iByP3Exz6VAiiX/yfBdiBMG3zNuKiT8Mzx4RzbdxGLN1VcTNA5pi6+w50Ye66ZuH
dnmwxkVVX+hFy5YAhewlbefcG9DmIwSDfh0/xF0bP0R5uUH2TGoKqJdKj+owuN4neLEJ6zWXc9HG
L0eezsFaAiqgN4zOAK5w6Lj5aOfOdxXrcdTIaSNvGMuh5YLJv9dVy5hiqKstFzz3Whq63Mo2wgy4
BKwEuppuL89ABUoy2dK1nI1FuSuY541NcjdmZXjrps9eFRB30EtsGWDWT2YvrBPaWnOlAIZtXMMF
I2Rx7/Uqbz54U6ZOgv5aUoY3alJwTa2kPDllhlmvib39AM6xS4CxMqJt7u3IxPU4OupU2bo8ZQsD
tlGwxi43u8Lht2E8sND3CUG4PAAwe7YSvCBmUwfXjldtdWDZR8f3v85Re4JHkG3jivC6/sX1caym
9Nn4Aievb45dGtbI2S0kW4pcXqcNTpYJfg0qL/ieIiM0aj7ULCNW0kFt2Ht7IcrXKEk+JImP0jSd
dsEcfSdhbV8jBpbG4GzzxuFTUPf1Y7MtlD7M9szw1Y+vm7D5CMgZi3f9GvfXDvdxFjA4Yp3PpKx9
MI0Jc2nU3VPOb/IRSYpKbO75vYQvSg1pZM617tqP9tTe4fxjOlveEg603HWZLPkOShLE2Cr5CGf2
4MzyxbbDvYM7YAQq1ROimBhveR/dTLZ+ndtxXCFbXhuBT9Gq9IA/1FqPJokFjEKjlR2gbVTdTDrF
VF2xGIqvrGJ+7ib3DpTivLEIn0zq+Sim9L7PMc+zZErL4TjGQBri0dqJfN43kbGdenufgIiUKSNH
NX1nxXlfYsff4GV11lnp0IHMJsFmo2SVfK0yp1Y2kxPouuHaLZ+SpIIOSdZN7GDr6RoH+SUo8I0A
ZLr1M5M0cv2iiTkmSTEjZSJt73PP/wDzs4JjOYELj6lMDOwdNBnVeqAbVxX6No07vZ3noV0jATy2
DfAG4fbMJo3baCQadnZ3sgBsZdYTX0hYX/LSvKFVQl6B3uemvVHEJm28Zn4NwXEy/LOPbc/xxT2p
X0M5AUlU13o3GdXZTgiKRxFSrKtS3Jm1IVbE38Tr3orXqf3J7vTN1CD86SWHapKlJamIcbOtyA0Y
FBZuc7TqHaMqhOFQb0DK2zfSYB2R10TtNL3tnSaXS4KjvmO3KVEfijcjF7gBZCEgqHg3ST/fm43H
CtmSNkYPd+vYhBAleRsciJTAjDAiE4Z4HKx60CB4rRlauPMZInt3NYYYs4FW70GXXdtW9NTO0NMl
Lk46gW85rWRsMaumy77rOH4TeBFXw0y8WUdlsVI99suMfez0zbPbiy+VVSIwIP4VbyspHQyjA48k
9GEY8QgCt4psUlt0SaoTHJ11GbcnT++KBCOwOUC87glamW33KyoOYNuVxLHkAuqvugWcYbnYqCBr
VVN7LWKIQrE5fpKWYezVMNzWZS82EZPPlVUNgDu4L5W9OoILqfc+0lwRmPOxqbqXnBtgXE7RfTvV
t31M3lgXhWqTV+V4SoYJuvLyrInMTR143RGIyJl2jrMfsDCdSggSp0ixzKXPKJegs1Q7BlKQ8HRh
GVWmgmpEhsqmMOkZayLASIWqT7oLalQGTUCUs6QFf3mxi0V1KtuALK1B75ndVCfLqOkoosneYNet
Tjbrm3KVDaW978zufElWq5ypPCmXiNTMGiVnqcYZUdMYL7AiXz57mI35Tqj4hdFAdIqDMToBgcGi
HDXgzmuAm2xnc5OaSXOSqL2R9y2yj3pEFB3pmyJJFjsUeEk/Ix2J6BNk4xU23q44dctGSND6b7yc
qDDE190plGo6FJPchwzbs9EejpmGTEe0EP8Di8ArXbv5SriNAdSqO0wlspFhwPMkgK+dLg/MBXeq
sT1A/9jSmyw61q10kKhl5NSnBJKvqxoCHHp+vG8+hJblp8tLLMGvo1zF27nOThFepNOMnQAe2vxF
S4ol0SEsoxFVbjt8IOiU5xY/+rKVq6YpFqtQfuLj5WAbOOfbTBxjzY0/NNNTG9SIgZdn1hDuSfJr
D0nefdIAlHf89J9wP3i77c7JreccSyuXE0mWwvJLtN1cKi9PB0lAs7DVAVBScJqSJDxdnnnhfDAi
l1XQ4Oxwtg8H8F17VVdOwd6oPoZlM+5+/GiEXnrikOrWDnFKKClY5QGgAaIdozDmYSJk+zQWH4k1
zn68rFtHr3IXhN4wlynWXQfXFm4wBIBdZ1yBBvtmsTDF6BjrK9FBhP8v5ywk8byK9rCRNDM0k5RC
vfDGFIdP2grjAAByWsFmgVzNCm5rD45az6mxibSpiS8weBjLZBV7ZrmrjNLmJE8QbDSq3gXh91lb
/okmX71Nk5psrfwYu5W5k75kcU2y+GR4M4Z2TdAOswejYq2aJkR3AzhbW5jF8S54r5Pd7ka84tuE
xKFhwD1fe1YIbG5BcekLmuvydI6cojlxEgPYurzqBQZO+n4h91xevRC7ADMQ4OnTqjAmDIsm8T2X
10WIk49KmX9tup0WCE6Wv395uPz5yzNzwIMXe2RhXX788T4/Hi//tFjyObPOqNc/Xrz8X+Xl416e
/vi5xodGZiBExP9+tvHy4S+//vFJ5ETuhj2rHx/pn/8x9DHUwFH7+BP4KDHkoSFIHEncv2I0L9Ga
F4rcP7/4XdwmUo5013X50+V/uzwMQQ317p9/q4JG7rDB4g4HSgcGG2saGaAXsJar/WKVeWB6Lj/+
8zDHLKSLmVw6knd5yjW9u3K8UWKLFFeFRS0eVo1ce0Plb+qiuu5NwzmjoXQ35SybXdLGMHAzCyrF
SBCIucwCx3hy1ojj3sbYWuxAllxHmfvCjahcmVyc90kdHkWWzxsVdALkrgW7xM/Hs6tZiZcMubEB
MsxuPGvvlECyBgRWdjJ8x+eJCznECuwuYRByY3RMeyPzm2bpchvS6mCd/ZCpz1Rs4abmQr6qslmt
m0zE6Fy59hAK970Z25ua5DQEK8g+R7zMPsyCgo49AQyzsTNn9cVTd9Iyd8VYffNH7Pj+RDgenFVW
/377lIIqN7qaUI3ejfZZER3Denb3oEoe8hZxUT5XB5ZWd/NEZp8HWqwJfH9FJMFeWO11Sko0fAs4
CmSA4zbBx5YQdSUGhsBR4W3qPq/XpNoR4JFW36IHyNz3keNjdBPElXrBnShGiBjFW+vILXz3AAdc
9L3voVmELQsPLVoIoc5VPGOKlNid/RGFBQs7mkULWqMeaiqklkUphjerKPR1JsrPY3fbmfkHP6mG
fR1ovaEZ6d2pvgA0EBOOo6vXMugejbaagBkN5TrKx1MQh1+zeGdktWLPLrLEDhpjTXZLVhH7UeTe
KajRJkTURlY+GIfO/u7mvnUI+6cQ+daHgAznVRn51wb6lJM1Hae+QI0kzGtY/eU28TBHRV0Rbcwq
w50fRRa355u4fIWxM24blsA7SwbBCsAcKS6RhUvS7NXeC2pAffA70glkgAWCzm7qhLaWldwYRh0c
Gn/+jsYxuVEOYDen1qesH3Goyn64FwjPogy0SFo2JwWaillHR7XjVMU5jaBO9Q5JMklEQEb2bPAR
TpLWB5lLPWNAX+PExwC/K1TsHxq7/MrqFuR4bRdwv4C0Re7K7Cj5coOxfNm1wTofYcP1jDcRpJNb
ZmUg4AoiTNa0wJbEBAmTf4oeWdBM+4gx0SpmLnvy+3t0TB6VCbUBUoOTW7tPva3xWk6rySAAUQIg
6DLjOCOoh5FK5gPOnBKiS8mdKCupgxNatj767plOIqqo8LMCsgP/VkQbEdf1dUt/qFkw4k6m63VJ
dsZWD/rTaJXplf6WFF19WwH38et4PUv7piPqZ92MRnRIzOIGvB1SF2nhBwuJDI8hpUCca7w92lcP
xrDzBd82dAfHJRocGsENLAAso5S/VvRRELGyi/JOQpRh4YTH10SnkAPnrdKdYaQN3Q+ISaoYoNdM
OZleZXcn7bRejIwrjz7XscPm65gA07so1UA5oSCk2r6BLCjhJjmU9q4r137BhTk1vy4asNLAp2uw
dVjX0dFP5zdCHr8aRfTZKMq3boDU0lmzQZoKkUmZi1wrm8sdQIeM04h/T/SkDTwjfAnhuIy5JJ6g
jQoouh6c/QFCbipgAWDQ7sHIMpOm73eNzklvSgTb3DrhtTj1OB3qopjhpkbEM9rDaxQV0z1XQIQw
fYcPtBqxQCdAH6ahh5A8Z+7RYDUHh9o6ZazdAxdfPwStjK4eTnEj83cZvpZjYXWSEsjwDlPvnyoI
ZZuADOeHdhSvvjwXJWF0zHEMwuGWTnB8NxcWyAEw5Bj1qM3qjFN7OYsGUQ3HarRuSZdnEef1GTNK
tXfFhCyTQvlcLQ/Dkn5Gay5vCctTHk7jqr7GapWcfzzYXBtb4b35VUiBxRBia3oDo78VkBW1V1V4
jW9/usbauFaMAxUjQJqDVb4Y77pTg3D+xIJy3Nia+UWG6RHfHJ4xznrNNm4aey/r4Eiqc7q2oww9
gpFrTHXDNlfq4E5gnWqSZFpIG6sx/+pYMVE1Ahf/oEN789z0ubtLEWHR2iI1MdThDj5BgMyVq7Ux
xTSGvOHgmB2m7zk8Kr/nb5Gp5nvNlvuKveXVLcFe5bbsbDINGi8CxtCmp0gkxSoPo50bBc3LkPUv
tokzN6HYyQnhWNVjblEnTt9BiR0nV+ynZHLphRLyVhvkRYBs6qlg72C3YPINagy4HJF2R4wG96BP
kR1gDI/yj3Mbn0OfoUYwZPGeWQ50Rg+jR9YVh4Cu1w7lVT09Nj5X2TRsiRp3AvgCpVxT3KLdsfOV
MRIJObseMLpk79X2Hmcy16iOM9Pjbwouj7cVm28Kb8HxDruyg/SNGypeE2uldk38RMsb85G363Jx
683aQ1kLSkbZEX7DcrgZyGujYljIRNmyxtLpdOWlxhrg/3gXNqd28taF3erbhAowSMm1rUX5EiUe
B53TJ+cxaT4lVRztwWiHu6Lrd5Ku2ZY6OdhEBcK4eio1LlHrHDqsQoogWg/FkJCWFTMy4KK9CQJn
3g11f9WHo72d6NSDj+qiW8KZto3oP8BRQD8Hy5RbLNVDT7bvdvqMpSP70DNA2sQJWcIqz3PSLoCb
FQ4CNt3urkc04sc+SF4HK4DeYLnOinOCAQ8csjT17L0z1Fxj6XUdLLjgeAUHuKZNfaQvMx1lB0yj
qRVRNaV/NLKZYG49fjPQU55IH/euR88LCJejOVPPNsO2ETQsicvtDa0Ak2CyCjiuH99VDmtYf7Jv
LW8JyiTKKb67N6ORtB3GqwdQA8AQZ8sk49Ed7QPOrfpO+B/gDJAZlwabFDzkHRqF/AFtfLLTedtu
rO5z3fnlo4zj7jyG2CV1VT22uqOsl2G+8vw3u4+zT1HXk59WGuP6/7B3XsuRK1uS/SJcAxAB9Zpa
C4oiiy8wsgQ0EJAB4Ot7Je/M9LXbbdM27/OSVnV4iqxKAezw7b7cfPwWZ1yx6lw7OwhAcvs4R2Oo
vWgDXsP6S2ne0YeF1ICVGmrHey+mFmY8q8HoAVwSUzVefTJ5xBs6zgRISU6YpjvbrvXKs/R8Jb5L
f2Aqi31eMkJOfKNtYOSbqY4/HJC3OdiWu3Lj6MLO9NKNqnhJ8n6HBGVhR8v/dk43gH5ooo0szL9Z
d00x8Z9q/YUg0Z6zlJhWRztPEJfBIS16uXR6Ya/TZNybNAjz6TKJbxg9+E+WWRoHzJb6dMFui7Fz
qqlBCwbNkoTDSxmFyU5QNLMKGVOcB//dtH8lfr92pkHgwoMsKpOQA27YfdiQDmjfri6OhVwYAina
O1QcU3dIhzphpWyaN4aK3duQOls5PXLLU7OD1/rkSKe7TGljcgexho2qoP9HBXfX0AHSU4p4K0wz
OOU1M6wu3xubSLKNeImrMtgVyv7yOlPsg1ScR4GMIEaxdnXfbGmQHKj1SiAet0Rce1+eijH6Q7QO
QdTzILCks7vOS73NzcrdU0oFsy/v4AT3LrXAESVIYTjl6AkjhSzVxhuoqmWPkl4HrrpWYjn3JHGc
hRkW3qJQqQQ9jiJisALDaDKt3USKpanbR/15Hu6x8uyBcNkrqN3YqrhS6MbdCKQqOFOm2jeZMy3c
cPoR15ZzFCQWwHNgZY7HItiUPuCWsU3Us5XTB+0iKcO2VVvl0jfDoioBElVw3UIeJ5jeTiuPxZtl
tnuuSCPWD3dA+BjiJ1/GCxNbdesEfywZDns4QQunFc6imxKGPp0SL+aUvVQyYVrwuY2ahTTWtuzP
Fs1tmwLI4+Jx/jzOHGexu4YsCZzkw0Zi3Us/+Ih0OJwbZ23FaXyLRsIief/NYTQLhgsPRUVxuuNE
2+xMzNpirMuTng4Yp9mRpi3d4rHTPLCMW0yYOM7dEdov0MO69SCElAH1QdktTWvv0tTuEvPJ+ErR
W5g2xps1spXxmns61eHGEOOviVnxVNLaskBcO/kp/BOKSqstL0y4a+RbWDkAxJLQ+HD1bwgK7puV
/lJTEa4DZ5yoLxj8fVNCZMLCzE09i89xSQLGkuVrUY7tOewy62nQL4qOIYaz3jiDf8ouRceVBCl/
m2E4uRdxjzwEX/885BfH5ywX+bimfZoemGzb7h4ywfyd8sa7GAmgisHBvOoKXKM+rfe5Ql4YHPAd
Hm1FJzgE4tTKqNs03uwtGBuDC5gg1l6nYjJ3UUM9VkNoXhEmP7GimJ4aScPDbHDW6FPWT458r9uZ
BubHA7Ldjs7xP6qCid2auYcJ1QOk1U6EgaLpZaZF8Mz9YHiSg3mI7fhDIxOjWg9saGJcaZ4RtOe5
DykJG41mhRuIp1WU90pk1hI8k0Ya7tmxzzltHTneZ19pf8/EoFDlwuZmz6ve2QR4FykBE9Pac81y
08dFehJxu+4yfz6WCMXrxDYF2Ac0T5MeH7N1WDfXDn18j17VDN+IZklZp6N/Ijs6HoII83ai9J+k
1jU7o5nWHgXe2OHAWiXwdAExEKstQPX3sR1tLErltHXMaDJ+Lp2EZ2kJBGM6TbTTTqKMN42jYHck
DvN7GAfLzgijU+KX0PtFQlEzrA5G4aUr1DvLd64isoQ+labFilp16DDVBBlyctONndPwXPZwTuOJ
ZZDlfOFFNfZOrPztaAHiegi+3w8GLQlLNfLEqCop7sVUrd0HamngE39IB9irWW8OIPj9n2UY/TEI
b95yAaeDU9MeM1VFA6DQjIylWj+YirSVUWJeNTabY5DQpPsjoFpFHW29GSSmo3SC/I9yN00j2mv8
2PEn7J6dTZeG7bbTTId14r/P7XzO+wrbu9DNcfQSxVKkfCcY2/GWCJJ1bFhfkzSZf6dcHzrOxNvU
8utV6hZ3QAvNpRiS8QoRnj5jy15NhQBXy1VoW+rMXA2QK3APxW/wvaBIdPC5hIGBj7JERqFUewuF
InF1IhoK/9beIN6CSuPrc/OflUE+dAQW8RNdXQHlW9ZaunsO1i5XbwJ/Ogau0QkqoeNCvxRW2pwr
RgqAINve7ego4Tq6JwKDOrDNuiHZkbF/KWNQJWFgi6X26LF1Ot/dJFnX79OsxroSAG/pj2bh/fF7
6v3Akzkr25lepFvIfd/1j8oqzAo2JmT6k3hFO3gqlY9PoMfwhtWmo4nNcCPWtfNvV+LChSI1cXqE
32W3VKtVIHzYT2B8JwzSRRXY/zRvCCwAdIGttMq6DFMOJjx0rdnm1Q+hnTV9+UBFfdbhurVsJn2D
tV+ngm2uQEOEAc1oANMwGsT9UuEz3eaQ84dSUTmiML1naqV9Cgh9tXVlJf9qc09+ZJGh9DthIm6G
ZUGfro1dZeZriiX0wobBVrhhf24K4+dYjL8iSHLollEPPGgaF2qW1r4ypis0i+CsjKw5WVXnr3BT
FSw0WaLWlrUphZ2sud8/ProAhMai2YjxPQX1pFPvAMWY672k99Cta271XrSQAdB2wTiVTHpd6XLc
dYKEvBvaWC6RZJgl8NcpvewqtrlFlfqLLI3f657meIBqyMwPG6uaOMqNNLM1kLyVmW2zkMbsyNlY
Vot33GjLlVciftkOzX9GABSsq0qxfbTxsA3JuwMcod/o4ebWBxa0ICit15olW55Vn6zJ3O0UCWQt
ajxLpqB1ZMdikbjmsXDgSY2iD59qxKVpZF/bk144GgOI0rHsnmrKQcAER9ghekM+d+WnZ0OrxQZL
V3UxWas6BlfYP871BsIaqDex+yamGQmpBUDQSzK3KTJ6zeRYeG+xEfjIi6rc1mY8rmpF2WgRjt6G
q+GRF2sk19BwNjFrASLHOhC/g68nTc0si0m8ISS1IAglwT+14gRLZN4XurgFXledypIan6YFION5
zJwu3Douwo+q7iy45gk6SIK2lqS1sxjb7oUJquHNSrO7F7d74UNmlWT5WX5G66hrgu1sFtgpwNnU
lbcyirq59N78YrEpeyhS3oFi+WIl+4rWM58nTquJ478L4a0LrZc6m7sDV7iDnNyM0I3+7LVtLdO0
MpatQN6L1zKkRNuuGd+iyvqK8y5ny1H+bjm0b2naC+HK/YGLFZ+w2Pkbz0l/a+chddlRvkuJ3Du+
piiTFOFG+uGXbZfXMP3WbRGyJ3o10JEI//a8qwPDdPewPJ3lGLB/KaAGQ75UkA+dlEGWaCGEw1Jy
nS3+sOflkFUwvoRzyn17QCzyjRRhQY1n0X2gYUCOS7I3T++nDgxiZgEmtZyUV8eHCaggA64J8B+C
WXw2XmpuEjPODjQEdhj5rbWdDD2dG2nPAZ1LCXPkvQz/Wl5T3U3pTLgh/GZdqjTd0hoAVi8YF2iO
wKE5baiA2EgkHjfWAgZcrn92eZMcIzAxqvSWUVOrU06yYJm6FRvCmfOw32LD0g59VRXzQJIjBk2Z
/BXSHLSSWcerrJ0dFNhh4TojdKshgILpG185QWKTTOsGyZH7waNFcxT88+TogyMt625VhLAQI1aO
QJrjnfCwdKHQRitZh2LrsWzJaP6LCuqf9GRVewoTod8i+20G+dOcDP9Yjx1dEolO9p68ALvCdcQV
xzDukeXAlLAD3gE2/CqdN2/CCym1wPewVTMdYxXrp1G6LPRFrXCRKK77sguO3w+5dn4rtDW0P5pJ
ES+SPTuZW+greYob8cVMaf7KG3l3QjO+AB6jLjROQPTolPvrYK2RhEDfhpx/SJzxArdhzlnTfZSe
Jm9pUF1m3QPlQQRL1WM91kUvHXZWBqY8peao2NdZmx8iuj725ejcARWO20flEMWjNeu9JbeMGJBc
js/jV8e41jf+W5g3DOdaUFiRyWxZBMbIHCBeU6/cFX37adNl8aKQhLasy3B4DKK+FH3zwlA17Ucg
e9lc5j9KZiSodgKEHFR4guDr0AOdlKu4XRqJlsuBDuYl1VE31jOQvjo7PlCHzOZuDDkb1g4B8zbj
KDCTwrCi9FADNDhhmds8jOzrcoz8exvD2DVGZW6mKfjwMK4tTeqlwEKTPSC6Bcqs6nZ0MovjOEXO
IuAs1qXIbxlYBIQGbW0awZlmrsxzQHmiYk+4LSJ2MVNmpJQTDRTiBhko5ICjDvlyXuPw6ZKHubtJ
g56u25pPeatsFJq4DM+FOe7MUQaHnFl6P+SkzF3V4ney80s85NRrRxv+HpzLjfRpqjwKeoYpvgRE
BmP43xs7svItNE/EHsj4+1lJjsrGOa1asXRMma4EyOV9V3Z64xPxWvl0xhMHGZA03fecz8qtsGh7
ttt4X+KguhbKuECYH/a9m7WXIIpAH6g4P2s+l7EYLfBnFWaTMQSEgBeOBq24owu3zZ3klIUw26ah
s6Hs5lytSpMy0seF3x84TXqGooqms+09945LMjEqmrW6VVF6FTai7ywHEHPpcOTFhPjG+3IdKWXu
VNZTgo7K09SN+xy6LCfixn6uSmaUUGM+GjI2Q0NifZWpKm+J166HqpY/fYQWak3hiE/kO9bld7/z
sOuGP53q5EstzO5GB8BLSdU5ZqDRXmYiyn84efynct3hT0Utt+tMwWJu8MM6BkfhZJ7gJrpi39pj
dvZtuaXbXf3kNljiQbTTdeZW8aEX8AGDfvIucYanJIyqYjkOPTW9NZXyrNLDxH5pk+ApLmbeRCan
86kSaklAesKyWIhL13D/CNPOuQ5qHpYxIIIKKe9aPx4mk9a+rG3Gmxw1LH9tytcZ1/gi1j/IyQWP
My5YDZ3fJiXGXTuqv4XK6qVPTwT19SaGogeVFjh+dIFhW7BuoICWky/SjXd00DlXPmEG5Ht4qLZZ
xmsjgkbL0RqAXdskhADIts1QO+cGL23KUIsProKh0HGos7VBjhd0uuVYV9LJxhZuChXrDSY3Lvcf
njU7TORVt08qHa26pMnWs525JKjidifJOj1nxfxX8f6mlaJ8kUEvdjXn6EXGZ3k2BxP2LZef1Mvw
rM4Uaokkq85F8zC2SL9ntTqHxwKsepzMyYlAY3axrVPUsNyuOlFgIAnuXR5VV+1WNJMNvOtIDLVH
3w2Bysmyvdhtvjfr6lk4j954kjl7v2kYaDo6rT0mLiuIxOs4BU+I/d1hoFNeEhFYTBSSP+MR/iGp
sliYWZ0dawoG7nbLB76iK2nliQSFDDXvHKQV4p9NQHeM7eLEjpYzlhp2RWBNm56qv3s1foeCoe31
uXuiS7m99KZ5trhmrNq+stf54y5i5Ei3bpTgvMPbpFlgOflcoQv23VNkVOY9iA+tuyVslf/KkKeW
7mi2t3a4VV2en2jaok+syax3jIkEuKkSJAs26zfOi4M+h0r6P0XaVWx/uClayD9Mhx7bpSiibSfq
P8sxxbroKnkorPaDE4F5tBvuCQEAcZM4uKen6tjhJ+dV4eJEjUR806N4qXxmPWnFKCSPB58FFciN
/p5y/74Rg7hbIlm4MEIOMm1xEaVWchymwFt2NXmjFqw9R1bNu5aHqOO8bcxa7/K+3w5DZu3rwEmf
QoxxrlmvPa6Ly0IM89FFwNhNbqSRZIqDNogFqkBEP5oE2TUqYBXzqpckGGsEaJmVH3nIIAKsI7kX
ZW9vW7ajP9htY9O7o+y5MrvaBYa7gv49sMU/igflkrwhCvvOIDZ0BnH9GrLQ/FuJmlug59wAe3s0
uJl819AXF7ZC90wzDPldOK0nKFGrqi8u1QyRm1e8xymrzLOJ1r+Isv65w6DM81omb3GNvFP75MX0
1Gzko0jeiaylwxA6FIM6U27ZrApcmeyhAi7CqRPemsL99COXTmR3eLaN6NrEGG77rBy3oUuHXxby
Y2jluDuT7x/Z01dsgnWKTpKHO6iHPXm9abhr0iWa3MG72yB8Zllyt0gbsiixXZrPXFIe4Z7038Zt
bfd3T07BDddZhTb1/ZA6lneh28I8Q2NaRSuDfdB7LuvmCHib+2tWmu9dQxX0UMT+UWjsfX0be9vc
GIqzSgANK8fpX2Pe3Ii92Q/MVOkW+ZAj1Rx5e9VG1iLQgfqaWBFNiWWe4hT0gaJu7GCLuecgBzZa
tKzqQe/+8rEKvbZIOEwDMEQ9j/ZqU+nxaZrcCsJ4+GdEDnpKwnTeqBKjQvCtV5V4TEtFc923fOU2
bXHyp78e0Ft4mgJnJ1AZawnhrgdJ+0gdJKl4dWZNLT2tHIc2HMRrbQHr/v6tq7jfQYujAjMfaHCr
sIXn5VjsJw0ik0DRx9SL5DVXcNeD6sdgh9GTFhrPRZreAx0bV8AHWxWHL6g6E00MQYw9L/DuWQmQ
2PreRfSjOgxhSYVA677E+XzqAsdDTsmml6xCaSNkdmxgKDO4WuKoPSJREUWP73P4aEMoIpqdZvxh
TYPmEOBmAyzQB5uMnnvpYMIuH/by2WnGbVton3xJXl6ciRxkKdjkAr0e1gNgwQ3bXRyVTlvRRFD8
RWrwt7Vt4mCwtdgzkfORYNigIIYFfzgZXGaYdJdmN84bGhZR9S1nOrsM/FQl6IH5zqBc15LddZg5
8qossn9M7B6ow+qf+Iv9nZomWM3YQ9Z9FutdiQ1t0XRZeML23a3ZarJgDRv3Sqvo1s+WdJCHxyFi
4C3a/i8vJwJh1La8kXqxKYvscSu2xI2TrrxxrKQvZnKOheGM626sgCS/TdT4vtSR0bwwv9GDaeQx
9QXMR7rkjK3nbr44I0JZN3lvPSWfr1hsOeLSkHZntWNdZmoX+8xLz0Q4HDaQ00fjdtb5+8EYaCCc
yECiX/DfWJPtmjoYtn4yH3mt8gNuPespdA5J32d31YbiGBYj1zSLY43riZfZeu4Cw36zfuVtf/FH
yKGxYUdXiCJvowsWNHe8inxbrK990+pr4c8nErBhcAB5k1KUh26wKSdG1JngK2vi0ty0ddN+Ew2O
ZgaGOhUtbagqsW+9zD9TKkuwRynxhk+KOsvwuRs4kaRUhG4qMTTnuC2vnhyMKwcGTEDxgMYzp83R
ioxDq3jlgaa8uTOIfDl4IBS94ScnCyofesZzJLtoN45WsaGA1180+VyuA3ygCCeZdEeOqnS02lFY
ryqyc6TNmh8xqviSZfdnLu34de5vbhcXa4L/ej23/Z9BdU+TsvzVKCt9hlRxGCrhAI+LXqOgNo99
0cmFMxnzivuEv9W2HP4ZuPz/FeX/A9HUlrYAOvB/qSiPk+rf6skff+A/caaOJQM6j0l2g1d8gFn+
N9BU/sO3PJuvQnBD5H9QTP4X0FRa/wg8B1opKVMARPyx/wM0Ff4/RIAjypcC3J2H9v3/AjSV/5Zp
lR44VWhE4IgECIX/ktYPtRGRsXKcfRljCPDldKVTqF0MDrYtOg2+RD+Rq/3yB+uJKzzCX4BhZ2j9
9zrwyw0UgGHZaTZIjeTcFmF/BV61CgQ3Jc76t7wq6IfVY3ioPOBxJVq5EzR3ZbnVQg0+A6subFZE
hC8F6k4Emno/pxeOYg9qi0U0wvyZYTpYeyW+1/aFLo98muNdgetiObf2ga2v/T8Ey+3/5il5cKoc
nhVbuP8FKRj0fkMRbiD3s+EFO1p1xBLPw4VmCdxN2OpdKKmLuFXhepzFBX7xjpvVhwGjBMprsWom
/qUI0hmFWfin04jK6Ye9Kg3YtVXuxh/wcUXgvSbs1/t/eef9NyhLi5ePEPK/cAQkmCtITvIBRAGL
KMW/UTjC2M6V2+OoCaPwHbVN4KZhxzK6JtNgUG2n2bqW+q0k7rmcVI3h28NFhPHurUoNzSgNAHOM
cnepNQdbj3He1UTTumzt4iLlcMMSoCXkWtRfg1LeStg0wlY+LUwRu2tEzqPIsRJS37q17PmeWMjG
5M3+oAi3WPO6Y41iyuJnPE5D9AYy/kyAc6D0yH+3h+jV4wC8rBJrb85AVQbUxSzFp+/fovhR6qP6
HiNn9jqfKPPFJk7+pMDrg8V6poSG47WkfU5gX8iIVpuz/KLxp14wVv6a8CfXPtkb/txSx9xaaIhu
uR/CtRqChdv9tnGsQYsnjJyG0z7KMdlxAtrl0n2r9cj/R0yCsffB6f+hGJ6WA/Xe7OSMRexxHo4x
Mng2lQImqH6kWvLFUW9iXuDdouOh5r3Myl+6L6WNO6/BILPs+CZGFdU4K+VdFuUvahqAJ2rc7ikW
uwASP1PQiIrAgkJ++vHeehRWhHV3Sxz/KE3qWmZcIIusaI9Z4bPiT3+CzFjT7wMGp5ESiXuaFtBs
z7Wkx82MGc6d2d5ilflkwvKXrlOYS4ppVv3QvEP94bVkHbas+3Fc1xWtDTR7dhymi2BG3+0gwTup
i4sx98UVACIGF3slQk6x+HLvmfEMHSjb5Y1N7y8ep9l60ADHA1XNXyHCmRPjfe2ozODA92m4Bcef
Tnur0KRDa65mtsekQCc1/SyG12aYwE7W5Q+AvR9N1355OY1Xsn/3fDw0Q4egnSZ3O8bLbCXJtck6
k+dxeHNr9XPGPSXR4Tpvwo1K+XLk9ytHhkdETu77JuzBJFmPlY1FjrBXldrbhHanRdY8TLwWi0Nl
Fbx/+gw/kc/6lYYoM643M55G1mfXaei3MZn9uKL83UgfDY77Nmt+efZdBMOhD4rX1kLcjMzx07Ac
oP/9ISNZiyzBZ0XzMMPVp0KVVnAgI5P3EU9Ms0bc7x26SnGdwhIy5ZufeS8Q8w/SmE+pis11PLJ4
jdPIZGB0l1AErkNSPaVu+0lR0c84H7YyyjcOnyS8bf1H5xPgbPlxnsvB1N+1lsVyNQDzbhr0xQVs
/kv3ha5VrAn5V+v7f1kPfTTYv5hHPw2sJUsb2+zKa1P8pMEtGZz3lNeT3ibgdOAg63TbNTWSQ32o
h+jmOc4vyCJURshPOelm61kYbMrwCfLsOQ1IX5lgIxaG85RTc95JDB6WHSC904NJn9KAXGn9ITEC
HpsWNE51+StrpQ3YEuilrhfyGaJbwp6xINHTQ3maCfjTq54w9G3g3PI9CEJw1ZjwkObiWhEexrmw
4DvfJ4/2hDG7p+50CQhrKC8g5sISCDZXtPbygct1wKKtvUwJdBc3quSSVr19G7IPbWKYuaxCnOJk
lPFzwH5i6U7jq8pdnHkhsKxQm7d//twMFZnT+aYbIorT0k8gP6vH53tqq5R0XHxsyPGEebgWqbl+
CJwzhr+hriaWAeOfHHrGouaEuzAE6HrrFirr/vhCGnjvGYKWOwZfdhc+RW6+ajW0tYQDEaCOD38U
AI+OYbb3WlxpYT28z/vJnMJFbQU1l95tlc/EPQOTVS6WXG1QqmfS94iVsgXZRxN0Ejt0lbnxS6gd
a4e7aG/bXDLjzg2WLZOxJTX9L4jvnfUmnLVMG9qvqEAhePvGnH/MEgeDGZcwf2aX6X6aXpms6mQ8
zUmJ0RpVqOwJg6cx29GyVQuFb2nRd94L/h21IB8O8HqGMcF5bAn2hQrJKgm5f/2gs2KX55Zej6Wt
N0KKa66aH2E83lwPzExUej8slOmU8kJ8ODUSp/jNSRpZjYhbyS+aEEcq+kPz/aUpqJ+UDE6okdwD
fQT9WHzYI1Y3EkGrFHtpHMw5lxCiNWNRIaCxTYQ8SyvHPPwdBUpPEpCnKL5cczQPY5OSUXLdU6Ax
jkbJ2DzOEGpjT8416qS7nopiX+X9y0ih0yIyJ64v3Hsm6KxOZv1iAUjdGccrL0NL9IQDUxE0Xhra
n8oI35q4PwuOtI/gKn6zyNwK6WJoMM+Fl7BJt52HUobI1hPZDIJJnpWdbfXkP6cO6QgfF5+PVNwX
Qbz6SFXyORUzqS9HfDoMImmHA8SwqSGRIwvzpCvXGYqI9O0CNzpvxQfgBHC03pkicpeB4sqiMwpy
uuYmsdDHZldQBE/xj69Ed41RZbHqBurslgkY5hYskG++UHc/L/g3jGxbmwUuaVK+tJT0JhBMJ8gx
8VZ/ElM1sBmRtSbRrouJWiIr2HcRaNmiQ9j1nRcQY7QDhXtvpPW1KbybKTUvttS/50R0C9wFW3uy
X+OmLbcSaZiLS71ko/qi8X1mkX+wu+HCpl/G6uCSMyFZyt+W6xbxt8/cpbDM4S1x3hBTPdPK+Tb7
WM6qqnAXhn3SnXwGerTyuqz7+XjqujCNuIDTD+U471Hd/54NPsRFbL5jpyAVXT6aP703lo0kYVzy
lJ21bivrnQiC2ngU+XQy/z2UhBUU03aXONViDOojxtsbnFIqQyo65iTR9bB8dQFhLIccbzXQuR9+
NK+0YAvj1nu8N0+Gra8p5IBFkr0wfh6w7b5Q/fUosMcWHM7BnlhEy5+idcV5/f7XcXtcooouihwX
4OPHwmzd2Fnw7KfunzYF/jEBm1EIjAP/Qtwba50B7ggv7lRfjaDhLy71KsY/HObBomt8TEFUzt36
4WseCvUQBdttA/TQpBDTVdqj3gPLTjF5+2506fDTxV1UbnXgUg8sm85M9arBsmD+6A+ssnajgTgq
UN4WeE6qZakTNNYmOYxkpJYyMdKd4TL5BE21Ua5sNlRhrYnXd8cq0LR+2gQAKjQ5KreoGLfFgY6w
hBhWvoK6oU6ZzF+sjm1k+jgpZxK9rUst7Eksy+pZb+ekeLWJlCwIUeSrGMBnytaVPBH4va7vlmFm
PqN5lGVSrkMn3fZVxMff0nvmkn4XlMGfJCJEWJKWZrvBE59pnZxgVtgr9iPklRSKdxE2F9Be5hM8
Tm6EUXKvC3TRLDAMSskkzisWlLQHUXjT7seI1jryFss2bKgsBXG2Gh9GVhNOV5FjY6kfrSrYTVfT
ABiyjCRdFIBWvaJ+joGvrRoy4pjD4mNP8mKLzawHYw00yp1dSnsps911ic0qQkwJ7XX0A8FXaZDm
Hg+mT9Pvf/72+1fW5BIR1azKHl/UBhkWoyzr1fcX//kHxA3fychkZP7rt/j+2mTOA65T41b3Uh0q
bQYrDLrc28U2jmaSFD3rmOWQxBBYVJWysI5orXu8Yb4f7MfP/P5G379lRXYr03TY1I9M4jg0pNa+
f5mZIecL/FIEqX6Oj772MoYUVTqaqEQKghiqxb5oDCoYPK8GmEM4x2sCueAAFx24fTx7Mlr0KU0A
0iFk/v3tH9/m+1ffPyKyfH7a9/fOv1OWkuqiNuTCFH23xgNET7ComLxetT4lIIb3AwZdHHrNQqVW
STTCNI9hgGBJpHe+pMHjxCQctRVGu/MTOUPdbuJrQ6DlSrbT2lD76HEdaEvYILW1jKw2vRAxyNcs
3ZqVioKAT+X8rEduCmPY2U9eFOUraEksu1ABMWzWlGcCJV1JFzibZUjnTkVCcrDJC1CQS4coveNq
6RWWwJ6IV7eajHMV+jVzO+6lNkupzYmNtTtUH8wj1V5GJGiSuPnRFcbIlFiu6xzhGrfH2ezEfDOK
hxGxKNcx1omNYSlnk1n8fIKY0UkPzk/0hV9zM1NJXTCltk1ImHSTt+AWkoIGMmko+RRb6SGYSN44
9FASwOD6UFK5uO4KDGVt7OQfMzckP8V4k6uhIQjNdRZPgljXUXMvpGyOttV4a+xMz9Kyx7OeOUyB
YWg3XV9aRxepI3ab6ApLn7M68D3O+HLfArG4dwEmuoiPDKNG+TV0J+gpwQEwR7VqjaI8lhaTWFpH
7Ws0JfQQG/QPWx7+tpBN+TtMonsV4kaGcECNczJEL8AC/oqa67du1dIam24f6FAcpkH/rDMg5J72
5jNvEdalNileraNo59IwN7ief9Su4R3BvT2WSVOnEE/y8h0VhuOeCqardIdbxjJxiwj+5VTdtFeV
/MpHLz5CcqC82G3rleqS9EKGMrkY7DIWIQWeKxYlBwAS04vhGtYqe9DMnNx+opLHf4nwiu2NoS9I
gkTEhFq4Z1Mjlvh9UVeHlIm1TH37pB4PgylvVJ8hSgdWtnbmzn5NPPeWKV3s6MU+t5OhbkEQXnRq
5Ttyku0xGvUrLcoV7VarcJ69m78qcZM+NZYITknu0t2kFjFHExYgJa2SjWMdtJLvCXE7XsRs2GDG
8ffxGOH8dyOCPwF3VbN+D5lGVtzEWI07abDPh2otWcJe1CNqK+ko37s01CWOuEW4NHcGOxeOSHlH
ex17I/1itQgPs3QR9+PoatsepZXUdm/HIToksixxXIa/uyFTT9b4aBomTjDFgHRmy+EJs+af+Gez
HWApYzSrfV9mRzGY1dHhndu07sYwxWuRDIc4ppjV0yOJ/7h8C2cre/LKfmWFTXvEAbaozSKB5cob
goY2g3EuOuLAyTwM69m4AKKl0e/RS3x3BKWCd6tyZpgfMnN25sw53nKUs+pagkO2ERvHUB67wSdB
2lAxHPX9nzTv4ms/+j/DQvwYAiaZkbJ1xRKPsA+kppoAPWTP1dzPYm/FLRgJHJbFNDMcPTKxc5N8
iKQanqDMELfLDk3xH+yd2ZLbSJZtf6Wt31HmjtnNbvUDCc5TzFLEC0wpKTDPM76+F5h5LTN1u6t+
4D6IRoZiIEHQcfycvdfOA+Tq5dU3sn4T5W3OBoSRPgAtYhJPpTvx6ows3pjz2yyWyLc4g0kJJJhu
Ka2X1hlpKCCvmtoTQT3dCW52Xj9aUfYQUdLgw3DNcWdPDfqBzih3IaKOE8DrG/V0vC3q3D342m4m
KfQmRIkjNgdtDovl6iezfqxT0N+CjNBd1CqgqPbAKlMjSRPCP5qdnb+Ctfna9lJc6i9VrUUv3dh5
CV2OBz9sEYVSMGbCehLBYtsMCFrOTbmpkKAmDtV5WzMP7ewh8Yjt0TejBbqlGd0fZHBOKMOwA40p
rmuC5/SytbxFF1UGsIt0MjInlbX73iJCuKMDN6ax2pei69d1m5/r5LXWYyRV/qIlHPzjokRrYV4U
ZXWc0+aEnEk80rNcwekCtFAijWZXUCl1dJab+70oOpcVl2QYAoyX6+XuCMmLjhpXx1A7Bn28H3CJ
7mNVToR900vSagR+61SD0DYZGHEzrdSOaVh95pqckNdrOn4cdF1SKALjkwn5qGQSgj9yuYvCz6Cj
UKXHrDq4+SD8m56mhje7E9xi6hL6izEWpGTG8c4Gvs3iDF+YM0FfM73Q6UCR+gzv7l+630yNAoFF
qyNp0UivzEifjz2u3j/uJkUVHQSuTJFZ4jgtN/d7OsZ/9oHt8MfjdkpxNMfILZMUboRZt8Xxfi9n
H06FbybF0R4Dg/0Oot3lW7oocNfFGNuMlSlcoAKVRz22sf8WNU755Wv+vXT5879trv2boEF3MiJx
tBLl/OVn77/gfvPnD/zyUIg4w3pfx/q6DtiD/vkjhKCkXpDjG/vlh6WLEuf3b/z9rly4hFYIiuPP
n/7LN92/iJCwRzyBV/3XV/DLE7o/hB9VsgUOIVUsLxp1+IJmHJ31n3/glyf1P/2WP79Fjnxyo1Zs
y6VaZCFkfmuOKUmTEYmFmm2Fq4bU9839vyvT5bAPihcZ109R4IiDXdgtmzpuHD/qjjRPYS/cH0Nk
bY9j49O689Nig4GQzZudZQB4enQF1aQ941Z7sVVWwGHjDOBz9V3R8tlYBMuQvKXJ4shYg/8IiARf
+fVYbF09fVbtfERjXO00IwunU9rUNAUYLNACwMsOuOljzGdIgcOPMCuGrR6u7cC/dHp5zDPYkBQW
XCAn2EQJ8hsyc2ysztTpVv9qJhn5j0n5HEXOJ57rmyLgMjDUQyGDb3aBc1X2uOhj+7PuvKaPHvAi
i9XYRY5X2hFcp+Brj5R1xaiAQAPjN7sh9JaGD/jDWvvWSV7/7ATreF5AIuN3PBSQr0skAiHjduxh
Ln+9nS5GoX0iJsHHLZ/zwXyNk+ElrCb8ZkTE3CcIOYKxVZqScTtYIJrYGdl6+aU2f7ojnVzL7W+Z
6Pd6dugFHSCBwWxhbf+EN7VI9k5OmDCkDna6DD5AF0Y0vdYl8kBduid0yT4F4uJuG7yW+i/uYOp1
hQVFLn/Wkvw0jNhVyG5OIIDllnnTre4tohkW0kxPq7d+sp4s1J2IyhBKRtqPxjUF7KroplcjTsr5
NSn6cY/jaQmsL85t3exxnh9TajdAZ8mxbH2IqWp6KgO7v/b+p1MgTE8qeN0hut4JvPKqsY1LRVKQ
F9ktdWdqkH6BoQlnUojtBuaKSl9Hw0VaMMxb9wQFC4FAggNX0YdQ1YxQgzWJvCDK/0CrntrqFaPx
8KmzNWWQlrjGx6QN0ET8A1bSa2UNe9WrS5tDnsHvQXl+FW78AvcAYWahnsk+j6cLVqg17vZL5Vp7
O5o81X70A1KDYtC+D6o6g2lOdqROv5XxW6nHX0Y/rGnCdsbOLeOT1jXZRg0IbGgiPBGt4nuuXf5W
GBlPmQgM/KXBzogNZz2h/tgOlW2RtYVVYtBR4y9oSc9nmLSMvFD9M4QgMCRcmSWZTIuhAYSN3JoF
hXywbGTsovBBLf2otWFczzranmZvpACrQi1n5IBIGCAKBxDfBP2nib0gO/Wj26v19KS0SKzL2f1B
KNPNdExo74jy136VcTL6jzpId7wpSbCmpfjiGjYuLMt/jQocOaJ5Y1OG+YMCJut570yBeRdj5ENk
8ILLERyTX89IYdOf8PIT8lOLVH0SclUh4iyPitxQ0hEILsZB89EIwovMZvTQyhHVTkd1rcNomh3g
SrEwwZfSv9e/FGlNUzJzaASlEROJxu5WYqxIZUOksU9KPFnMn0hTdrGVVIhdOG4KgOSkxKEbI8gP
dE1nDkGZa5Y3ogPjIreF4ptALsvYtBxLS16Xf34MYCSldKXBaWySdjGaW/ULJzwrjR1yatXQD5LO
hSVDy65K6TJgrstWxZIbXxMMjyUNFVCMJjycA1oMhRcNZcf0xsZcpQfXjFEBVzPHoUKA1UVSGpoV
DwE6AsCAK3c65DSK3xvaPSfwaCEpVCQLi7EePchmivHtsKnd5OtC8CWUp8aXVlfPfurALDLTW9LM
tJu0r9noMKACJYSjnYad/aEX6Ner5UDKuGf+ZWVXditMtfxnVGAfuD+/1/RDeDfkh7sLavzkfgZk
fh5/tswhazCGEUF7zkA+sW8Hr8tAmmlXtWpanGEuYvp6gGRO0C5e7mTq1wMoStyylPQymTENWBms
pSHG2QGmmex4c6Xa5eWTM+tBk1xVNZbTUaEMq3x2zCb7wdEAnMD+ZN1Y4qHVtGHT29V3vQqbXaxP
waYSh4ZBGjInTkHdZOZnfvYuu+HKOlmIUMalYd8un8i8O+TArDy9g5CFiGoVKg1KcYzZvPheL/10
XN9w7GgVni6uwkvYK0Rmhobn1N4j3i8Pvj59r/gE1bSdsTu99RGtGyyy7/74OWrYF5Pc8Jqivg6S
8a5G6xtL5yxonQr7E/0KDbeS0QEdmXWb5vvQmvM9OydcUmxmxuLoEoK3sIG2Jj1YKHLWeySZGsfJ
dyPV0w0yUDqCcYmwLBge59r9nrCGlktEd7KAM/g06FK/aXBgNoQJfWuJKF3x+a7XbcNzSmHQ5JoR
rf3cvsVJ1hGG1qiVO7Yen3aOvo0jlwoiru5vhfnCYA3HnKozFqqJE8IX2KWU9uTysVxlJR6TFs9R
gehvR4oxhjNtn2o/a/gm9A2Y7HQWjleZwbYhBOctSW/IW2dvmgdw1sEaMqZ+6bqKTHkovQkZFMS2
wpqYMHt1KKgnFr6YIqmCocqSEOzvA///r8r5d6ocUA0oaf53Vc715/Af75Tcf1Pm/P5DfyhzHPkP
15K6i6gFGQU5AqTL/KHMcdQ/cOOawjaVCbzB1vmv/6vMsf4hiMqyhCBBlsxJB9FOQ10T/vM/TfEP
UynDUtIQ5E8Z/ML/+j9/ywlqfnn8H3mXPbBrbZt//uevKQOmS8Ch6VjIORiBuPavCaGSFaIXIiiY
4QXpjRyV9gnv34ou3mrAF+fNEiHDpMx1F/iflp0E+zkFYfOXg/Y/CUoWjv/f5CQ8C1dJwWHiWCxq
o78F3yAI1uaKaAhWHVVtS4RyqBsu2Jbk1ZoNsOFZjQYQQgYSSHxV7LCt9nMay3DHuoB3RQd6+a+f
kv4L+n85MMy+abQIx9SV4S6RMH/J4qGE0p3SFflBn0ouYalGmgqUeaLLnB9ZG4sHvFj7qmjanWEE
v5koB9edBSYNHRRlovbkA57ZdPnQ7QzLQjuRMoV2yOJbwze1mDuigikN+qpOgc/DLXG9EmC414Zm
P+jSP2rB+PqvX9E9q+KXg4z4g7ONMAkH8c4vB7nSRDMWDcQ/oWYB+nGUGxdpwQYe19oolbnXfYIQ
mwQ2iCzNHYveiiLZLtryTJ39Qj2jw5rD66QL9W/UUL+mpSxH2+JEZ6ZI4rXrLOf7X49227RxPbgO
sFgU7f5gM3gS6aEQ9rQLhCIaToUFPYHq3VJde0wt5ob6UB1SG9SUQavlliECFtO/fV7/z4lpSz6E
PCvTXlIwrF8CIGKBUwoKktovPMwWkx6a1XBtacwXS5mfW6tdDFvktck83unB8FZmuBqLnJV6tmZ5
yfp/l3/0a9KXyRJCmYeabolXVEzG/36opgaCS+CP/d6I5bBl+6LBAgP0q7vaRaUR+RAMI3QjeKyG
NH7JJYNhaL7M+Oxoiw4ZZp5fjtfcLBg69hpM0jE1j5MRHPJiFl/qhUzT+/VlNkgbSF1tqb5I1ZxG
ebZ7QdPK3AJwri9yvMUuij6mzTQuSzgE0QiZDH3Apven34ouxyZA7Oa2KYqz2TiMUsvmYBnFe9i2
OhZWI12lsdwzfrgaQ61ti6KernXuudP0ictV34jQ7rzRKcGpkS+xahexEHgiQpfUvHBM4BkDSnr5
158SnVQvDuDfPidIKBEpSj73Qgnd/OUA55mCoJq13V4futUdyGIEELRypU56bNQHGvAxu0GEh6M/
XpnlQPJI8vwhDvMHZqJYIFot8XKpBXCwKQUzsBtTxQGauh9DiBcbHYtPjxybTug738sFaRRFk+L4
6h6r0oBYWSvfQWNgE3bVOh31ZlfggD8iuH1IXP0Fx2Z/CBtHXLWam/u9BKvasbW7h17ZFbtTIFoA
AMLb/SYN1VX6bnEYCunTMSxOTpM/8TZ21xRa9b5pLfmC92cizedG8dk9gKaXOyTN8gVh8OK2Cm9Y
xSvMoEKjCVnMXoOoWgfDZ9FH25XCqtdS0uVlL0w5GhT5oczjgwm07tIqMGC69dvU6bmHYDm46Gko
tjPBPgcucJ6wO1DoRkVFpddM/Rewg403inITj/vZdnn2LYK+i2TfnelB8JjFXyZa6Hsubc0qlPN0
yuteXtlU6No0oRQRD65VaV5f0smWeq7OQ1jVB9MqnCNUSWclixKpdZ3EOP+ZTg4MqU/S7cDHhFFz
7tBdxC1edi00R/Iny22Kt2XPJvFb3vevblm4x/t7ZMM4X1ehIT1naNqtYYh3i2HEMagW1RUT+zPu
IdiX2jUo0Tw4WuqcuaoeVMXI22nBELaZcQ4lJhJf66NHESNTwj1+NWBv7jRs589d7viszO5iXTK3
5JMFZ4vm0rUCgnkdNM4WKvlxwaWfiYqBDsNk7VHZUXwoDAz1Xdl+RG2QY7GSuTcpRr2dY65VYo1H
xErEBiHU8GItyDZub+r8kTQ+0xGDqD4JY+8P4TUhzG9JM4HbV0iWWXd8ioc8P2qWjG6jCIMtO6QS
TbwgPNeuiaEIGcaxwxPA8ksQf3F0qKbuG5zk6QFC4fjQt9mbSpLT3LXGfpaj8YT1GDb4YFJv8Mgw
xUs+jxxkWagbk5gVllB1pKY/dIFybvcbizbZQbkLQnr52qxy9/f/SCxeB4BzEOTL18I4GsACl3ga
9GI+37+ZoKPIs9zc3KgscrcZUahgHJrgsV5uUnIvsH+yK74/nCoWUyyQ48WsbWCZfIeJK5Dtvjw2
RjasBQa/nQ7i5hnkkLMLElMgWDS1p/uNiIllQk98Fct3hK7o9il2Jyg+F6cx7If7TatzQCdz+n5/
lNVMaHl56PAla3ODbIkZdfp8vxl7/92dnRzHjhGsmq5FoqbFQq6c1tywt8uOM3v9B5UOKCFH1T4z
TNxwgZ3PRDAf485Qb5KgVMDWzfBsFL0ni+CtpFfIHguWdIcVfkV6O9HPHUN/oRrt2jWYWLpZLxj0
ont0gcZH9o8hSgCW4yyn+daszdR6kxY7bpfOw0GaYbTqKtPxGFZ8T4tOPYDKRjDx4WJFe4AF73fT
W2czdLEhh4ZhvbdRBeR50O+nlgxNX7GX6+Aup36MQTpWG63Be7CQK60U1GID92PD1PZM8oRaRU69
sIJSOuDOPOCQRsKiqmHapVkyb4NBjMwOMcaJMvrUWdq2qsRNbWGTgQHCOlHraMHk7o7ODI3cy2r8
vWGafbQG42yTxXefxTnR0ODk4YmEHhxs8pH6bIcwwgTjr7/GrY0jm8b2gx3mj5EYCHbW7M0QoP4a
FyY1+NmcnF2gCb4bAGqOut+PZmrOYK1gvUuE4ocyASoXxV+srmsfRGt7cYXW+L4+zahhXybO5br5
6goN8ECmrpkxDycF83wt3fEZASYoFutElIm1m1O+Sulub2oD9xMY+A+zAYBnRlgp9QEDC+2Fwob9
as4M8xvGpnQI533outVe0pbp+QXvQTo/24DzzgAM1SZHHrZLckae46BAOEbasaoIXkFqpUKZnXj/
HtwgGuB3Ow9OSSMDbYSzqfCGr93Q2VspokpQO8gg52SX+yReQ3/AM0jXZjtnKPdJyUCVGOa0f+Dg
CC2vqVe7DUSFDBMRFPS4N+CbR214HsnGaEN3OJvBxpD5fJUw2XJ6gl/mec98y/QGPZwQN6TJ3ojK
69xhJmBDlu6cCryQqYXHeZi2YdJ/AbpJuTL6L4JwtSAR1nMSTJ7ZhejEWqm9BV3gwhErdqoj2X6y
gvnBrR5rix6h30TB1inHkj+Pl0m0LhdW3JbuWCeHcILKAPQuvYnMtcEdzpcojkG9hsMBmoCFcTKj
Ag+4sk5loc6E16pzpm3H1qqPNn3C49wgPcTzGBffhVsknhjKeG905QXtA9RV9RPqACwZ3/hKUQOR
3qp/Rgulo0ISddBadZOd4RytaUYWaWfWBvH2sO8cY3yyzVkChzK5HLtttcKE7OxwmtUPaL0ZX+W2
+a1o3PI9csK3Phmso9GAJB/MMvK6NCNVURoGtJ+gPnb+sbbrcufigl+5UZ9gH7avyD+cMkIi3DDm
1ZpsT3Tog4yzYqcpryzLAp8qrZR2yet0YtpJLj3tw/3Ja23QPJaduhQBE0BRRdEKeZZYt12EYTxL
dnOQyW2oXvq+gm0FEOlgtEvPETrbHoboexWiJWnxApi8skkj0p3+CH10M8pOIy4AT8Wdvy2oUauu
N/bKqG5p3dd7BuNNo5WHoseMjB62tvLiMiCmRn9bf9IDRigXcAGPrRJOanWQcaVtXVih+7QwDNq1
YGNM3ry1kuhx7ADYSkjz0msalsLOH7/oPQjrcOIlJBFMqUQrtIMeczYtv6P1cSjmuax2nEEHo6PD
R0iRwf42aCGkY9IdEhD9ARRh1hWM7jijMxpBvl9qWBXalAwdK/G6xtlwmhCMDdkYoR3BPPMDdj89
chxwdsrd1bjZUnNyjx28UhKT3XiHcoIYAuBRjerTF4YhnVa5AAhqGsRwF4vQeKk7CeKppkPVFWgH
hnLbRuoFaxvRErPvdQPBzTwdcj9VjlTOduPXbhKftRUQFEvuxVPdZTy5yfjWIx5bzxI+iSTsax1q
4JzitifQIeLvpBYfXSwPXJra+Go3DrUpI/y9Fo6Jd3/Ydf145srCIe7dU9hyjeqtZHzukMAimdn0
1WBf3DwcTqVtgeqYbP9CmQpFjvnPVxn6D9oQ9z8NpyFiQlxcAmbWuomZBjmBfSLt1Dqppus2oteP
I9u4+1eiYbBPTOTo/s1GsomBQ8ONWL63vP9UV57qHlGXmTnh+h6RVndB6XUiKdc5DoST7YB9jUK2
SWat81DzfygoPNthgMYRWdlHzYYM+yXy0/u9+40TwjYfhAOqNCjwkVTC1E6IGNCh9ubx/i1NBKCm
arXdOKtPp9UjrxfTVbNi42jfA4OWmzzl3at6sO5R78wIgNGkI1mOPUsU6Q1d47uo4one6lWypXs0
q4cRreqDRgLIUPjlk0h1a1/RwSE/ayqf7l/rrBFsdd27u4beL6X0QoUi+/eJRjyCgbYCic4jHwzY
0XYhS94fBnsrB7/HaZwzJ85ogrtWueGUwQtu68YjrG3yUyDjoOKYICDTbTlUuDKZesrxKob23Img
eg74G1w2njCvoaGbqmzPJJc5cS2rs6uSV+kPzhn15cE1MX/gYgm2uKjkE8RB8RQu8JmGJ+i3Cnj3
INiB6cGG1hQorm75+BDGpZfOnu1GcXZZf9eWQjpradpNNopp/yzEcUA8iwRheeyUJqMxs6w8BsGr
mA3SScNGvtaRvqJq99EcaMGTgetrNxujeyrDcTj2FHZwpmekqNwUqUtqyZ+Pw4m2rhsQDIKggJUX
De7PSDbTxpZ7G2JyiZH4MS1BdCIBI/oJIDuIGnR0Wak8fiJm8BnUu7Gprro/B1voe181BJGUYSL3
qBsOIwkVmzxy8awH2Vnv0q91YWOhEcFJA5EmFMPiLIvOfUHe8zwFj2KIr2qOrnXNdqTVX6jw9rHs
rmPEU50kDqsUNd8K1fAZrdLBtQaNALfxo0rDZF0xAtSEuZKzMCBJRS92ztarNg4GNVrPBJh0JNiQ
daa+W7P5DTrjfnD7V6wQuOHn90zYBGDBfF4HL2FJ8ETfxsUOaiI7QJe++dBMa9kM+9hsHylOCPDg
CpOaw24qto3Q0aJB6ZcxlquDXocPSW77O8TVEImhz8o8yHBXgG4DIX/WzOkwOI3XVP1RNOJb0T1R
5/sbv5qQ4YxUNSj85CE2fH1tMdztTTPZpT1e7HQBCVTQGiKUGmvhdj9NII6A0JNv6E7IQ3DcLzpK
gQPuldGnQncxwR2W+cKEDC6mp3R0luXyfpNZng2jYC9j9bOBokZXttlVcF+lC2nERE9pR/hXWjIF
9QKZv5aX7prp83boXebVBhnVpKvtY1t70qBBAsbrHexI6W9EqlPEL+2dzF1XifsmdKVtfNuN0LOO
yrOnWcEsRwpXREm9jBbWUc92qMjkp8+hLhGLe+jQkQpLCoE2qb4lgDLK7KEUWbUOqjHbLh3kJTv2
BwvHjWUId7qhKwxxMIXywan2RlZ8DtZownmBKiVR/rwFtnFVlXUoUEvRAbUlq1aI/V2Fxqutyq81
bPdjVLIFNpWPyEsNIDqr5tRUJWZ/Z6m+8vojyovyC2/JRUv9t7rqo1VUV99sxD+wUCsiOQaAGXaf
+jhRyAywWEPYtCcn05HQ0lKGaJNjhFfQItBZ9PraJil461Z761l+8ohdO3B7d1OWXL5cv6w9iAH1
GphduG9TTe1m8aTma1dCg22csgRxS8ewZgrUJUxvbcdhU27ru17iYy387NzDFGSz9ApBX5zFYJQe
pzDi3JyopE6vT2bV1iccr4tMkqghqYn+oKz2g+E86Stucyz0EXtFLVm/LHEjq8l5CGlQ55oN3+fA
uFJ8K8VQAUlzzBPROBNpwvlHRS21wwvyKGb7gjk2WieWtHauDCVuOoV2dujbTfoy0FQmKScGE1MS
sonmCbVy4mmz75551/p1bNFP8oVyNm5CSzkuwJ51s30yEz79uCiSaktKMwEUy3Uj0PRXNVnGgULh
XCQBMK2GZ5+a8aNrD/4rKZnbopzeHGWAmAh0QDJTV9GorgsCH0h0kkPyKDXFuoWrDdIVhp5yhiMx
wL5rfODtnNMrI6hufdFcEw3/YwgH7g+FmCA/eU6r/dCgPsYx5q7oTQwt0katmAHkLwqyu6LMziAB
+M786lpogJbW9UzkF3cbSWLJCrbAKmrLD7cDRDyKlyJHb4zDNGMVcuWxzFIdQTl7ytIxPVI9yIj9
LaYZcYT0OuarXrfc4/1xrvcrsNrhwV7EPLAl0QAtN/eH9xtTEu2y+l//2y8Rq//53YOjGpICwmcX
MrCE21j19ruTVACqzFS3N7ZmbrMpT/Z9lal9vXwDnSlyNOG3VojxazgKXhs61fF+08eT3E4/Qvbg
UAVGirWzn3bRIdVQ0di3rmRa00U9CDzMDngxkRyBHUnLDPsP0irNaFxO+047zvqtyVTHTlNzNw4G
SPyw4bANgnh+QkeRI2eZs60cgkcHP4efPUcO3kzhGrvf838WMfwYKKB7tX6a5OwZu1INznNXM1ZR
vftFjFnxovypeJkdjIEBkL1+OGiFnRwHw53gxEW4wh2t8ZIC34iCsF31BL2IEOZvq5W8cR2djAkv
telrdLTbjHyYUcuOLkExNFfNZ6iuAD6ToyrmH7zZ6FJ6zTqYTPhX0BdbLyqnr/rQqusQzsYuVXbJ
RpEs9Zmrcd0U7AAn0+sLMBthSmelWxhMVtxc3KIgT6vLd4oz2dNEDtELRxrew1CuRbPRCbL9ipKs
PvnQsdd+BE6zYV7GMD6/GrLAJ6zcYetQIxxSEBWPMFrw4KCH/j4m4c6Z2x10EPPZcULAzcLP934Y
5m/Mok8wJxFq+XTviJPAtESo6pVLNBslRWovxfi3oKTH00VrMhxJUgzCR9uPnJ9ZOHg97kSdNeaW
+kZ/zoOYgFox7SuzsX/LFi6l2RJA4Qga6WkXPqFEojPY0eRlQ+14BVLFg64Nhudk5rzvfDXvZlIh
Pbg1SDZhOtKam72iHOKdqOC7R6o5NgR0rNqws69BRUoPzQTp4c/Rzg6OWg+1pumx2Ufx3uzZUNoH
e0HNBU5+S2QvX2i2QfXTuMSjtjpZ7OAmFEPPNaEQm+WRUzGO67LWuba6IWGwzBos5q7dmFP+ErJH
WMcdu+AAZyWwgr7YmQIhmk86REdl/jgGl4nAg0tcw/YVmv29dhe4/0c+tu0VcYEcR20VWUI/lUbJ
gVHSPAzxSDBFCTJvqLMLgXXRWaZAeB0x4rs2YbD206WXcfeoAy9KTEpiExnpnV8WC2J69ZCLlBzJ
5bO7JwRVyKECAb/DnX802G72pm+ioaC5CvMTrLItGODiDt3iPgxXzhg1F5zUgxcPoMO1WWC6Aynf
dRPB1S0l+lDL670tpSxjx9jIfpLiW2WY5TYvCi5hrfvVLoHdhmVoHNNotuhilNsOmOfeH2umnsH8
Bugu3+vT8My7NR3sXLEHIjRxm+sdKjYXdKxyOp38MzFvJScYS0RKJiXSnYTuMBjBYBUa9RfVOtDs
GCNVk+hOfYo5Yqys8yjfnS675VZTP4Zz3tGBDtqLlgGWMLmk1UMz7qzpfVLDFb+UOBMNu7E4vMcp
yr+mszucets+xcgir/k0fAlyrXjoKvg4IbYvgzzYNWITFgBSOVRJWEWCWj8hJuI209oOHCY2JkAo
bOVVeGqj7mm2CfFxrR+VMW5yCyjrEGgU27GJfhlEODv1ls6kBma7h+w0GASpELLojUP7XQwEGc5E
yaG1HIt9vy/qNiJuauwuYdXr6zSgk6bNF5RC1s7AFeGJsiR2ZOkcNFlme35LcgXk7n2N7OjQJ1Ck
IreS4Fs5HKZpXqPMdd7r14lF2fJbYkb6Gi9I8hyMenRFRK+fklZ6dmWKzTihME0wRV18bS0VG0il
6/ZeM6NtOLHxDGnoDV1HPhdOMWZzJQFKBoX0IOIt6c75R4stOIpgAZoRyilmzRRJDR6K2he3KKAS
cpg8EfvBcmjUrXaOa41fqgcPGDoG1vn54pokR3VNl2wlm5BNwFRibc8cPwpb+xQS/07SpHpFn1kB
UapJvq5z49UxJ4+Fhx9aJO8hdlBkNyLWoSqSEG9AoSzTWDvm3RPE4u5rP4mvIEbTlZPP+S6UvMXE
OckdPsfwEHQhZh3m81PGaEzG5LMUi2VpEKK/2sAaypLCL27NM8mMzkGNxRvJMuHZAoK7nnLQ42kJ
GmPKmoCTUEsesT2Sk0k+Ig602N+JcEemI8hDZ08OQnZCGwbAQWF5K6gZ/ZbGUdLr7Y4dbnUhi3cJ
DKVrahXyEoX2G7kC3Z616o1RBWLjvKia7biUFnJR1pENRX9J5+zT3TJD04j/ZmyHaMPVQWsZmiQ0
Tny567n0Hu/S9tJMcPZH01lSUJyN5SbSWZGJtD/5AxVhKQjb6RhLHSObYTPxKC9DlgI6j7XI06oT
ndTsFBi5XDeD9pn6FXK3JT3EwB9105JkZ7nvwpqsl0arAQLQ9G+H5D0SfXtxUlmfrc7fO4MkFGiO
/SNHZKZPF720pFZeq2pmnue2OP1pnJ0ynBWnMEhJ3awDcw3jKT+Nms4GMRsvWkzJFwrTgOhkd6On
B9FPOyZKqgst82iL1D2o9i0LCiYHMvbXNgFQ2crmwk67VedunQYzroKy3Pi0LFZ2w4LBExyPYA5Q
T6pGbjHm0PRzluw7HbrNIaYvhKTPr/dlh/HJ760RjMeor6yI6wsApkDnilgO1xCwyjaGV0GLtX3V
jQgs14CQkok2I6Y0N4ZLEK1mxZKcNM4N6CeAqeXmvuykfILRoSR7Z7wxtKRWr1o3vzpLbog5yuZi
jTc9sMI9ftCQhHFEPVDik1u43HMi7WdSsOmGhmrvh1QyGyUhtq9TvubneI/6hujkdOdSxmK7HMkJ
Qnt6CAn9SxZTZ1477ECV8ZrXKZdJcwmQMv2YK3dgX4Z2xNGRiUuCJl41eXZSQxIeoGr2e9Y95JeK
wLaJtXmXFvO30DECdsiZeu4kueFtLd59Y86h6Nr5RszyAe4d1p+sK9GgJOO6iQBLm3WhQRhPPwap
h14yqFOZW9BCsEC/KVz41PtHBw/5S93KU4Q3EQo54RFh7HQrRD7f8UzVu8kvho0W6idc/PX7SNTw
bGO8qylJr7JEPA8Cf6G09RuTBgreVGctnUL+lgywOaKM6QFFaO7S/VtyJZlt6nR2dr2hW/BqGvUS
5/Cew3Y9ULuex5R+Qp8BEZJ1datEcaNFv0kSouLGXvzEIPvdKvJiT5TU9FLSnqa18EL0ebQHFJyt
7ufD/czwRbkzKTk2ZYtKVs8y/5AGAC04uTnjm+TVxGOzdmln7JrcrB9zdqbTf7N3JsuNK9mW/ZWy
miMNcPSDmpBgT0qi+tAEJoUi0LeOzvH1tcD7MiPfrbL3rOY1oVFSiCECoOP4OXuvHYtwpZuEJzS0
yphDfQzxgrvmvrFiGN+eo9R4ZgAObbpknjOwd9vS2WLbx7hz3SfycSBh+AB2tSN4Go3m0FbTK563
X5okqDjNc313893NPVVrOQtwPMsibFZMlRKPms6eup8jspQFUKrvFASKQJVMNvGZaLtec+3LLN3X
uKrg0Oq+dYlN8Zo1V4f5/5OT2cmz30J3icvE2MWpj0zA19ujNaINpS3A09vXJrKmv55h/GyPty9j
ZSGzSvBYFnbHLSHBlWdavjuvCTBpjreHEkSRQWRYAMZzZ/mYfXuXPEpyefR/Ps0Ya4NzvNBsro63
B0ji1dFftl23ZzophQtZlQY4H/l0lXomenybZvIiwQZ58tfzMsGvFbVmaiNRyA9hEmISHo3/ePC9
BHevQwRxt4h0zf476yBVpbPiBaBVlMduMf3enhngnVjDnTcgSaACB5pmx7+egoWvjkkk+ENdVqNY
2kXAXLk+Gty0jvPycPvyz4PtYlcHkk+LxMZ5cnuB2wv+9VL/+l5rQRF0o2pfsAGb4fIDFrGn8fX2
z7Lb924vkOkI2Ve3P+FvL5iBl98gZnxt6JEeKwfj6VpL8V3/9fXyzSjGUT4iyghIsyCKLSdnSw5s
8pnd4eBfnv35Mow1CtWoo1b6T9+/Hf6/fe/Pl39+32TMk63+vHIeAS1nPthT2nMC4z9n8fa1ptWc
CWzVRy5+ncFlYh3BNVrHfISpt+6Qhzc0nXfj6Pm0Dp9u/0Czvnwh68PkTrU8+UbxH6/rzoTw0LTk
/wmroWQyzE9uz4zYkxs97X7++dbt+97yz27PpO/JHZzqw5+Xu33/r9ck9wtvWo1+rsA7eKSD1x1T
iTHp9uz2cPtBn7ADzzNcOEn95DP8PHQ1gYVqAF8KbR93SlPII3XRSuA6OdxOc3y73P6c1jzbDsuH
6vZJmpK+Od4ehuWZ5Sis8XOyoJPH6XiLjhG052nq8eWfh9v3Csyah4F8nTTrcFJ0yNM3tzcSpXxI
bg/KbXEiZu2EXMQrX/x0QOqEXiC3GSCjcyEoHV0TZDAza7euU9cr/NE0BnS18Qp3Z2JhxhDyrHmA
Khg37/CATtyinW3RNN9FEr8YZfloZrRgx2mjGOWvaJ1D9CGeS5NqR4EmTh7Qg8SAwq/Y4aHkHl7y
RNwXIvVAsGTfns9+h0H4C3TOnVl0y2SRz7RWVm+eMg9DKTHLhFhapGleLC43EBAI9aIG9ZE9vYrG
vu8EGLfIirbxvDSbiUkNMyc+uvyBq3HlKvlFL45ZOYPRFQKwjLS4icpSoslYSdmpDTiwVaEawiPo
3MU5PlhA1M4hRPkeWhY0IzLcltlwD01FOum97vonS0nik5zT0DXMSHuFXaR/s/L2AU/lrg9fDJ2M
n1h5P2v7rXMIEKk6/yCj7CerNRbqkfcTEVCjEcKXNurnPDO9t4rpKBjMesr3VlFtv4jR/dR0Yocw
NUxu99PrmLPAMybK0GBeEMoMD45ighMLNgvcxhMrX8V2X8LaAkumhfqm1237QpzaB6kAMPj7nEQO
MR1gyF9TJjeEDR2cMHxIPOaJkaKULy3SlWq3XvsY1yGQMs2hIeN5YjvSQLU6vGroUWa2bqQWD7n3
lOfOyjA5cpKd2DEUwwG4C7FGUsVboKzMz33jR+XshM82yywo8es23OKvuybdXVkpc1MV2RpeN9FU
1DVBB3+EPW0uPexoZcQgED6MZRq7ELHNamoaqJ4Wk3Yhkovfmk+qEz5eEeLT0EY80qK68N6h2SnM
b4ip0q1LOObU+uDx7Jl4YKd85dP52+iCbqZPmkoG3BT4YBK4uAxD7MPZYoZB+hs45Wbj9PoXGwjs
UgcABQHXdoqPHK81ffnVtCUZ8k112HhJS/oiPkat0EQHKCTDzWy7ROIUxqNy7e/QCQN7PNYZUJu2
4xj3rY73RRAfRbhvuGsna28h8lrrKHe2utZkWxwv04vIe7ElHkJtqJIJlwSeGrRNNezTCIOdBUT/
eVL4qEadFHl/oTsVhf08l4a8MlXfzsu24fatKPMxoo7Go14qjbuQ7W9kM/8QobAvxdy5Bxe/xjq1
aBfMkXAPkT25z1ofN0zQQ33LXLG6M+3weUJdfPDZJK4IrucDaib4+1ApI/exRBDyDqRVl1fLKWfQ
JlA52rRC6RNS8ehcNj4aP3Qt6JVMxmh0JuTwPE0qvRvq9IUbxfB8e+im4zRJ/SmtzknIK6WN+d14
wAYMJxyfXaul2w+9RUvnX3mCo1QQqIE3TPNWY7El6E2wVuX+3nXn5WOiJY9kJB5jyzxXDGY9/Nun
BuzwyeoAkBXuo9mZ7iM5WFuVz8OD3ounpmx/xiD2+RGQrokwrnvH6lo26nBkSD0zWTVIY2kreCIG
xIJN4be7ypLmncHObqjK7oTw+5N6J9umtBHp+00J5aI1nt30ldA+j+p/bDehnLgKxmeEHhjXh3Fc
GR5+srGmLMz1C4YZ62ILZV1KgVxxQtewdTQFALJPYYnXTk7b310nUWzARLeuzUBeELFO04Z2lVxV
2psJd4AEF+88obvaAxNMgqIghAenRB20CUlRiPHiDfrwXyoXTygrCLulPR+HXfHijCc1S//JBq8T
29kbmQ/jGQthfUk14/GmumlaupJJpR8jwMKDw3//XyuLjcUx8J90xR6qK8BauDkMWHJ/t1rMg0j9
xDXrfWZ42R4eCeS1IiRfOHZfPESLT1MhWwA6amsv4o7J6ZL/5k8QmFf+/id4LKi6YRs6g0Dzb3J2
H6hAnyLo3xcacqewF/dAW6pAG/GYcSP7kQvqcwQB9ZZM5fjOwtnliwI8dk1oiIS5jjIuWtg+6qwP
RnE/eGSnMFw+sF3V7xYV6K0b9V8fOLEIrv924DxX13FPoMOHY/s3QTZuhtwkL4AD53fETdqGd4iG
8M4wZ2TvVW7t7MGrggl4Mmy8eMe2Kfsxm1hus69kVOdQWv7ntIFrHH85Qn+taObQ/LF/IVCxIcO1
lMB0Yx6wMSarIknm43/z9+Pj+T/+fl/gIvB8h7dxE5z/m5VEyRTPDDBalrqS0t0C3Z50kjdhtwzZ
lH5AlVGukTwN2zl33wewb2fDuqTgYDaVqIhKFt559L7sLCW3zPHe/aUD0qQQKMvxIZ3qejeBA1/L
IrZ3XWrdWV3e/38w86+ySzr1rOpf/+t/flLllUEiuzb52f27m8u0QZL92/kOPrvP//HXb959Fvzm
a9JGSZl8/l9+6Z8WMPsfAlKuicHLorzwFgLzP+HM5j+Y91ou+04buxcdiH9ZwEz/H5ZNKLGu8zF1
BEiLf1nATOcfvBq3Xxcfj6Dt6vy/WMAWM9PfL1D+f8hTvCZ/hs7KwM//7QL1BtzRlYqMfTez9faN
ZkX6Q7pxz3aX4AiNUrj5zKcYkOzy2T11IyyzwdghJ6RMK8ywO6plgjASw3AQ7l01RDSWpnEPigLq
Vo2mf8hgterucCxq7YUMlQ2zs5fZoBxH6Br4fkzaCnycXldB7gxBaEyPC3Yw6r1jo8snR7zMnhxW
NJWwp1SX3HD6jYs0/TcU+Lc6nN5DFw0VDSZUTdH0McqH5LW1pUFL7jQnA+E7ov5IZfR126MUJFBG
tfOYCOfsSUkoEPi4QTtgPGEFtlwn3EayxHTtuoPau3gwkmyxX+CTW0eijOiVOWA/XXGUlWXuPRdm
ix06gH4Qd61wXjFEtBysxBTuUT3jjFcM9srytwvMBYmcc9+0Pt4SUG6YQprPdOI+NWQI5PTX3P/G
/PdsJsMlTfyXCTDR6rZny5d9HKePMIah3UamoAu7PBR0nTREgjpp2Ju2qKNNRWogvUYNhEgMyUNQ
KOlrsezyNT20gsk/0i6LA0Q81js05mg70/6ggWGtMzw8tKaRQLRc9i9h3LxXdgDKvjwpV/7Gblyf
68Q55Q1v+zbYFVhx7MpKHkSPBtgOy+o02BogoHiItsx69qaKEvAM3Xc9LjjbKZ0JsQ39V8TuxiuY
6EMN7UAQp4ehq2BWQSt0Q6eTaDoCp+hiXk2EHavCh07gxdb9oNrwwJAPAEPbd9vMhwAVw8Jl+ECg
5mwFdflSK46UH01y7cSQaA0rOpGYKZj4+uOqnTzj0E4avzfkO+JMLeYZXDTGRx/2FWb8bDwWUrza
Camljt7II6RN/zA5+4QGCF0J2oWFF+1Umv+yR/95jI3dGFXfs6d9xcQXbEeRjRs9ZMjSWogEl9YF
k8aSAVrpgdaBC3YURlltk9g7AmxHOimJseRt0Q/OHitu39ssGuAdFcUYmLq31kcGgROzoaxlO0Cz
1liT4fFUzymSHkN9TZMYN0yw2iPi5DMQiWyHqXE4oq1BQsFkemUuTJnbQ4t2k+mqR8ji0hjSIiWC
qDGqFaiG7tgtD9ZSSY6pvb91GKb8R9L6Pyy9OIetra06H31j9xO6wi5C9wMYpaQHg2lt0cwjWmn1
Ra6W/y6StD/eLlnK4DPLS8KBrr5zt3hrC510PrDFfSM3zPDomVWgVcbQXkEckwwieQhpkiXYn3c2
GZ5HElBo2a00UGqgUheIKaiWdRprGpF33rT3F0T4cmDIObykRfuSpd0SMpiv9cyWm3Rw5iPDc/1I
Kly1Geleo2yK5KnS5bUl6Gs3M//znNTZdtkyarDhrwMM1er0gWZvBnCcBLaRdkgXRSOCgmo8CvKc
yDycDx1BZ12kdwfl9JhNfLaFgvSoocYJpmiHb3Kq41Zq1d6lW7yGKNcQ1NT2ZNB65rYlz6lpRtBD
+FrXbh/v//o7E/uJWnjcDlU/Yxm1KtIHh13YIB6Nx/jTi2W/lfyjW2uvLTK1HxMUPt965rP3Xh7C
2Vx542M2ogIee9J/2eaWzSyPpuvd1ZHLoXXADVVpcZgIF5YT5g9juVAazciJB5Rq1fcQKMYWkKwm
iC8rP8cCM26vDCBmCdJFloJ1W8ov5YqEpFBXBbKnCT4YzdU2WGk0l7PUJJl7dM0M7I1I1WPueWen
n+PALrR51x1AWrYPliAMyCMGD3ftfCKv2eHi3aKgd49zTTM/nkoEFSByw3F0WRE8JtbKoHdo7ZxY
cjLs7JsRc7RxkFyzPcXN1cG+QF6qM67MDrcb0dRaFxkRz62icjxPU/ZUZuiBaD5cieYBkmno1WPr
+xBh2/ZVtRXrViN/3L6KYsn+20wQnnRvYymQBBvSupvtBP9XDlumojPE4JxgqFsoUwZqOoh8XQtE
ZhBT3Ihf3RAfC4Bd14xizmKUzzBr/hRxdRfD4EFnacI9GVsZhAxY3ji0K68HSqb0ejojH15PIusu
fZwQxLKQ1lofCT13zWQirdVYhktjivQOqoynBFL8hVqRwa1iUBRGQQlkeKvnpNiySXLWc+W4Ry58
ufUlkAU5VxHo+y8rnO0T0XH5VrW1QT+tf4DW4bHkg6qIRxjv6NjySzVFX3WYeqRJZuOym4FvgrEO
DaFzxD93plvswR7GCFtO2ZtkTHS2CQrfasSVnqsuHfASySzwPIupYaVZGzjVWHwjNB9Cpq+OIjmG
IJUpGO2wpzuaNwHCFA+sWPwGSb48Rz0DTGzL3QbWn7OflCeOHWm4q2nA72SrwApzeU9w833sV9Dw
XN0hj1iAYI1xcIdIuI5F/l2a3EU6n3OKBPI0JlZ/MAr/OWEAuR+pyFgnsJvMnmGDagA8iEY0v+i8
VnD7AYcQR1/do+flE4mm4SEm9iWd++GpNEtnV8nosdfCDjdPp+6glpSXGjh9QifnMccrt0Uy9xxF
mDQ08xWzZwhURIwILbP60hrrAcPS02DONO+t4cjIGI7dZHRHz026zxZnkz4yMJ9h6JgyD3ep5QEM
KvJ+t7hLtzrq326wNFSytTM9jqY8kM70kI6Vf7VGXAwdxokTTWkzStf9wOB+ck25rxRnde7R5ArD
R33bkVTWFzTXsp7LKv/UevoIEPXvM6dd9/bQwAJ31bmszz28AoYIoWCEMl3cblhCChdpdWTdz64c
iXyG+4fL2LOGaNMO/KPZoS6rw/FHP3vRgwG5rxSNvyEgGuImlywhUU+couMcO2eq0+4Rasi8dQwN
6hTWCZJsixfAipecsNWIrdE5ZNy45i40n/T2KZ5b6E/IAu+sMNZJyTaqk5DWEx1UBChFq93HYDMu
GvnMK+9DlVH0QBFBdE4WTvveinc4UhBoZriRaiS8LwPWkXVPD4g0kKR/6dmxs2aSP0gnYl5ZfNqU
VzUvhfE+90a7j0ZOTwWUKG7di1HZJIJ7itMhXDA9bGedPU28py5JjHOXJdmu0yvxloidZ/YOkaQz
fi53ss/wM08aW/BzSM/2zFj7EpYDE1ApamAIPqlQc8Z9n+E4qoi43tVWYoI6jW30N/4ZbLgVmHZH
2BbX19r3CaiNneizZTNyn2Di3Pgt+cdpVHU0T8ZyN9IAQTNdeNdpaDH8qusw+y2TekFOg0v7OHO1
6LjIh4hxrFNFHnudui+tKT5Y+rA0Jt1LMmGEjWDjFzFXHFVYsZmnqOHLJD+7TfHzFiJsarUHcam3
37OtnS1crnK4jykRN0qSC1a0Fgmm3CHvgT89+ohRNiz4yF8qmQY1XZwtw7duR93c7jRJe1LNkXWM
JruDp961eyOKMihJplgLCOhPVc3LYVsLr1PVvXVkoK70yK1fdAGRpxis+NtG1pEMtffSQlNa0cfV
Jrd9KVMD4Mw0sao3c/1Dkq+5uhm7C4il65JUHaYI1ZeLr/4YKRPMcVUSxi6blzJbe7URf6Vje28j
a0Mgz4C+Eqh0VJ0HRgJqp6ezwd2jJgALJ+IxdfpXgDb6ITRLtL52Xe2zGSo2qx3LVCuAsRMdn/S/
ZOHosIHQcoP2OZodQvtkcLg6aO1rWuxvy4IiOWzfVIiognYwW7leG7bMWMyDjQpxrzERFWnsnFpa
zUFULDEgveu9Axk9QUG1rwowI7z/9pxhAVulIPB2mdtMd5WffvIqKAdp6K1dt7I/Bz8S92Y8SKD/
I5C1iSypcDLe4Y4zAooeI8iGhA6U5b4qYsmb0OXBMDjuaWQxy3bVA4O+heosaTZB9EHVZA7bPCaQ
3c47OPj08TKCSdamS6AMnDtglxSHemgGN67qPJsXRMsdsxyLy9gmr3RMwgf03VfkHjafHO03BN/0
4GiHHktAlPb4GIsM0VRXzVsuNNysnSbWRTTCHlf1vqbResFIvpi395LF/t5NGUylXqyCsuLKj5Oi
QYI5kA2NDobq6x4zCjsjwawC1d+Bm0QDHr1KDmQefcXjbGxl6riYadEO95F0d4hTCW3si+qCy+aa
9N0zmX3ZnsrX20wD/o0ckXvd1MSiCFHxysxH2sjfy5lXdhvztx26ZOsJvQ18q0zvWW6oN2pDPrb0
g2BSxMO6oIG0YZXsFoY80E2T+YcbFaT/UmEEThih9/T6u/AHLQjinn3Z7guaGCs56c2qLCzzQErb
NZFat5+m0l0RFo1s0alRSA1Zfhb5ZbabBIAr4UgkcsaHMHbfFeOGonXzlxKdl2aRl1bExZl4nJ7z
k+0saC0xYtpDSuMYndY0BKTONxsbEt7KZZJwLElSR0/DR33klj8W2dmfLVqOMD6iLMR9lGb9VXO5
MFPSjktmD2bd/ZqX/L5BZPz1pfPZRkwARmtoCIDo9KM2T9B6vRFA/YD3MsVI18JEu2ZE1xqxUAiW
k4iqjzmIUVn5Tksj0FlqIAEKP2OapeZehbaJ/h2vhw0PHA0ieNh4MQEgg9wajkcC5uz97JQPcldp
/bovxSm0oZ11TUajPBzvrZK8PXf2r6BH+8tQZc9a8WhjL35yMMwSnGM86Bqqo3qoHrUWZRJYLfRy
rWZdpmI4FymFXmy55yp2/PvYBhtWDlu/IERYdZZ10txvHQbzCY95t3LThnOJykGvnsZemqS88qOQ
MVlPZhxZRnly8ATkgEZEJ9KJnK2SJuxxr1/FLtQyoqA/ugLWQmo8IPmJfwyMm1p0/IS13jHwwv8C
+fZOoKsDiALzyrezNvCWO64bGg4rZjHtO6VDfI/66+RKrt4xRWjtwZexHAkA222ZnvVMXCxxQhPd
ndLExIluUCB68ln5CnZ4Rxi9k/sy0OH+bIRuE2GdYbrozHwvXR/HoJ1+cKsWm8Io1dHBtAiNoIeM
YQXYhduDYTkvEeHBu0xVpGqQ7R20C0TWeUHmN00VlQugBiIFzGqF1grwXxa/OkC5zhFz/UBwvLfc
Alb115hF03WCAreeh+HbmIbnuOqtXQr32Bwbe6MS61eDGdcG1rErjOInqKT2EM/d1q9TB88vkP/G
YVjdtI54Na1DbPj+i/DLT7jx3h6iCcUr2qOtxwhodhrQiybGm0KWp97AKzTIvv5kuvzEkXi3ZDHi
kTlRCsbXct6jfqFCFHr+Hnd3jSjVWxjN9oHPnAnu3ioeC5DVfhWpg+am52HoXw16HxvD8rkdxIjQ
+YifwMWBGmuNcjN3nnclgxMRuKBHLbufPAQzIe0ZPpunOEWznQ9bhgbUvwTfnxBsSmB9cUCYaHSf
JBJR7KCSbUTbydHkYsxvzmqkbRg67Q/HBaYZZ3i2Y3B7kYsDoNSSp2mg9FStxtD5nY45c8G236I/
Zraj0RKi0UYGelkzUdzmToJ1IMOOF3XIQbsumTdaVu1jMXTwQeBchMWs1uUMqIrTRPi0Q8NvMD6b
GWnBg3Cnt2GsWG+milthLxCSzDrpa6O660fPemDptx/ywhlWjMBU4PT1NZQVkbCLC1NoHhWZPQVN
Wyc/BHN4NlT5RwFfz3IhBBKKFl8K30yo1GVGidiQIQcihGNLJ0ZOvbxnNkMeBW8rcOLwG5ENk8rW
wXzfKjqpWoFnJ+2upTebD1IzzXXjaUUwLdkt0Bj6/Zzypp1E04PJVvgZSiPet1xyTUV2KwCQ0ax/
FRG7fiNqAsOSQwCTOX6won7cjXnbcfcHJIh33774jkFCgcLw2HniM8f11TawCcqc9Hpu6L3NquyB
VL1RcASxoUkOVDz1Sqb+ffFsk81t6nCF+t56SkaP3JBOnNqk3+Afeq4aNFHYNjKOfxM/DstD7GA8
crviahdcoOz6nAi4yjgtEek+90Zp3Psa9qGjTAkbnZaU+wjr4KAwqYPoLNQCEXRQiMrKLNdaxocU
oi6mT2aHgBnGdVUnX7iJcWs2b0Zv3TW9+pwS8YGGddeGNhPytrxvR7MP8Fp4s9+RLjIgWGNWT/Zr
f2+L+scUWvsM4G5eJNeZ+yB1DmSZ0jMv9qxWtDK+bOb3BbWi7T/UXvzsiNFcgayg+xw58re1aL0I
19rgG2WLTsWzKpW4nxwS1oW968f+RNsaJQpX4qrUu4DP8UuEyKzMm5c4tyLmkNpLiQmLshPclMhq
cFJxzEeu/2FC/UBpdnETiqaKaTE9AMiog09kFbFdb6OgsI7q6s2mN7IkzttjsWvUcO7L2MOEwG/V
FePy5CGOqRTq/J1r8sMqFkRGaUbb2pE/OnCSOyhkr36Y/symDBiYpp9q1Y9YR9z1yA0AfhKe/owi
m5kuVGHj0VY0TulRrBxnwtWVu3SMOKxWTHtFw6WLSMVG746GNH+NFNGMeVwyHAZDGrSF2Fmq9lcR
lnGrkgeR5yAm8LCu+0qbA4sDSYDEtOml1qwrepZVy+nTy/RHT39wlVkO+NYBHdbIm+2IT89R2GM+
CFDtUbBPG68GI7QxEBTC6a37vStzVOtZ89V70xe0JdrGtA+ymqVWKX3fkml7MuCnGpFDFA9Uk4Zu
cjs1v5wk/JgdOQfg9jlP+V2feu4mIj2emkEgPnR94BmWfRLEjhHfmgGcETCKVamvC4x5JPvR/mst
5g3duPdGOw7mSn6EmXclxWxY6TO7d8OXJ8U4xHCzveUfm5E4hYo2C5vpZE10ukAMe2rr+mdEjIEz
J8m2bYbyYrgobucvHTgDdKbO3+ppf7LH5CuyRnnIgP3Qv3tIdWUcjAYjd5OkIC5YozzXPDv8yCSY
NgjjylxntfwVggG+n1uCX4zo5yis4Z1KBb+sW17sxN2N4fjqUnOvMTbHNLyp7CqTQ4uX3l6Ndd98
ZCHMcDSe2T2UGHPVaLO39XhvkEyjVWfT8UYCxJU9mEMg6vYwzTgt7JRImjFCrapb4i7K3OxcMu/Q
zP4VL8PRGQ5u0xcfukm0XKH91lJBks/MFZcv3QXbxH2speDWOyKUU4geW9Aq5Uq5xrCyB4Kz/Wna
NbV88LFDrRKBURmxxVHkAzaBgcos77gQGG80zzYlLZY37hwlu9mK37EGoqIzufgqYnafsObf2JK1
P1KnZt86Ddo+BFcY2ERPLWwXjhwtrxVVY7/XshmCa9FdPNM++2V9pbrDbfSAjdIP8EGBfHDpwki9
iFeEnipAVM1BAhkqp6G8K2v16Ewdk4HFWMDeM0BOdkUju+RGPetzy24bDSn3MIv4itHTNkKjw95U
2oNZ3RmShVcQX9L31f085o8ofOtNOmbZOr0r2gLPgTAh4APaOkky9zBXOQSSzB+Q/r56gUmwndgk
sY/5YrkxuhCCh56PK1N+RaBNtkN8SYZ+uakPautGNmxlSfJNLhuYs6HZbn0HLJLk+kvzKD+Xeg7o
kfrA66W/tca3WIWcPomIqyeXzRxhCnclZjY0dit8Hb/DZP6tMsu62jrjHD8lsaFnJ5lk3BSWrhVq
QyC6CWuAPpcWZjvt2W0+ppobgz1H77Ed0XXHb91MV0N5sIOE+HTaiOTqRHsoM0lWVJXCBUNJZZXM
78IGG7Kov7giCtJhh7CuL2QjQk3WjexS+lQUDJYAm8zdyzig/lX93J1NYmRw/wVj52lEnDVzUFTt
a+p3j05TOWuvYSgH7mvFJIgK3ck/yxyzPp35V1U5tADmxgj6RInt0Crn7NZdgJjpRTaQnbKw6jaO
Xsl9m4iTqac77nXlztT8L78qxvdc/6jiYdia9AP22K36Lbh5A43MELM0yXBPgJczss0BD5+5b2ZT
PLv0nDdozqe3hfc7zYw4w2Q3F+IDsoMN7RpN5IDOLTW0DD+RK4kuF9GH0XobZyqKe7cAWk4OBSfC
wyES78vkfaCsJH8RbrFGD3Z28hM9+IIEjfY8A8GuDSo8H+JLEZr9pjGZEo4eyGRDPGqskewPjec0
DLkfwakiq/Go4sZgpkvQXQ1FB2OhF9RAENb1VP2CxN5vKyBUuLBXRW3F4J7RVRgTpX9T3PcNR6xD
wxYJ5nfo34kQAXtTQRO2p36tD3j4C6gpTG/6x07oH4o/bhsOAPMtd/wunLg9aoWurk7nXgfJutVM
zdZqSQnCUbIMQ8b2DqP12lMnPRb9VYmKVlV7DFP+HeAfLDnz3lrSQTBiBs4oYEQTRAo8Bk+grLd1
OpB0MvZvfkuEqSVepRxg4SBVG+bqRXT9k5O6m6SWexSc+6gYCzQvevZQD1r2kFIWHm3df4rqQT95
Fn25GHa8zbJamY52z+zLqVHcd9WZpLA60N3k4MYk6CrBVho9Qvle4oOsDRbvTHoPU9E8UGo3wRib
Bxz6xp2W6dkuqblXFclrZpviXNA1ae1Qf+AzTAHccN/iRrNo5KguKgK9HKg6nY3GzG47lvOih1pC
r9yu77xyvB9ndt3cWFU9kYTTXEkppy60mvf+Z7LA+8vZ+YCwkYBMLwi37fMnJcAfjAmIbfbpG23R
g/W0IcFrsE13GGPPm2xEK9Aon93PjIe4SPV1aCtxbRHA4aWMAn/ImFIUZMRrnB65d0L/OSOCEFAm
oOW2B5UQohJt8/roZcBLeqKa0DTHR+ky9k+bIK8ZjzSx9UL01JqbGmtGZp5SkvcqXZ0x6xGUkVZM
UyHiM4TMd53BUodylU2Hn7UXtS1Y1q9dt6ztSTzv4LBfZp8ALUPBjpiZAjA+oIbnwoy7LwAQoAQx
alYTbHHSeUiGNeR4N/pfA3y6xRDwjEmHothEYDewqbQy8StXlLHZzHgy1pxXO/3dp+avcW7PNTTY
zQSnBpMgAlTyqoq1lxDBOacTUQGGe3XJCVNkkBQzHVq/eaW/Vhw7s3t1a2M4TrZ9n7ArZdZSmPf4
cTfmGH5nLkGOFozbA8kuJtbF7LMvsmrT2I8G4Vm5xMbvzd7jFLaKwbouzrU3HYQzWuyMkVgbbfVz
7lO2DjNu1AFU7ZqwYkKATM4G5S44lXhDftPnYDiBMRB2Xbufk9vTb88/fUPtJ6/xCTueC+C5+hQM
vUn+YgJdw+0NE1Z2AktXQ4hZxKjX5My04d7TwytHcLtIhO1YNLsh6/ZDHwbtiI8ljIwFr+hlQa66
B+TpTK5sT1FU14DKMjLG2vFgEMOtFOJuF6qHlr01wC5L16u3LdSKOZuSTT9XAZoPZi7mld7vu9EQ
o+eyuZTmxpsSLfBzh//Vfii9Ln6f5nYk22yB3ectg2p29TuvRAta2BNgpfoOw8036YJ8bNT4zRuy
cfL02m7B6+jlo3+d52h8YeC1tR2PJMzOvrMZIaqMQCzPYkNrh+FjVrgezU7CqFiHVnHa0PTJmh2X
z8Vp2numtVjVuvjRSKKL14AYMf43e+e13baSZuFXmRfAWcgo3JIEk0RlS7JvaskJOWc8/XwF+7Tc
Pj2nZ9bcti9oigFMAKrq//f+Nqi4reV4+P9RwuRJEpixn52wAr1IIQL6HOMh7vmBFuYkdFr9A9im
BYMO/XkVu1zK5ZC7HoUMwjP92QtZ+E9I+4mNlmXWBoYLVYoaEBHfrqA61owwjxcm3aYiNkSvtPzc
II4/leQTIrPxcJc797VhXpNg9dDX5GJTobs4ITIGw6QWRELVkz99IRWI3AKMWJi7sq2RsQJ0sRXu
oA0Xu8rgeCsYjrQZ6btVvabkoVwpbRNz14xpUTsOQUkA2wau775njzg0ut7vrLrH2owh8TCJjHVN
hPTZ88jk6FCRErlW7ima4HNy4/RaRvNrK7pLWYzZVZ0jtA47/AkdlvOYkFuDZZc9TUhQMkCjbteC
TWiQyBr2TZ/jUHXpP22nxIeFVbSf+ojFU+QrHyLNFemeJokuiViofSMItMDxutGr4k3di8ftYjfe
ba35Vyy8Akp7m9B4TnjnrjUhEqciMbp71P9bJxrvp64F9gKlKdKeym4Yr2GPPOnHNgU8FAH1tWhV
tKlfnPqk3eIceUBqSMonmVZGBCwV8VOyr+toHwocg0hHoeqEcJ3cIaQyCyhvVyS8QQ9d7dLTCFBT
YNNbe3kxXv6YIGk3oikWvtUsrmGPAolxURP3jth30/AIG5a8Dh//MZS+emPobnbIWoWWJWguqGwk
TW0KgQxHrfrZdDswxlgLKKosd2nYX/A9D3sZKzWr+egg+wBgxrBW4m2UURvRLyKIMVaMJENs0PFv
iwGB1JgCZ/BSnyEFFybAw2tTTlcpv8nWAawgQirYVjG+jTNtZ8emGNOKqTwhOj1R+96llggsyycF
UIMqAojw2GZ46ikraUKlMvtLFYQfZTq99DJLCWS2NeZEnb918dkAM2CUuwoLcYlmHzizF8mDOmq3
tgckdJj0IkgSedsVzpve8jM4Mb4UtWiYa4rZjbPHs5lsZn1wT8pWCNHXNa6jRs9PsWjeJgPCDev1
LEjtlGRCPbztEyq7QmbfbFKQ97Y+fSX8xsapsLGSwT/gTCFxpBr6e5f4akRSx9KcZaAS9BKaMEPZ
9NuuxJjhAdBJCZoJAMehOprhqQzeg247oLSmeRf1uBWIMBl2ujDi7eJ0t4gZ45MpYybfAkdec1tY
1MU48h9NS5VuouJodd1Vb4lDi1sgGCagRaw/bIDaWRIkSp/rmVqKigchvWzrg1t/6JdiJg/E2zDy
JhR624vezh/83PmQmJQLMfMcEBTsBo+iUTbMOJK9N780o+PwuZvd15nuwybGVnkaY+MBSLsbODN1
ET92P0cCh2wc12XQl/V3xEQTabFI36fVV7zAeWJXLwlhnxhkEyBxQS0MenVhqx/hW56y2A1AJW+Y
aRWL80Yq4xxoDBLnhI4X0XMTaSNhccmLiOWlcuCqgMUUWlxVJF8LiCfNGHpE5tJ18pkETgxXLXXQ
gDXxqWS6+DzXl7aZh09O5EChTXVklifmYj7XhwW3Z0nwfHptU5OnwvxY+OW91ZvttYlNUDasOeyw
TMnHsFh8+lPLItkTx7Jnd2LahVtorsq3RovrTdmYGC0m46TF/qG3vicisa/0L5ihw53eA0FxKoSb
bk72VIwEgZMAWq4Uk0QYOc11VKuYQuN7PMlYNT6fDJCgh9H1Xnu7P8S5a9wZWk8GuYNec8D/FFi0
hensL1tJS+5Afb0JpjFDAjM4r3o87Gl+kFnAkjsqGKRG52NuxONtZt5P/g3Z0uYL4wSfO3GnTWyF
ZK8vPTUVYUKHRU0FXm4MbLiQmT4f0pLfFTOL3BlEMgahz4kM3RlsrMR67oZPkpbh1aI32WGe+nv2
ohzqRbzzWnmdaQ2TU3JWk45GU1uRSLq4gWhIvKlZ323SJn7BfmRoXf6hmfLbjjrxHqv3vmCYCSLa
edvQ7YJ4Ti78BPUjyqi7Wc711s8iZqfZw+yKy1AXHztPQD7wGwBNJoqVdCoCt2ZKbLq0o2YUsV2F
3RNf2Q4fBfpSSQ6v13xpk4zu9KxoBWendRxODDBd50W7H6aUKWTl0+wmo2cqrb3TwTG23SyGJKZW
BnabHYqUhNcynwIMZjigM0BGdHmYCvnbSi6XJUeuqdvwlzujZsfWOe/NznH2wGPmkWSyauJw4Auf
NwOCwy2cz8+YzJrzIiABaz7Iq4Tyrm0WLySmATb15S1qlBJnCtBWqgZtkx8J/yuOLrLKc4o1sXZ9
wcQ+ORm4wCO/u9XBC0CyA/sx1w6tNZnvUV59zqOhPsDAB5Wbk5Bu83XjEZQbk4U6aUlAgKrIjRAQ
J96NzwRKLG1N8a9S/rCKAkvEIQg491IkkEA9SMThQBBy7GgXoCrfpIoAZiU96R+baKE7t0xoaR+c
fh6uGq/pTlpmHAEzMr/PF3fLuS2IgemjzRL2MUMYM1PAJcl0VzqDsXOInwK76dxEHWRZizoaQyoL
uAJZHrvdhpiJKMi7LKAFxGqsY+ay0Debp+QBaDPrrlZ+MNs3o1FUBqUHzjJsVEvcAh2N6YBGNpMV
AArE83g12gml+Svi+ITDDr5lYnxbgJEGoaWkyspvOVOnqmcXdhLWqFPeRDfo29w9Am78lo3ePGU+
yMpMM8gJ1Nlf1obagIAwJBPrDKoHZIXELoZyZZ9ldXRyfNznNv5elFEYqICW7abo2YYiZhjwvCsJ
FTGr96vEs6grQqJb8+iIiVBKcj22q9iSkeCWpHJn74v07FrmcKDePZ05wi6UnimudNXT6u0dgAsd
I71FPjHeeq7RHqSkAL5pu1E/NwCuFiKMT+vbka5HTZI/d2nyODY4vunh2Dto/d3mh/p7UfL1eOge
KHbXe01ZvjWzAeI3SH03DMu4bC1qeogRFgkQzenvgV3MB4dJwJyg7KhFiUldHZo5vyrWFLBzhk9J
XDnNw8J09kLDdIkgYA9g8UslyiP+YbFxYcBsAURDioEnHfj+16Ed6v08IBk34DYk8MLw8QHIYUeE
/PLQMw6rHElEpaXS3RK4+VbqObY8QWDxZlDubfCbQSiJPkeJQZvGe1p08r/AK8zwAEBoHDynPPZR
ngegBj8ZVCBorxT3nUEyyQiEPuCwvZhTl9AWNT8VC8xL+kVc1GN5imsaxFHZ7uyQOYxvLsaGJCsm
Xo7YueYDWYsiSOyGlljGWl1dYDo/c8BNh0Vk83lM41e3QPJq6Ddul16NM3XtPpzOSQxpA5oLXRd5
FXJTgODxthHRh8V7I/BuQNWBWjjz7YNFUCEnLhDIhvk91AafYRaoc+pLUJ9Zws8sREINrLaJjbZz
ppmgDfHXd4RWkHhjO8i2O2N8tkzDOtSc5HxvKE4JdfezTKU4Y+LATY9lVViGsaUmpbS0xCx8zkxT
SRgLONgzu0QXEl1mdtUbS9wXMRkT/BfvwgBI4pnez2A+6fKLMrH3dVc/IJ0eARh7Dz7LAUflG4zd
IQ+FhCBLVXOesysqzzVyJ44+wEjGIyEuz0tkl9ux1F7ddjJZ+0r0xtnbqhz2mH380DrPFFEPduLf
s3Bg8jS/OakyB3SAt0u7vyU8Ojwv+r7owxvU2gWizK7eJsyFw3CJEeaB4KbRbJ+x4UufnwzZ6R53
E8Q3hmjaW7C3fEqZlYONqbGyx/WoMiTVELDbbVDp0RVwkDuLbQfrbrmqnteLBQe1m8lbrJ8sf7V7
r8ZnQkVcxy1S53tTzM+Z4Q97Jh0vI4TqDUNPuJ8VRl0Db2BIwENjmxuQp9Hdzfo1p22EyerdNsQn
0GpnT9GlnmBvDqOdnlAbn1wclSlHQGRY7VmrQzbhYHmpcBNsPDXEjOANHTAHu7qUr4WlXaSbxEeL
c5I75A8Z/gQAVUvLOTnS+HxD+M0vRsY5suU2MwJnVKP5foBjagO3OHa12rsT+5wqIoOu5PZdFNqg
sFjsuzR/RoiOnRPKQ73YKC+t/OQzn6Iwh3dW9svGl93OP66G+6afvlIgZ9wHqRZiMuPH4NgLLU4J
mjnSydQoVseAcMJBneTM9LE3+oAE56xNb3rDgf83TwjD4hCiBw1VGM8h8o+9h9hn4xOusEMHifbK
S1mj/mKHuvvh0/uniCmV3fOrfc8nOEdgvSEXC+cmLrh/dheFkGxYmE8NCvXk2+LYcpc45A8C6mLd
EuHASwb2X1OA5kF4AsLHo2s2u2+QP+LD378XnvSXN4PDWjimbXksRUznt6ChLBpm19Hb8qjryKc9
x2722ZwjOUr1i1nVj6xIgEY1y0ZDfUUpiMRKA1f0rjXEgm6ZqISyfEw5tK69OC2ulRKaUvNDFaXp
jUulrBjaXWLPEdWnSQZjJIqdZ0Ya1nrrOfFSyuJxbJ1hHHQ7jAXttbQ9RJRQ17dG3BE+J5L5LAom
TmOaH2IsjA9dZ5LXsdxUUsbf6dx/1gddHA0T9NeQIzViyOk54OnH6nkhtx3Zqh9mZ48lINyiCdbv
tSrm7D4OzilL6Ro4JXN722H+E2YMm6FNMAMB6Xt2R+1jiYbXqk+lqqIQjHBjTjQLcdmSOVjp8cvi
M7V0MxjnvoVDJQpPiSuGU293J/A07q0dV69mM+bXYaSVV7HFwmaWxYNWNeJMGQJbQTMQ0yLYz6sm
5jTpTG0wWGrEXIR1q6v+YjHJaz/RwmeKKFlIz5xVt7UXTnIzeh5VmJauBJJbCIuZRNBWJuKkOyD3
2Cf9g8mpFGp3BzMLW8u+1PTXzFnyB80RD3YNfb+kGL3rKtsM6rgaiE1L2gPyLFWLbj6nsgihSCE/
sLwCsLOZabCf5VeGCuOckqG7TROKiKORiytbWjDTx+naKzgJEh8+XVAKatvcdm6BrZafQXXh0L5n
lCjeEBpAsI8i0o4S581H9LgTZvUcyym91uhSomqz2e9leh0R0DBTqdyWuWk+mRo+p2xJPmI7OYKm
EQGqtg6FoL285D6EYWCk363KNA9k07fX+FFm9NNp8+x73ScjM8i+HCiFjTMObJuUqBO8gbte/ZW4
Axb/9Y6CHepimV22J9hG30hRZzX7iweBrabbr089hrzQM6fd+sz1OXFBJ6ufC/CS6oG6p3k7d5jn
o3SpSiA/S892VzHFx8tGaLvJlNTB3R4ioztFjj89tEBjjuTJEqnYUvIRz3aCfqCgER0Jz96WoUeg
1Jw9ko1cX0p8tTs9TXSOSmqpILlw4rhpseGYLB5bGH6JyO/03AuPFTQWWvLzte+PPrxfxGNR555c
o272JsGcNdwnRvaWEQDs5ha3V7Exy8Z+YL6JqlreEqcJCAam/TaPTHsflji0YZxlt+Q1Zxg0UnHR
myJhJm57mBfH5QH9ebnJhZ+cpN3S8Ja49obC3BpVUgF7+l6Hw/hBoKRxDFBybUqVDmWmcxUn0Agk
xpdUdAbDIQpfz02oBc7e59VGLczBvpZh/9hqYXWZBpc+pjHtgUON+65qsC32C6W8EmQr31mzl/ZC
K5dCjoamAivREsjJ3dDqKM9RYd0krj7CRiqDLC37q8QCKU6NqWONCB4wLAEtd9M4XnlglXY0p5s9
glGV57l8psTbbBH7ZQd9Lo8iE/HOCSnL/P3J2fg9cg8DqOPathCc6nVssb8NFCmkJwlqrTyiKIBX
h5/QJlbtrJt5cu2MpmSBkn5r2I9xzGRIBkRcon8nEwAkT3xtkmBq1CyUCiihz/RavlNN/Ddv8S9W
9PUt4kDHxWsLy/x9LBONS5EPDdRxMhIraEOMGqOggYfWy7zSMzIfiCBIvklO5aRr19suM5mdOpZ2
NyTjztDvV55XRPkQpLmAr9BM3sVFrBaXwoFWaRkUuulXUTOE6cKEnlJnaf6bUdDAOvzbiCx0S5Af
BwPAB37zGwag0pDS6zOMSeR+9cUOnTsMeBuXxcfOMZzi0uZnDP/XIedAalj1ISbkjI4mgjzOPiP6
9grYWBzv/OmNdhKqubLW0OvmeML+fpewrX/xTm1TF75peJb/l+8bG6ImS9mghE8U6qxWwKdKd48m
iRxFWOOQaccvU9jc151oXjv3yzTTivfctjl0BcYOIfMr1yqIHZODdihz/6WovSsAANO1QMQdNClD
vdPUPhNsEwyKzFmwFJVzhpqNsJEG6KbKPeBuY2Pu/Dw/EP8wvEh3+jYstwD+p/uqgtZHhN4xjH0X
tyxSf72jvJN6CCOo7JPsthwbnU7e+tX8J5P13xjyVe7pLzvRX/z4f5r4/6v8/l/bMuvzz//szf/x
/D+t+e4fPvGRFF5weCtnPtPFn9Z8z/vDMDzhQwu0MGLbOgfJz3RWS/zh+4SwCp+ppMAOzl0/01m5
S3BImdzpOt7/2Zr/19mq7uhMWJmvKse/+uS/GvNno0gNIoT0Ix6gDWeEPPzuLFdYbfaglDZGjozT
huIDbE8a35wWye7wSHMOHcxXwJ+oiWQQw+EOCU8Zx7uxOuoxLMlXA4lVF9/98jX/i3n+v5pb67xL
l9gfvh7TN347f5eO61ZChLzbST8rlBmFj+pOV1x+ab/OfnXdImQLEdI4EOVz/cFjGVAtN7MYjrXW
fTYZhwbbPCIWCUi6CWySLDkv7kciD2YC3hH3bWJiCFAybvxbz/rWIiZJJ4RH8pbN1MRSYejchkV1
pzY3I6mV6jYekTbj3q7LL+oxaAKomFLH4OVKB5sbSd/6ApuZl+roP1XWtUDipW5SD1GbrCvjoN6B
QEGjNjU6kOAF9bPqi83W/3xTtc1Cgfek3uD6huuRyo4TIHnmBI+0QA20BEargFNZ8VhU6dInRCZG
0cf1mut0zyG/Iqkk2hrMVhAL/VY9Jsox5TuHOuKp3G1zbg4rnqIeikhRJkyUa9Izu1v0EicTAUJN
t79uelQ+zPdj/6jn8hOzZ8qobCMmjIwIEXzWkC55bm07m3A+QGrbjbl/UZszk6t+QF2FG0c9Io3H
+5pH4zIgy4OXHTv9uymaTZj2W8tGRX5lk7TBM9KCDfAa6/vixWuD/ISfH1W9Xgt6C/z1odM3dTGA
eNbAYkXr/xP+is9tgsy6RiKkPgDbQbC5kUSLq69HfXb14uvtWhLUkH7VdfUVSnWd+9oSRGtJFPiT
zluDePRMlwslGZoxM2PWZrL0z+kLUMcgBx3/LNeH8i4xn6SL/Yg4XL07xwSau04XqD/Vg1sDnmsr
jjOrJx1EGQ1M1vnDnnYa00X4CNwul2YzDKxvl08xr6G226a4hHCjUIZaN0H+0Jb5/6aAqa7eFT7T
7Z9PFSaVUpKZ0jGhBW5vJNfVfaR6b8Cx23wytgYFHBep0T3CVd2jdme6y9fEQ8ds7/ofDUsLUlce
h1rpFwq1ui7fMHJsfGbGNoazHPFEV10To7nVkZ68DRP66T59mDT55Id0ODOr+gQPNwCyQQHSupN5
9jxWbkIB3EIF7RwwMF21s3epGwPEFu3AJN16kXnpgWvsCtEbVOMPY0f/2xTiKS1ezTajtx7LmvUT
0sZZH78UqJzzSEnLQw4YgkrvMoMJ1RCyn1G4GLt7GJxbxMj03ha+QeuWk1j4nzH0fwW1MR1ylH45
u/9lEL37xiR5zoa338A2P5/45+hp/+EyJ8PNbTMoC8eHG/Mn2Eb/wzF8w+BuBPiOpZg3f2abm39w
kyt0HYq+T/D4L2AbEtEZ61zPEGBNXBsQzW9Z5n+bbW7qv68oWPbYlkVr17TpJjDd/efxM8utdsnp
TR6nrHock5EVUZ482sh4tjJivef6+1AzbosMTp+puyOSfLvd50LftkUGAQOO6kMFfaSlPLp09CL9
hbmdG1MAzfFl4iAh89SF5Xxdeu39iNooyLWuosEx4YdiRRVd5wM6l0bmKHSRyHImAWRpTQ/TOJV7
33iBFpBAtGasKe1ZbSuN9sKi8JJFoDjovTjyrvycNCTcNSkABIcUzGX0o2MchS4jJLPitGAO0NZg
+O20F8BBbbipafjikwRDo81BHw2Ad9OMLif0tvuQRA9xQlofurlD1OG0gZL3EVB6czC6dju34fex
dTF4KKIm3UjaSf61XeJlS03oMFqWUfiHi+4hzjvkQ6Zva9ciNm+KVfwOrR9wScDqE5tSQm9Q8IpS
d0uOdnryzOazNcffI0oMu9LSPrjeUAdLolNYmwH1AmE8EZhto6gxLx5QALS+BNjEdntJrQsmEQ+l
PznV0YB0pPCVnYjWW2974jSl9J49v69Pi6lT9fDT+GZGV4x11Yc2O1yojXYIbz4DSUyvrcG+WJrF
ysvjLD4lhJ2ipk8PTUYhSHdrcwfxM91brRngLBi23lx327nKKJV2lDcG3UayiQDuYCXxi21S4oiU
xrQMWS7EVdTuiAUbaTS2T/DqrwY0ZhBKxDEiR144KcNH90Ua9NYnBA3TQo6K7+W3pNaSQcHinwiQ
ftiS2HpZskw7ZWWIg7hEkBjjvvNNa4Nt6SON6O5WhtU1MufqCsA0ECXPOKKSgmG6iINVavMTajpW
kRMFGUXKnhdsKyO2tAzT/lbC9px8Ij/hlXoosqI8mDNrsy+6gjJLGpGD5mLvEWGNxci1h2MuTIzx
WQkDxxvVRORrA4e6iXHG5nk7HAwv3zuF9q0GWrlNJwiVDe6XHMLBQyf20ah5p2QZdo2Z9Nd4fXEC
jxN2LjczrnkKXe+O/URmfHGe1vXUo8O7fgiXYJzM/rRUQ7NLBu9TF0XpUZ8YMzJyoIK2Jgtx6fTX
iZ7adjBNBaWoqUfVX8dC8pSpffRdgqrCVn7KtfE614vHJcIM0BfxxRYhwyYwziJNXShruo7e0Hol
A+cRo23LBAZuE1yjUyPRFqMSJYd7di/lW7wQ9jrgikW98jjHen4EKULuitjrRn3sXdPctTTmD1ks
n8JR+yYIaGUeOtIXdeaTkZiwtNLHGY0/rV293ZL79T2HMwMLuyP1TlrsL1JHDIRfIoSLLzpqXQ3i
RizsETCh9oo3S1zetHzGxn8maxkNJSekIDO9z7VXqpVufcs0/anBAd5iN6G66CQ7vFLdVZd+oPV1
PUKytKsF4Yy75PfpJ0yNX6HR8SamvtuhPdhGsY44qupQzJf9tEn6hFiZZUleZW0429CBL4VcbUGE
V1DCHCjQ5K59JYlGQeg+kaCSIoPCgPjZcjM4FsjGMDMwM/AGdj9JvdEx/afC1bON4cXY5lPmibod
j2SUbfqU8IC4NnQ08UwxFuY6euncN1Y43EDWyY+UjhVqCyHJEh9VTZjZK5M8v/hAycU/lXlNQtBV
2tcIJqmv6pwfHP9gw1M7NiqsXiZ5QN7sKwqvdjdmaGBK1ga1br2UWWVsuplUj36Yo+OITJXSnYNL
cEqfh5j53djGTA6LBJdwe2LW7W2nzmmfF5sT3dg9dQ5qqGQU4dFYOF0seXQ11AYxA1ZO5oZ97w0w
aMtx3pL76m3KZP5QZTjyYq8TD69LRnROSv+HhutpHroUrKeznXQkHROEj1nppoV+tpJMvy5IabOt
8zimyc0yIxfrSaK5pG7s0lj6UqvTtY8H1KfDT/HC+4Jv8YgJVh40E1zroMCt0FnkplYwV3c8awgc
Fxivdm486Ar62pPsEDQemSDUqDY1ZNhFIWL7uHhBXg+XVku8YgchONlZMGU7IuRO8uj1Ok0KkLMd
ZnBNQWiryjiGpcABI/uTRn8Fm8/CGQaBJgRbjLFozDlhzApuaxH8uBD8uTeERLxIswbHeHaRMHHN
cmZXWDG5jfVomfGFbhItBoXS1RRUl4nIYdDB7MbInSkVJ7ulB6eJoJz22q6sOwxvsB2A3VnUYG86
2L01DF9bwXwtNO3oJUGCGR9rhfudFPg3jEAAa+Zw6nSgwJFpEB/jusy1xaOuwMG5Qgg7CiYMlvRE
j9zcWxVGe0JEaM3QNUEBFCsUceiWhxofMolBIQL15VSYEfkC1f0EQ6pE+L2Ziz7bRhCOB12hjjU9
SBT8OFYYZKSeLDlYaoa+dZP7xRHvHeoDYGEkRdCT9hVQ2R/HL2KoUQWKg5nIt3D2yFoDwWzBYg4d
oMw6dOYUSnOqcM2dAjdrILYMSM4dROfR9/CJgAeqnZcY4rMT5VhSmudWaIcx7e4MvDrhAM4uqdtb
LbnmpEDoCgxpWNy3kjfYFQlwgP6iITfdgIm41Ao/HSsQtUfbouBcsO0lgqF2hVXjCGS2cSAj5RQP
J1WF24TaCPdobj+TxKew15oCYJsNSXNVzXQENnavINl5Z92Ww/CczsjmyHG5hB07VwdZu1SI7YR6
5ZbMl1NYli+4zNNNw9kNMRPgBQjdvkJ1WzC7zakWMImt2wqa95LQlE4U4JtwPTjgnnkVdvOBnZv0
uZCVdlXxuxPlQZDIjpSAhwLXZgE/XIMjniqguC/dQ+jDNMzEk62Q4xxzBwmD3I0AfFkRex8izD1G
/oq5VYUkiWwC1Bi9QplLmOa6KD6EQh+tIyM7PXYaTef1Yuwc2i0KjA7SiQF3hJbey5ocgXCczk1V
/Hqx3uaSLvnjDnYAppxQ4TiBgwTI/nEhHPLsGp1DVqO3rrIDEgX8j1fO+/o3BydkdnwFucLBSw0w
/KIQ8b2CxcsYbHxSPcIGQhaqgPIF8pBzG8KcXy/SFgzfem29w6moeqwfROtMCj9SUe9hegHFX3VH
XXFqbSXYUbeLFYn/j4v1EeifvjgJU+z1EetN79v4sc33zRnoF1osq2l1SurP4N2sczk8hrHun+Dz
podKS2+iEC8WcrnYPq8P8JaZHFghT7SFAfRr6r2JldW/bnf9W/YUJybGrG0q4Pc3Kn2gWXMe1qvr
je8Xv922buG322Tc7vLWao6/3f7+p5BxQV7q0nLe4kQeqZiESgmqGnUBeaQ+Vy5duO36t+05z5kK
WxjVL/r+syZKhUDngnyG9WfOaMAtzPZ5EH7d51xFOhTrbbpH0APMXALV/twn1mu/bbBRQElXBUhQ
X6/O7xewB6uzqS7W2+KWmjhEkBngC29h3VS67mPrBn9cxe71YqpgC+r3BTRHwi7Wa+magJGpMIyO
VIw1DBB5pLFbxpGj1S28GT8kUlm3zE6h0WKS8BIrpjGoIhbCsFYG9vX6+t0nLmfz0ukk3uGJb6JT
P1+loj3Wa7/kKHaXtMKzZi42GFBdCcF+XA1rVGAZ/Een1lI+VveyHkbrhecl/Aq0JwTcF8ABQqWP
GJXvbBFrEEtScBDNKqBk/XO9pqs/7SEhuWX924f6xUq0C7A+uEerKj9qvuiJgxoUocslyqtt7rh5
29JTf3IISG04lZjd/Kmt0Y3Py/RgEOEzN+mDiJ0DHtvXRjbZGb8alGOm0vu0oxNaeSAV4u48Fnb1
VJQWYZ8ivy8s+s5OWCSHqJwZLnsLD5jRsphz4zkoFzXzMEnNsB0yUqKeCVotsgQmjfvFxPmDn8bd
WSlWAmPx8KclOu57FNR+bCHbb+iPGkpgH6baSbSUv1q3RemlLFfGIPMbODeMkO7C3MVbq7BEN0pv
3ky0Gm/xgu/QbZhX/TRAIynivV1lePfDBv1NZlq7OpxRBo7Fd47wJ5uB/tT4rMs0LY6Ova5ne2il
sGVHSPxde9fBmNpI1w1PszbbFx+5lc+osIlg3NyYFjNCEIAxHiO3zI+piVZ4SVhqVm1cnHN1Vh7V
PjcPDUPLevX9xt8es97rq7SX98eVrfuxaUS1bSz/st6X1a6bojnnYcsgMDZO5p0s2dMWgVTQUBfr
nz8uWJagEU4Z53u7OicsZ4hkWWr3FFFzrCb2e7/3dzXeojMyuLuJzOf9uqF2ZD9erzVI8pBPLpjx
prv3+yShszschuNmva1WS3ydOLL1ib169vsm3v8sWjRH5hzji4iVSjSVUXacsaulCidZZTkGs/Xq
+0Um0F2MqEyTDDG37RT4yNShwM7OMYKWTi1BjR+3vd+xXlsv3MYfEcQVYXVAm8i5gueuF2E6vwER
XAPsft5UtZW9NZjnbSr1fa3fS1J5hFZI+6qKcX6Qymsj5zbE3lM/wfo7EIbMHevvGualPyPM43c3
1ZCE3umFJgjQfB2YzHox96V1NiP82kOziO3ge3LX53y0xsGBOiaVeRRMnNbEIOblP7OD3lOE3m+z
TUNszdEEP1oilQoNPlmhhl/0DOoj4+JAXR4nJJPdl9DKT9qC7DFmEglA4keyz8CnXK8NeQ4oUBuP
Ky3YdpU4dTCPLFxB8HFoYFxW4UXru1rWEyJRwj9jjpoRiGlZ6NFuffXJRVNUVtaNpYTGSaa1JzF8
+oF97udDVenmYQ2iMd242dPjv3/P1mkSoERX699TNpULrjjye5MpVBhfB/+uFy7z2c6a6STSb506
+a8XqCTs/NirEUHPtaa9CpO5PPh6dl6DkNaLtsMShj8Z/b7a2dbnrXf0TsKpKlvHjx85Sn3aYEsh
dxjF4Z9hSuvG319x/XN9+v94m2gjxpT3LazX3jfz47X/kdj0vpn3t/d+W1JzsMqQmllLloJ83/L6
YC8fGcN+vPf35wDCjI6LYQbvN/14iGaCoaZjQbRfZQ3nZSYYHo0ieYdNemuqRKty9jApMvSyxOdQ
XgXNFK8iBBdKkbzeWC7TB0r30d5OYBQuY7hdpZFlqAC+jWWQI6p2mXXPXXfa94sJrmwjY3PfQKjR
g/E+sWASr2pfIuYRGy1euVsKYHNEFWqgsdQ4DD6QwWTls65vQm+Gx9F0i70QcxDGVn5cBb5eAeFX
iAoPPl6PMx+BcMzubMG/OkV2g9paAxx9WkHZMXxawD0YdhmyMSfANF63wSi+ZLwLB3ufkXFeioZD
3OXfG5W6+J/m/P+Glo+Jxv7b7vzlLS6+/YrK//mMnx0Fl348tBqbZjymVVoD7x0Fz/hDF1jFhOH9
bCm8dxQ8UPnCMwXSJEDBVL7+0Y+3rT8oVHgOxD3DBxjie/+njoISxvwqZRUeuePkytHyoD+BnvWf
+wmdl1C7nTTyikHhqoY8fTWKGHq/Mb8Y5+ZT/6SdSBNMNs4JNscvHZh/0V83/hLegRPahcwJGYxP
4xi/vThkybJ2dX8hcAafIEWS7iobb/Jy73YH2hAI2IT7zRj/vy+rNAq/hAP0tnSGBhPjsXnFgBLB
VtAOAZWKGSBli0Rm7+b/5iX/Ekfw2wf9TZ6UYnWiiMgrkqDUL/cGjqwW78Jmjndd8vz336rt/TX9
QBgGKg7UGtCxDGPVfP3yAdtMq5JwgJgXIvE7g6Y7eLZ1O3WEEliFqC9xm0aBBZYOYD/6I5TeycXP
RxLcPFblpZlevLxYgkSTJIG5PtCmObdQzzJLB8zi7AyYrth09H6/ePqL9AaDmp+h7zGxYoGyvw7U
PSZ+eOKGveJYhKm1a6y8OwAF2MhUlT2S8VbiLd3lyYiMk04MzPhkh3a2IKxX7Af+7Vr9FHWlfoIx
+kAV0N4udJenCSxZsxBFarn5jeziiHkkXmi7eYH3yBI3nj78N0/ntRS5skTRL6oIefPaaql9QwMN
M7woYAB5V/L6+rvEibgPZ+K4YdqUqioz915bB2tIrpH9POHofL70CRNxrU4QjCyKH9qQl6Iqguff
qntLfiAjZ+XpH/HMXlqV8x2erofwtcNjYR5bi9Yu8nqMuOC+TfNYxv1h1Lp/euVeyYnhjlvq32bR
X5K6ecfHcx/netu27UWY49tMTJhnEwnLbRu0Rks3MoO/2o8Co2QLhHUhkjO3PjGjI8mfsTcvA0oW
px/v2GGYFtfyXUEUtom1yisTEcyzACVb0ci0Jmfa6tW+yf6ppfatC37fqPNNaFmCQ4UfpUUYLx2n
8NSSi5VawSNATEvQVEijM96LZoaZQZlJvHPXUaQQS6oWDNhovdPPqRLfMKp3KmcC3zNcb/N3xkka
E/eLV91L5HSfRzJ9kSzvhhJfYmYv37pe3KP6i7Lwo0eXgfnMAcIA3MNDRzxnNKjtsX4PmTIAUg+0
0jEC3RruZl18K2NF/dbl2/XnFPp0V2bzYa4ercYl9Jc+CkxvxMHYb8hD2zhW/BSZbFe1nDiBMTBn
yEANrKALoVSeXVAX9Qje6d9zIcl1eEzFCtV1UOOPlvLTarzHw+RUXIgr41tg5GVWiIChULJNJh7J
fVKpu5OfNuMdFC2mjFh050xXgV7pC3lQufyT6gYzhKr9ciuHhLfYBueVZcci4/8G7P+NmQxYWsSa
A4DouVaKO76qgd/xQhrGcN5SQnxQoEentPYuuWvvG6vJvHi9RNlteXNV+WSAGvZyVT1XKdlFg3Bz
X1egk+QiPnS54kNuN4KxYf00WTdu4pz4wFlhGkCuXpxRGc8zv4Ehxe8XTV24pvR9OK7zyM9ClN2x
xxNOgsNF0kIyFP50OMXxeIlq7cb16r/lS/IzUAnkRkRGD4Sx57doTtPNECEP7gznKZNojKecdxcK
td5US9YyGEIXZVvZYV03E4nzWTFeYaBECMDRcjeIfyHO4rupTWS7wBGEC15j0BT+AHrMpdl/52I1
QsbYgPsi4PE92ZqdHnqFTntNpMeQyceknNRd27cXp+7uopTgTZlqgK7me0OjuGXfLVdJxrum8Rjm
SVPAwUZEJsMIXzSPCUJRFsxOYZjjDhTRExxixEMa1T88RszafhZFwwa0PU9nRhCdFMp3gVpFG9Nr
hlplMXhS1fUXonfgx/Ts8YZcGVHALGw+Y+z+78Dt5JZx7g0UEix4d4aMEYGvEcydh1fyTzS/N0eb
MVNRe1GDL539E95hvmzDvqAk0r+dSgzbWWMzi1a/bp3cc/1VNki6FadmoFNYN7MSAaCc3RBn5mau
5teurkcAxTzicUgwYMmW/7sdZXRnWjXDyAWB3+wzWrExMKeQN+XyuVn8IcCMv7uWjYpA8WGbo6T3
YJKVWvjk1HwUdA/uxqJ9M2FmL3bd/aJbT7E+U68nd2TXcABxZydGcgNwvOtleRcarWKZoAlwE/n7
+ydooqZdvbnaeG+G+S7dot2K8EEBbuUpyWSDtp3uADGCyE6e+6Xx2VTx2YzGt1bxOvtx3WNk8S4T
896U/rBOnwge/F4nUJrJamQvOyiTfsMKclOV4sYQ8cddbHCDGkKp9TlGK0zxwMdFeipi4KrfkHQ4
e2ZTRB7Nmh1wBIIn2kuv8FGAgYWfkp7bmI91Wjf3SbAH2XAibaxQG/Ks6k00Wgz6OH88OU8XmQtO
TRfEgya178QmhS8hATzvHgZwx0v3Omd7hPAM9FDir7hAgI5iPrSufF8/krnhiIFUl25WlSE9zdnD
Cf/7BlUByxea4vF3wZt199606bEk0WbnLngeWXmzyjmaVObObru/nMigWJjRSKYwzK1gIKC5vNmI
ETja32M9+kMHVGVqB2fx17HEMd7bEE5oH+xcuovbTtP9Xuafi2rVXrruavCT8DerGZNLuWBAR02y
SejMEWvhVYzxbs4o5z2GP+zSJCx4I6qSdC4Hr8IMhbXc2qmxeabfzyMUy9lTx+ImSx4KqNuPGLiu
fdheGpQJm3G1Dq8nX9zlFx2cKKljvQ/S7pkz+sRXiEptoHWdAR5yxns9Mb3HL7VsshRbRDe5P11U
QnLmBIgLpd6qqAJah7fQxUm1jTEoQfMzPcETe3SSEhlBB3XBjr3UShSfXVbQEyg0eqB4fZI5ZMBw
kuMLwT4+DZeHTpPwiCwgac7k/JGw5dk7XH0TE4/c2IO/goLAiDAK7KI29xWTH8Wh+tWai18XxmOa
AjFJuumc8VfVUVLOYbevtUF7G2OxdcxiB9EP0jUExDHtsDtYDasUTmZZaHCb1qymnv4AMrvGAyBg
2SxlYq75oyYQaOpIslPmlXFN010u/QF4KeOYyH1Y5HSLoaewxxofU4jXP8uj0htGUlRzsA64Q3lT
cenwcebYAVM3W4lezaqmgJeR55+iynpO5IWzgu4zfVQBtCdGXo5/MsX2g75jZdm3Gq9oGDvGF6Xu
uczFvMi+9Vb4acw5KN5OvDPz4K4jZj6NeSCeCAFKA3iwGB1kCUDVBocmaEdWimZunLY2N6WYAjvl
AsdbqfFijTPl/OLshSHP2oJggOj1U7tkr5Fg8xkmTfj6kqI8hCUxKHuHRKDAgshblwnubBvakNXC
Am3UAiwgWSj7wRn/LTb4Ntwlazql6g+oBOZueHG6HvmsJracDhWLSHE2/HWcdc50aYzCX9ovdrvx
ZCGminR8Ld3U5wTY9C+p2lce0RIfVcMB9N+LSJoVZWDujflBE8vZnZJ3tXAJfFHoWBh6PvJ8YHMk
VxwDVeJqHubIIBXKm4jCDtx7vYeOo+wXstQ9F5bOZkKyq6Ud0ZcUoZssNl5mPXnSYxtPJLOBo9TQ
9soOJqjuhiWkaq4/9aDL3TQ5VwPhTImtT3L2pk2IHzqFqWLah6myP0PHMLe5AHFaQ/1apq/B5qEK
Y7UGC50f2IC5FHQhFALSIOhA18q+06on6IDckpr2X8uj6Vf1V1KwIOIh/meQlUDeAa1xNAA0z/CW
u9x4tykKAH+qiSKbvhbiGf0JhCwXLcIdtAUh8brlgglagbG8+N8VxUaR2Lh5HHNVWiPxdAmCtSVA
fHaPaD6r6D43Wo8D2IHTsOeT0NdKQiXoGBdrShzvGdnoY25+RcQy+q1VpT4TzYuZLblvoAf1WjBt
E+AWTNYhCaxJ8pl1sKenIqECSQmrdi3hu4CESWGFXUGKSQj2qWOs3VhEOUdIsHq11bdCU+4JftaV
puojEsLCmjf2LhvNj6LAn9bA4nHk8FgkM9uACfkRY23IER5AMeJ2NZIkQLsbdlL2SVU0eKpW6psa
OvY2K8iQ0HuoFnXEiT7DY3DGlPE4WugI5gCM+VdTQyHQ0ZbbyggvsVpdsX8KT0dJBDgRnRQG0Kda
QaaDmfUFf1W8c9WGlJ6ea4vWNlUA8QFRF96zOGNXLIYUc7x+NpLsMy5J3mhAIdgaUuKcmJrJMK5W
ZX71FKye3eBrlKbW+Q7lljTsryLSfkrQsgANuNrWVQqQXuN7tYzW3cFaPljmSp5W0hQQTP9GoN6T
XduwvSp06GYYHyKH4Uauhd1NEmkA1GT0Yzu9Enf8Y0psq2aNu4AsmLuu5FCHtRHc+JJdzTIPNCx1
XuLoVaBqQ3NquVp0aiCUpqPYzFKfOyVsrBq2Kao6ig1mcbHVY/xUssCak3YX2WGgy2nwyEX+02Wq
uZWGeE5q+0mrST3LRNHucp2e9ghEDH0Et2YYnI1sucTOCLDCdO8OZnLRzfA5BFVtmk8t8U0IJ4BB
l8MxTfFfIxXyQmi6Q4RkiXQxc2suzJf5p0976WJYwlYwuoMB7wV2Szyn7DbDTjfeXGfsPqbcfbb0
uTtwswJTPAEW5VOztildfY8Vd+YiDAZm4rmmKQ/aENdqQssg7tH0YD2CsKE7eAkU7QVjx4MAMWzI
fN7aMDP6PLqmdPIPJTn3YW6Nu6KePh3TdNkUec5U/G/+iPd+M9Fp3vLpsty70a9ox25xwruHbiyo
6AxJMKM1UcW13Xnq1scthaVmMYJbisFhHAPSk2qT5ekyKcIiFYw2isVhXFdabqB0M5Wd3mg+f3Yw
xlSMckXzjuyW3kKNoSQwJpm2HRbBXT9uwOHxVcVVtKUDsS8dxfQsm95DS7+hzOAzIk5FDQS5VUHt
6GSnaqwvHTAShOfzTgtXQmvN9NpYJJbMoJ4mBaeV/reEQC7VITsORQ6JOX5H/J4l/6SyHA1uNeAF
mo9qNQS2Ex5c1Tg2SnjuNUJlnGknhsamR1LcwCZ/Z/N8IKmQrEoJxjmGc8z+z/qlX7i32vKvAgrA
q0oVRFJ9g7D9UUdIhrhnt5tCAco8E9A+QImyuOZskAY/dTFm7ge1smZWrPxSsGRvyjqnV1CqpGEm
TbAQisKcdHIZzT9BS0ez31X41KrsM9WROCrEJHszKjuPP+aZEK6FSBdMsqE/YCwCcYHfL7SdkyyV
3WC+kjlT7hbLjAOEDVfNoQWWzKxPtHJ+USamv9KvIR0y/Oy/i7Z+AnH4bJfha5kS4wRWk5I9Lq1N
lLOp2gJSrClQ2RvykJjVW92ZGvQqqwpCx9foR22akUY6lm5ssM5yqhedvAZeAZ/ueZL6rU2QyRKH
wJyrSndIlII+16eDYfBqcsvZG6ZBOIdJAEGUXkRIJyXla+NWqz/WIudVRjPODkRLchbGzqBCgS9Q
BART3JWS/slEyndIIGQAUtkgvaR4JByPnZlukj/XlHfdULrbnos93kQ2QXitgI+Gx06fJN0hNvFe
sV4xMneBWuK8lr30bKO3TkSnHpJHoeArmsFsAQbtf6zYarbpzi4rGnQ1H5fWRtyR7N7Z5uRPkZGY
7iiOBk9BqnfMw4k5SrjNiwz+EOpbj+7zvUalHKz1XWaiqJqbN40OhmelMTJItrc0dVa5z5pmzjto
6mtv8zjGcx6fyfzAy2EQCaVoT/nY/lmDSbYrgc0juf6a2dJlQ+nxwScWCu5sCWLT2PYqXMqxbeft
DNMS+kWyir3brR5nGyubhsvUTRNVWwy9iJbgfi7mMZjVatoLXXquzj8hZtTf+tQ+9804BouQ5c6A
pHOqssm30sXd6AoU3MFMn+xIFIdKM296o+unchUhrlt9pthHhVhLgUyaZw6rcwxPDJwEnV/E7FhP
REQIhjK123nRP+NWvoxt/aDZMTSjUIJRmecTTnTs11h+eZzdy1gs8tCPSIs0Db91ZZ5QC4OOacZd
XXC6FuRGyAHGjdOc2HAo7Nez2kLF7o2UaWlM1eQy4vZwvHHVDW2XdhqDynFp3lBe74oeq4wTs7NP
CyW8KpFTYy3lJmeHj2R9bIuxRfej8CDVWn6WDKAqlAkPuJ/fwhSUgIUjFd07hBpXcFm2dXloxt99
Mb0P64snuDU8WiQrtLKKIKGTOzFoRe5Lg1Yr6rmwWnRfQx0nLflVF+JvjjIfsOKUH5eMUyEntB4P
WcAYhJSSlmuFivmsBp3M/NrYji6ctdJOpTew96pxaAZt6b46Zis2psFnCrS69YFoYFVYNc7GMZ/l
iWi8WyzoGrYuJyb+Am4s2Tal08YnUwYA13h8MrJb5qykoGx1eDTC8uJ0XtFCsHvW9dX1OiN/A5eO
WmAVG1k5uRAt5ds/C6QPabPaqwtpMQEC0UYJ6FoZURr9tQg2PcPYyedph4oI/a2qHLuR5mOJsM6f
1fyntKw1gS/tA+ICWwToXQdgnzXP4p5OdHy/zL6hKZjzyiSxN7kuHoZUBtZEAGKpQq0lAvHRqMVn
mW0TyPBbTak/XIl9YIxkvucoUo/RuyV+tKV2d3bOBhy1c7eJq9jdmWlUbPSBoYK9oQTSdvk8xxcV
xhiuLsjpCf8P3d5bopdnYVBAuAsi58bNvsqJ/X12m3RX3hmP+oVdh95grsYsu6m8ZlqDBUNnM/Xm
hCST1IbWLs7MVWnPmaw/R1hXxLT6BiAhZPISkHGij6bXKTEY1RBAoC2hF0uLThBCMzagaKRLi8dt
/clK57y0zgz0oeHj1VBpjiC2kPTekvljaV2Yhyn0VwG4PFZh1XOKJgLyOWiajWgXFdsJOhjNXpuA
C73xamweRs2puRJbyFfHinGvITYIaVZJHqeESiKAm2tWIFXrYRQ0oDvlQPimVwzFi/iCKkt6RYeP
jChoUGnQWUG5d7VOtK4wAnOIA5SSIEGaj8Y8IEQCbNxQkrdm+GmF8I5T58rlKnAN6S+uiYcmUdF9
Ws6bPukni9yHwZ6XTdnhhLdoYzf4cVqe95F34VTyIyNoho4g2ym90X7T+pUcvlyNlnKi5leLBEDi
5Li4py2SpafJOuvWLGjxT8JHRMkVcZ1/d4h+a6s9R3WInaFXX0RNQrLTAmZbi4xYqFvFjG9RGSNL
rVQ6AzEor0x/C1EbGE3z4WgzQ5te3LihftQaIJt+fksj58yc4NbCTtCI/6thZMLigcKZzTX06GqP
jmohgbj6oDH4lkz6yyKMlzHLg6QbL4KZ4ybTXUJEIEdsWfEfrbU8G6L8y4Sbuk7IE/kvZBma0H6E
W/uWqJ/yOs69lsMyW0zhz0RE0sf60zVdiirEPReshU2lV/90AUi+k+xnUueX+bVQ1fdmdvhYgKEw
1aRKxLkB0JKdvC8W8GW5Z5L+BDeWfUEm1MC57eXUV4RIc4o0aUsdgyU3muLL4Ia+SlmbMx/aFrmN
jsx4qrCOPZMOjiOIIlDwU7AHKZupdbDa1Ny5TcYsViotb+i0ZCsPM4+k54bhsFOUlUrjFLZXp+l4
q4Zmb9vTO6rmLYX2Q0t/CaCYY+AQnB4pJG365/uSdN9tolmXrK2Wy9zab4tp/VGsARxswdUpjlfw
Ywlpbxw4o6W+GVIqd0iSXDpJSoEoQgdqlQj+Fnl5RBfBAMvZKWkQi+RTZvN0bU22/UQkjELI1UsN
ar9lxiPT2XaNmbd6xkHi3ICJcfGLphTu8FwfNK1uYE937m0sQLV8j4P7SZ7Mo9B4zImq+TsN7BYd
bLnBeRFy4s+DKrXJ3ZlRcgSQk4sRJmold7wROwSk1pme8lrYdvreDIl/AF9/zXXk4HZxA1bMV5iy
QU5xBdjcotrvuZbYKnR5NXqSDW4OQnLi7YyubL2wNA0tIuj9+ckUt7ZM5VY09uOUltV5ZOJws5TD
oCuvSKASsIyKdTSn5C3tm+hIVnAbZLMeiAreV8WsbqNI6242I6xD45G2QELujhWStUBoPCOmpkEL
JYvsacD8dbWc/lB1udwtbZTuDHWXOou4ZJX+gu39i7QXZkM0/U9c9uTJJP1ZTIULI4sRTEg13xM+
F5htxaEb8UWAD2Gn4jNz7AqS7SBfpHkvRBIddMOM9uKtgV+pdrQK4BGFNf2rZr2n/p6FkeAHpNoT
CgBOg8m6RiZHttNnV4IK+LJpqvq5eWl0JwT1VzqEQ9svuC9anmfU0KbrBknYMhuFn+0Qv7r53ehR
LGDDH8NbB0sC03Ly+bt0BdEwxlXJTQU5/noDjWn7jeInVw0uQjrJnYXzqKhEaxfZcE2WKEAB1jEO
DEEA1sO7MdlXZ1BoKKzPOfXKjy753rX0UyYqfeWm/ukJZYF+AaCwjTGA1RV00Dne/a6GIXdf3PU1
Vut1q8mWbbc6jPB3cCOijwjSHjplWTETm2mErqjimnEvwo39lFT8yJrTLE5rUFc6EaSqY3kJvs6j
lrof7siYNAmJdsydeZ+SQAzqm1ATRe3XjSglnMug35FjvSA0SqexeLSrhQbdiijmPSY56DO6w7Gn
OD55kC5LA8gyzUpKdvGTgi06qvNqNC5hKiK59VO9gJlERo+lUW9oywh7DfiB21A+UXtxc1SE70zK
Dyh71Xdj1z4O9lHtrK+ljd2j3kYKqCcsUrHdTdffv+tbyJwsVJWB/pQEbpjk294pybPjKpCQPUMQ
+DBijUcjN3I79mod0Bf5tHfoS8RNZ3t7ummCZzbtCoz1MfEj5TSjfnbYrSP1TUvCE/PK/KgOWEfS
mDaF5irqQ60QYlON2KBXBWGcRlQ9nI97KaZH01FIGnILEA5K/p0bnDKTJcka5PpohVr+p0n1nVTc
nZ4bf6ssnm6LiYMlJOmJzkwQLUCFFZsxqeYwtVGJz+zDd3MQGOJ5+V5dvJOg3dPKBsaa2peShIel
R0JrdSmUVFxazYIhP0qaN3Kz6UZRTImjkrTtNlbTPzOvnGeyT0+mpLarI3eL753cLKc6Q1nAet8A
Qu2bFSlUWf9GBvAmqTseUoMKzHYEGTfN/9pV8ziuB9piPui1VDjwgOvFkKl9xmDlRk3mn74bTinW
Ilbg+DhQR6zcxL8oV3e0/r/COrkQjqISsgsIUIuxWBYAKTdJtFAdRuEbsYLi3R4CW++2VEDElAHR
I6MQmJ81bQFuOQb93rqzISDrtFow+XNBZrS6NdKEgHjbfNcSbTkqWbXwoij3S1rnatKc6xL9J46U
9tDU2bWoG21NNO65kAD41BlgqeHwIcayfJl6WrFulu/oa91LOMuHEX6Bxo3Vm/SM6COX+WeiA3Js
SdikMXa1szndm+Tq7rjdrF3waTgbtRH7/eiXtQEDlvKsHqA4iDB+UQ2JxN0ayFspZ+MQ8tca2Mh0
/BhaSkRvLXUhkDqXWUVFVBfqR971dPDyXN2NrMZtzuINQhK0/Moe5K4QDD+NEudsNv9oDES2WOOW
I9EARHpi8C9jhp2uNtEcYsofxFMwhFDNtcY9tBC0dsgSuR2BKZtSweJb8DKkKPaZ2KJrT0VP4DZw
QBbNqp1QfdOwaZTO5fiMd5tMBZMjlIuN60lmfY69NE+24SNAt3Z95T6OGo1OnMAU4Y61L4WeBbia
HzJjVEnlLPAxZppfLiHNFOqhqIE1r+b2Q21HKmWHS4Tu7y8Vp/hRV0viJFEa/P9vNYUFRtZ7p9Af
NqwAgsj1v9/K/JD/9Pv/Np1c9D+/PyFRCLHRNjliBSoL9OKdMWC+5nukH8+PTQvAuHoa3smGIwKv
vLyUgNof8pFYNxLGgcpFICLCQXNRoCwwjXkCPL1WEcLHtbtX3QCz3poVED24sRQfTxYAsE3buuF1
BqOJCeez7Ozv7DbjbD8kkAaDeoaPAiUtIzD6kfeQHJW6Z12bvu0k8E6UwX1QtLr2VqfQHGnJrUyY
Hud9nCGA+TZN9rFCMWyEbYQGZfx5zyoH+uKI55AUqCx3z2I0Vs9DFaR1/RfAZEcnYfybFipZoOFw
USy0lkQrFqgDcHXlrn6JpNEFM8L3nZ4s96kee+J3aJ3qfZKdimLaYRsAEVEXFC+FOVwakjBQtEz7
Gt7ZXuPKVKRlkLj6CQtyxs06eyoIXAoIgrxPGsKM1VS0oPtib574Bov+ravCs5XVz3MGvhPC7aMl
iatDhY7mpJUnelIlerNh8Lt8MAGNEoEZq5lx0NH9eaaCmzJWKzaEzsvs6ofWIpd0M38jgmlbJDZQ
mBA1PtT2qKdT2mywzJ+UYn3SDeR5rj4lT6VeXYfRtjcxnUNfjVr3yBT/0ChMl0etCjrymBnYR9u0
KBi5K5CNrZlT2EUKNhKwGNjkXV37hRtU1HZXHTTabiGhe22jubuWsRrdB7O/o9IBpLjMQZxo9SqQ
TUg7h3STex0V6RFv+PdcOtkbggryHdXjEEfToWzRfiQx0+YGPha2Gnp55dANPhCIPsgIttig1lrB
Jw0cgZjRF3GfvhWSx9MLnn8A2l9LrNtBHTtPdT3SmaiZ4jYzo+l0lSERSw6QdTKDvJCkO2nAVpJ2
/NHSkZg/UNbER6M2rn5S3Xw1x/lfT/4T5aFxNm3zxOxtS2OIZqSqN2tn6Q1ZHgzLvnxhEZtXY1ZD
btC53HfxYjxbj45IADKTH5RqEQ1LZfWokg8GdCckckEd7UOJ1VGQRurnTLeOEj0qj8pgX0LXGHem
ndM0oyDfyw7cY0q7iGBZ4R6HIXQPjd7GODp4Gyx/opmAq5yqNaCrDF3tbPWkoIAk0C/kRjtBpg/m
tQqZsKcxBHEjhO6AggUnvPJoq2Hpl41e7hemPShcJClKVRs9qfQht9iOhyc6sGQpCVM86QDaCPFO
cOUX03NnMFqXokteGkMYnpCN8tK7zexFhl3ckexIDys4F+DYYsjJoPyghhRUBk+YZ2GOfx0pY8j4
XXGRhJN6Jj6A1yjkbjopffnaNQyR6snKX4FgZXQKmAsrss492pfpa7v+UI3gL5y7DaI5NYtew5n5
Uscl9T6ViAjy1HXubEw05NvaviOvqjwV/O9jmLlQ7yuNDjfyKEeiSPz9xzRetKsZVpg3kj99js22
Hpmthy7JTG0jHuPUNA+JRR5SGBnDldxXkpGI9j73MXPM9d93zdj55L4NzKls89Kq3Qlt+F7tLee1
y5x7N6KLLJfPfBqTbY8hf1MLNcMHHv1Nl84Eui0ZH8O32VqTofIppVNQjYn0W8wcDLT5IsRUEdGU
Jv+YV85BIqVJm5qYpaZiNioVFRMG9xIaI5nuZ13xIeblrCgqeCErHXdLfR0hmu/gGduPC69YpNa5
jNKji6v0qYCRuU6A4VWFLvvZUKKL4vWHmbRP2UpAVFsmgkaNUgL+xCrYEWAnYkkDHJ92ElvoAuwB
V/TA9IRgYUxrnb4tZf/URempk9Wya1rIWsLMHgH47Xs5psdp1XyFC5v8MDBPnvT8HFbO6HXLEfC/
5dPY52bHdYpDoHsvlWrZM2SDdDLLLydMabhlV23dtaMcIJVV9HLbk7SMQc1kNrrWtUxJvBE5KJs7
m0g5tOdGcjSAP2DqZ+2WCCEWQrAagYBGlyfWXR8VpbXRq5YLez4orCpnOeumZV1SLpsUTS6UlLk/
YUk2CFcN7QdAsKTMDacWW+PGCJ0qAOysHdgQpj3Lz+SFPYhhahCxLsGIjf8y2TO83hmes2Ev3NLy
2ATdYFHTT3jaSYz042WgckgZLBrpvYUh+hjNk7bRaYqxbS9ANpr5SCmkRckrYXvLU0Qb4Ww3aFtK
SP6XNh5jT5cxIVKKe0QS5+G1M5j952wlEXkOfWNv54meAG+SvJC4Wx5tvB106i4OWYPX1iGae+wx
JyUD9zzyOTALEi7bJzFoRmXeDREoKsvUoJMWCFV1/U2k9fecy3uMkJmVNT9Y9Uq3NVX9glOo2MYt
SZctu9aepBealhW92l6mZyVsaQqkM8m27viA0GKy2Y5dxSqOnP2hD6yixEY/vFUT85FZwRGV9CVk
sckYgeFSemj2Q2f01baFsbzpa604inhQ2PX784S87ODMw7hJnao5czO7RksIPIv1xmg983Qlrl4o
61TURtZJTu50JB4F9rIc2l1tQISaO+Kg0UQcTVtIf5xR4lXRX6G4yN5pGe/mvnmcp4KjQarGnjP0
j6ZRBsW6szZ/9tKWsFOE4pFskQYlxsVdmOmN74aIqzorOvZOweFZy1urUwEPa+BS0ROyJkqI0Ms0
MYsNlTM3m5nFOJxBEQfjlMvT1FoPv4Ujn+RGFhYBXc2yhysT0S5AQTCYOzSp1k1YEspab67uaaIL
AXVcTBs5bl6SUpQp1NGNoqEMF9GVFEZQeQvlhdBnKBWWQVsHBDu3HVquI7QVGlfpqx6F+TFbyoOl
aNbJtbrznJrdHuPOo1kB0C+hJ3t6Y/QHOxmphbooV09R1asnTNzCr9fD//ff/f4yrP81XFxkaaac
aVYXrbklyUvfS4sQQtNWwOfUjiC1KA2MsCkO+jQrp2T9D79/p4Ev2JYu6Z/NhLHHuTj4wG5Dt+Yh
LGtU7sY6gghCJercBnK+NvoLpPUDkTCP5R/nffjnnlXGhfGbKgJB49fnWmW8Ui4YMBo2quGPN2e+
hB86zqHx1jY7Fy2h2KxtlZkYwiDGa/s3GoJ6l+6VPfElvvWPf/FQPVv8VmT0KvUGZJJX7Za01+Wv
TcxN5iGyI4+N3Gva13f7nATLRSiB2L8CA6ig/HLBfyDI131hRKh82gftmhIx95x9WnZgYGciDWJH
Fni2Lb/qF/gcbnOx64ch3lq36BX3WtuQ3HdhQ2gZMXKOMMosT2oLa2eja9s+CiCj9ReU0cS40LZm
mbkOwYtUDHmQnkMCBdlenppPwMz9vsgvjv0ixD/eOuK8QL9nHSkQPj2m8as5ICzpGEV+AF6brgYy
LenVR+IZs5fimVu3UR5m1VeQK7J33PCQ9IfyNX0V70gJaCVhe/CrXW/6+qtBpgFZURssjkv83V30
O2EKLNU9VEHD3kcMEzfDqSEzOCClK30fPsAw6Ld46zzy5mbP+Dftxrd6Og5/4pf+VSUewENqe8H0
VZP19syphoRoR8Wp+shFhqthb3DD5qgwNuVdqbaoScRLKgi03kyDT45b2F2Xh3bcpmTnMs9h4EO7
cpOb3ph67XF5HvfYX6qAYQ9MQKZbJ8J9+W7mY3kuXtUH86Vc421uvbYntza8GAT+bgZC2phDPCs3
+0WbiazcpeJAbhbXyz/9EW/AQm849cS5ODkXGscUki/pIZ/WFRBRccz76I2B3RCU3/LS/BW36Zij
0N8Vh8U3TneEkz5J8LyZN2IdENTQTf7XcuX9ILPoqlzVr4l2/8bcNtgcHiRn3Dt2iDc24EI/VLUP
/B7gGEqMjkP16h7ilT/oEddYbBT9kN6BlPVUstPRpsnMo7rtX5qgvFKHoyWYPaEc49d81VVv+UZa
Rixy2561zf9IO4/lxrXoiv6Ky3OUkcPAEzCBUaJIiZImKEXknPH1XpAn71EqqVwevK4Or5sEcHHD
OXuvHW68U38vrMIDQV1r4uXSWy1Y6+Q+e/OLdMR3vGZvGhU2iJfahre8TWZMgxXFEmqrS09l3bGr
JxhXj+XWpQx4gQo8F+4CG0Yaf6N2CCpHTeIf+pd4U+6N23z10pPquFNW+QJVbjE35/0lesYQcjKO
aFyyR9XOqEV7CzVaBt7CN2f1Z/hJ4h7iCYJ5ECEeROW2dqQtRZ/umalMeaXPNwnqUYCvqH7HyPIO
CjcGpaaTnqxXDUTlc3YvzGiZ5Cv1XG/hoxSdI71Wz2K0oNFqLYR9sRanlBPbmvUz87FYmycSkro3
3Qb2tGpuktPk6EGKC9jMiU4xUYVnakUh6P4L5SDxrC7lt+oxfAHtWCyMlXYcSRy65OC4T5wTx0/y
4OvYSXbiSTlaRz9cUwZzCYuZCwfuEIf1cAOLtHoV4K+s2G6kC9pE+sbfZDf6Y7c0nt1dufVWqZN/
VkvfnYWvBOoNRCAnW4PuCf84IAi7AbSWOfTpto1xFx9jal3LVrDje+r2jyJZ3jfA5aGRAIirHLg/
iJGR1nWfHkx49LoNS6JtvKPjHAYMMIcOaY0yA/pRnvEsFKw1DBqswINNQDvSR429Z0JW2Zo7b+cP
/otg4DWaVW+cWPsFmbuoE2nGQghYVI5066M+XoWkBmybXVDysBlMqUTy1UyZtA+2eZMfxZoq4ZxM
uzTYCt0K3hECaOR1+gLqyL2az1QIPuUdgsh+vBVOMn3Hu/AePbdAKdiOk1VFEOB+cDDeka9BVXzG
rPvmHcw9mFcC6Bb1Tjj1t9YOZjNNVHYMe2vnaXv3ozNn4U5YckrEh6GcWRFhhqeP2tm4NZ68E0vC
k7FW3oVd5fD+hRzqKRgAfK1mvlM+kN9HwhhK0Zl4Yy0wM8z8J/3T2yIT92i+2vKTRKG/s+lItPRI
HelgeTYcU29uAUZBpzBDACwCaLIW5qmEkvEpegthEz6LPNI7UtpviuYl3CUXIEdU7fAdB51dzzi1
IZPJ5vwiq4k9m8TPTsF8KHYrdV0Vc2+dDMvw06ofQIXA9IY+U6t7OHA0egVr7mlz3iwVde28eUrW
Ve7QUkJTYTDO18KeFiwq62GuIJahAeKMRz9dibKdLmAGdTNys5BmHxUs/8v6wdpL4irfYoIELles
+p2+snhNpBvhMVoQdkpb9Tb48PZhNjffReJ6mFNvB8lGuwCjPlmhE2YTpL6lTr2lx5lwicV9W9tD
N5PTWb9F5usvskP6ZD2yRwcVJ9iGMaMNKLxQ50eO675rB3gF8i2opNIlxFC061dLRKeHwHhfukwL
c+Gon7z2qPebcRvPq1U18zAArYo93NfX9CKfh8eENsorpR9/Y27TQ6Iuqif/IR8W1RuvHFnf+Ndf
hTvu7lLauP6cG2YQMMXuoJgBcAnOke9Y1jHs7EZay7TRasqaPCXeaVu5iMFGNxf9Wot2JNw5Ejnb
i+qxdmqUu6adk4H5TrZA1M+rmS5uCZcy9u1nLToutS+ZWtAqfagQDM7ae+Fp5E63C9KBkxuThA36
TXCV7uJtnG5dh0Q5ZAM731FfVevY3CBMzHoIKcvqzV0rwsyCaXYXakSuLqt7SLz4F2uAyXi2uHlb
DIoDca+0n53uRmt2OvQubHw74zNjbBNgAVxlT09eOzYs9wIJzXOExNpDeeyQyb+maC6hwNv9rbD0
kNSgrDVQJttqBjOJ/Uq+Mp2kdsrxhhFW3Sb5Wkrnvgiage6a3WzheZhYkdKNfMf/b8ATwm3QLoa7
vt1CY5y0lZAa8EwmRLEuFSzi2oYze6Af2SmE2b2u7kkzqMwzB0mh2bNhyz/Ku9o61aHjsg19DpO1
dGSCQv4kB/cUBdO76ia4SfFUbrpi4Z2aC9m4EY0XjTkK49DcWJtsXPI30Zj5LPoP2k2v4FNZcipG
GaDDNDsU0YbiHNs5VEjBwXsxn+U9k0T8ER7bZ4PandMulOdsV6z9TbOtn9S7nCxBOsJoSk/KRLPG
NqUA/XOI38kXheFYzzVJwCiKkm2mAPu7SY05FkCf0M4bbzxl7/lz7uPcAMVpByZb8w9PW2D3SAk8
WCXqB96y4RHvIjasmOg3FKAaFkaS1+16adyUsk0S2lI4p+T4bqsT3U73IpApuh8/s51+yh5JaXcd
8+yx/dqkD3hQZwrRi3jz9rk2z3lYWEdghPGy8pQYbMeCOCwUKLP4nn1cnb54uPMpje576noXvifm
UMwDLF+bCF03QJ47Om5uftHao3CbnHDK9KrNdpzudYhU9BWx5/jBwlZgjNh6bCVs092KF3Qrp4pT
x0ZQbI1e+8F0KgTT1BXHmXbU9ujow4dh6bJHfWXgC5s23rBvxfBDVMAsfQ6KefnR7GC78MqwPKGq
Q5D/kDJVb1yHfcscDOJWKeeALjaEoayDvbnL8YKZ7IJnxt6/YefgPfPOxNsWbBAWGHViWOcnfdzk
4XLy20Yo2BeldXaxxjDatI12MBK731JXp06hOi4OvnxJWDYdz/xE+9d7lpiw2FGFc4wl6TYyV/GD
C98oe38SnvP+WcyOZGYXj1SdPWHtLtlBBSskCgip2Z715blXi5V51+QLl5isY53Sdptx56x3Hgar
asQ2ngPNGlbfPjn392Zgt8+WMQc75NtU2d8HzdbOGFroTkrqfLwtafkti4vo8BjdOxdJEWjCauuz
8ZOXFIJN2SF9jYkF5fhS3SRHCG4wa5k/N/E63mUvrWl72/jsHXKOUHBoLg2CnQ8KAXfqK/0ZDqJs
WMlKZfLboVj2bJBr4Sa4Te/42tKt+CwelTPFDD4WdxRnhCe8Pi2KZOTs22zOwxW28TO1Ow4K8Ufl
bhGQTF32s/fObJwIGxRV9cG8YNh9DT9LJ6Sltybi9s3dmZg1wavjcxDtbG/d4WWkrpfvug2ZuNq8
WvjvSUgPi/OQA2Sb96jchGRH2oyX5pFSAet180jpg6Q04lM4NMy9G/VOeEqW4ps4LAmAqnhVbyPm
Q4Sf3PL6BSCO+lZ+smp1xbweZ6TkdWu/nSsL983dVhev3IaIeddEXM+NTYLNzZ8X8EmJNVoWT5bO
TMQbys3+REIvaDY8WxYftBJzt19qK+tYHut7xJwXMnUz/I8IP3lXUYQuh53/wq46/GT2I75zClp+
HSjwefZHm6OyXLJtQp/NKl9fmqOv7OJ37ZHReRe8uKvEsdw5uU/W1jhI+Avf6S0gurDGB58C5oI8
vhmz8bOwEx24icrCGuxgzuyvb2mdzP09w4psp3BNRh4W+FvpNE02k0iMM5yxlm7z6RBr0mFYUc/z
DsO99PhYSLTl55R9aNriOWdhLJ5jtOyzfqkeGDg8JP8ob/0P7K/mHcndwWd4bt9YBISTtEyf0vOQ
QGid6Ud31a+NE3MUL4XxTtdtp+yGTYhR+InoUy2ejSf+sf6p9ubNuFYjm+LtEM78NTti9wPlOMd1
tLfhB4j4hJ2RinLS9vfYq8Q7ZnlgXNgt9iEemHN2yF6Qo1u7qb4p0PVZuHfeyed9st1L/MEYbh/Z
QhP8V8zEY3DDdCQz5WA5g180qy7VRXuqLkyP/p24xUhwWyy7C2dX4kd30tLYrqOjuDAeS962AkFp
tmTyZLLUnthb37fPnUM35pLfI1AT5gM60g3JotjtHjmwu4Fd7QCnyMW8Woq0/Gj2PVgbRtMriSkC
ZZlZhCgM5P/ZfBz6rTVvD+5b11/CaikkK00kKJCzpY2q3zEOEaV/XhscPhziOmyMtvg0vUD9oei2
+ae71IhuUJeEUvTNUiwcGGkoPlbadjjkN8yCaA6tzcCXLVekpW76FXdA3AF9pyF4j8fYtyPqQelD
r+EFWgcslDS3DtP2GS/ha8q2zF/0C/G9MFdRtWACvwhM5JNwwc4dY5+/VI/YKWQOntJRuA8mQm3d
8io1pJ8hgu6smPRAWjObr59FvQ5NO8qteTWK4dwoeaUR72NoevZICczoa3bQMrtACrZ4ZX0x2gZf
vw/EapZAUWOoWNG2klqiLUvWcTxP7jwIMUwpY/woxDCxjVrjuvUKSpSopfzUM6MNjkM6fiHukoC9
FyplFKJdcxuJYbGKU76Pn7dYnQdehm76IUR2Q2x90eHxHhVkcPDdpJ7tUk+K09cPvVnuIVvpK2CZ
8aYn0UqF6oqDq4T3aH1YH1lltTtLaEyy47OMIiz6hEWSC5xUvn7Qx/vYELwVzQWKmAiM80VdBmwf
fPOCyLJ0fKipk+4RCyKFZxXvKUoOSrTD+C5q4VmIbj0qFl3umYgGJKzP5QF81LscAW9NQw5zunl0
ud5NUND+K5IGFitnLoiSDeA1Yie84UPJ3b1buzJbWEDGavMY6vKEYBbxH/MgGlV20CsnttCNLI/9
0aiaaDVitaAyQ+PMzR/U6jKoqFennwdmT358UL0LYXi2oL+XfXVXC2PEHEm8WB+/dHpOCXW4DLmg
rGpVdKisL6XBuCU4z8kF+aBw8LRa9y6V1JPhcjgyZFKt9YETS6k4cuweXZo7i642H/JmBKHnoQZy
+/G+G+UbHgcbGAhe1Inyd+IZfdtom3kp9m+mrAkby/Vx9PmOq8BnTvtq3eCyYp6J43VpsHU1eqcT
iREsBUwnmDGGlVs0q1b0glmgTl3MytibsdVvW0CBttVSDCwSykHgdleWJb8NFI0Xpmy4oHD9HoyY
i3/0Mjbap9ohfBSATdlRA4I5ZrvQiM0GA/shLHxOw/DH/vM//usKzP8faZOQlgc877//U5piav6F
zTERL5HtZam4M/nQK6CL3sdy2gomCZAqnIHMAlPQsl4QBb+uktpOYDWXarjJFZnFuBzuf//4bziZ
r0+fcn/I5NF19YqbY/RaX2uZUTpi1H26vToXK4/SQUgVQ5gESkShU+0CGf4HxkYCO/TtsiVSpi3y
JhFJyFd5OGIFjE/upZJOS+LaJU6xUp8yA2+JV55qJqjpk3KPDW+vW+g5aSdzss2UtWp1m99vgTRd
4/UTkGRDVlRyi/hGV09AijRxQB5aOq4IFiEsBLAQwoefwagWbvwbL6c/OQFhGL493bP2XnOLERDu
Mmu94Y/h8C2UgechS2hRFVPVZFLI+K7/4O1ogSvJQhbQKy8IsUlDFvgJK0DOwIuPF80VTPWPJ6H8
NABlLB4GFhNR/xZBGtGxG/NcKB09pdxndMm9oWjoJNlpkXqLeJPbb0j1c56DV0/SVYUTtejZ2iMH
wGUSb5TYheBLEU3ESksQAnt9VeMvudES2y2Oq7J8ABi4zAeUqWSpozppaIEXkCM4ECEOI8enPv7+
UH96pjLpFlhkzYl6dTWuCavOWZW8yjETFkIdPIytF90fL8/XIL0eOYrMu6OJ8LcMQ/730+pxOg+1
JZdOW2pn2DTHNjG2nUHxu+aNySnBGl16HHP4wp7FTzrCGEJtj/8DJHwXH3WfERVX+W1H1qm549mv
clP9sOqJWZI/x0W5HwcAGrlerMTKvRUb/zMrk3L5+82Sv9GzGHUE9mmyaJnSlOf17+uwNJU4QBnO
LjQRFJlGBq1AR+NEq2VIeKZjGSQOUW9ESfgLcSorm8u0jB88CRqoH0EYIfTNs+QPMyrvq4m5oHjQ
CiDkEZBjln+8Iz/OHYpK447Fy5D1rz//x0uiVKQWGAFfl5E1aySoNhiuQMlDvZCS9j6ipT55+p97
jSRHapceAjhqMqCnxfqv7/LT20N+rymqKOoRhl4NAQ9hiSSYQ+lEGt0TA4r5fKKNDD41oUIuVp7G
+1S3tNg92hidn7z//ux+fH2JKZRVEc6bzkC8enb4Tf53DPYIiualJFNkJgOkGod7swlDW1Yyu5re
PHxZEUCQ6eG08olQUI6F4GR6bHLY2PsPsuB50oj9Z3UofdRGRMHV2+dxDrsn5pRt1dj7h3Pru69w
IrbYKCmYhu1moizVE4bq9wv7cWFUiIozWI1lMuiuVogIDSoDSCzJvtpqDSV2XcEViGpt2YOaIVcp
Wo+StY4pnIeQX37/9J/WRUbYRDwTAe4pV/Ow2rtqoyasCcPE6REoTXQj3dS2CwnPNe5DLaVA0tV/
XPNPs5ZKoKOpwveBZHeFk4v6Jm2HuCudsedZIrh51s3s+fcr++szrq4s0GoZnygDFpHfftRLYh+S
PybfH8ckL4PE42NUGt/GJNE0XSnXvBTkDCsdLYCBWcTqGWBalh77L0yQGiy0otnjlzliaqIZj344
jnexW2yDst23Iv5QU5bm3RDTpTKoGPiD/xyQMVxXKIBbhZHcCMO9n7M2DxMwyjPu8sB9nYBjpotK
4/cbN8UyXe0TFFEkrdtk7rGQ7F+tKaqWN4oALMjxEKfbNcu4rcbJQkYENQsTXjOjiu9xd9NyAHfj
CQVdk5ytb26l89+/ynVGKUuaKJK/yGZVkyXjetIpdEM0h1wpnCL9FDya7b5M/dqoJfq4w7Eva3er
AKzwle3vn/t9d4Jq0kRYZ+imrBAJeTXXeFI9llFcOOPoE93NO1lxs2dZ3uJHY9It3b/2Q9OI//cK
q3B9pmZgnNcU9Xp3bFVBMA6DiTtMNeFHoMxmK/uYl+HD71f24+eosijxgJnN1enK/7Gk6JzhFKs0
CPCldjO68kroMDMU7h97TfP7tpfr+cfnXE1qghLrLsKRzAFJUQtkS6D55pRPXniPLEDKVPqKd3GQ
rbMq7Jm38yc1XBtFeObyqTW0TbsUrElzpSQLBT2WpPjiMmQnZI9+wjdOB5M/g3zQoWArVAA3jUfN
SLV67Pe5mK7ghwqLXhNR9EL3aSwTUYXrnbwEH5jscswPlbVWVN4SLnaW+MmuU+nQSa2RzSxPRQCf
1Qs/G9/wmQvrjgMlnskOeSS9/Lx5a00ReUHkexyI8YsBFHnpjDnHU1ptXl+jVzOfJAOlBNjHHHNT
V8+zNTIk6YyPcWN6/lOX6ARcNtB1tF49ern/KcLEm0cuHWxDM6lhjiThlJr2KC7lcLzl0FysXCqs
mUUDnDwxnUAnxANm7z8E43j2gpvfR4r0w8LEhtLQeAVFlGHa9W4pjkdB4ZiWOWECEED2u1Mbp0el
k09mab1SjWhtcYiO2HkuVhLeVpavAmnqsPrvskDbDKl6wrz+qEnFQvLz+1GInyVdIRBQqUs7i+UV
Gd4UdgqCKEXvoWx18tWIIJthSlz1rvheVvirjeiIrY0uleo/ZC2tUwEgqGK9xl130mrrMNbNSSZk
vWqJcAlTGiKJdSgLYlWwEdYqfyGMSQrrm7nf4eUMj4ms7vCSHOW6PWGZ88r3cEjXiiK9D560cgXj
AA8mspVSfmlSaUXO0IKAeDtzySxRwR5TaloU5Yi4As/CbPqestpF88poTr4uvX/9vVbfVVl1RH07
r1oIFTJyvjq2Nr3iOhptwaYUXypC19yeOU1SHxU5XeOz2MRBuh99+dbT1Bsvgg3hl/fCmO1xu8Dc
8f17v4ueSj8fd7UPk8f1hLs6rfZqY7wT8Ew13ywvGXbE26i18G6lt1jjsjvOoIwpF8PVHyPkh4VC
tqClUnzSUGUaV5OJm0AtlUvSwEswZJlXDpsaculMhyYNiEFbBon1TgamjiSjRM4i8tijqqcJ6iqd
88d3mZbzqwlUkQ0V3IQFy8O6PqJQZWnbLk8yBxwI8vRNBNp8MqolCxO9XKNL7QbhvTgT8u6lN+o3
KRNPVYmyxvdNdZG1Od1EU/DWXd3/sYhJ308dCic0UdehtkPFvJ7bS29oBb/RU8fDMkC9KzeRytJ4
QVzubd2+fHKTETqhIcdOZcDZ8oVu3TSi+8eipvzwPeDbsp6Rrc5/12dFIlvNzh0a8LLmPUSAZIX/
LxEWX9wQTB12H/bDNo0RJyrZmlRwYVZPnnO1tZAVxyGORv1NS7YxdgLK8v0tvL+RrB0B+RPGElmN
ZrKFctYt6/moC7dKG3MtQS1DnIOtpRLh6Ta6jWUj/r8fThTORwpIBo3ahixfnQ2qqM7jCE8VhNbm
UMsWrffyBQYVaYLluejSc9wMSH+UEVhM9vL7yPu+g1an1ZSwdMpblqZd7TOjNsfdJIXYUUzaTfiV
CCwYzlTrlqSm7zo5uRsFxEO/f+gPY4pdO7hrw2BjpIj61RXnVZY1XtvEThYh+URLmEfVy6g3QD/C
G81FJ53iketfktA4oqJ+//3jv7aA/37bVFHhsmVJlXRdu96YAe3PUzUuYmfUapXeIglnpi4jvRNn
lFZvwlg/tpgDaG9r9KQF0BYd1YmiVe1eNC9lo5yb6Y/NILoZKrz8eW9SMclehuFOafZg/DZhhkXf
KP96Wt+nCb44hw427ZrG17/a2RUadWu9SfjimO59BTfwaL6HmPBBUP5xOvhpYCgU/XRuEzsh7eqj
fKTCrllbkRNFcA0MHB6esUq0Zm+g88Yyxomyti6/P5jvG2YuD2K6AuR8mmyut11qDlhTMCOUQPzz
Vv6SDdIZJMNczKX7r1seuclClY0/xuP3baUqciRXvjbrfPDVS6BVFDFq14gcoWmI7mgdVY1uAl3c
/X55X+nh1+NOEyl3KSZkQfm6jMu2qw8C/m2iFrWj3nKGz3jRKLixVGZPhaDsIlVehqK2NGELqBWz
bKngtGoG0sWcFEiVBgduNC6C+9fI+mG7xD2QRPbvpiwSJ3/1SvaC3Kch2WFopZXtGPgnReuZA9xd
HdSEaD9JbojIJ4QRJf011LRppf12X5j6DA1IGCvN1WezgNQWlKPIsTTgEipGPyogsBZEI2Nez7p1
DdONgFLKWBOJJFU8VmkTVXHi3fiY4O2udccZ8MH9F/DWlDACmrzUhPeu3D6JINawEniBzWtPwUyS
yznOOEQheZMu3Sq9i1VM5P1EkPmCjtW5ioEeNwk+sXhytJ2/WAZCYS60DnjR1/8OEM+CnQT0CRM5
pVZwcF33XFfapmxBMoyZOJnivaVvKgX5sliAheCVuh7Ktx64H2FODiAuayZLxQuA52U+HQP+GHDT
S/rtxprEECss3pZ6PeDGEIarrzLRDZ3wTBY3HUei3IdNUqJGKwCiuETrZikkEkxT77hzFkpe3f7+
JX58uYgcIA7dksHiX00kiVqwefCy2MHTiaSKyxYj6Wwa9R+Hth/qjYxgS+fcy6SuU+v79+EQt5uS
5kUaO51C0wltIun2/YRJrYp2wxbqDPMAPTjPpla0o9/Iu9Jtd505/vVFvu9Upgq9RJvIpPjJ3f/3
FyENGBsxaFZHquBeNPww78tV5b1EyfCoTVbOqopfy0I7TEb4xHz9v99w7oLKgq6aIlFd//54XgOS
8nxmsyFy36f7XaIvS0r3j8la/n5IpgjGzEifgfK9fP3W9lWUSmPGjKFHtBgsOP92nMeos4xjNEhQ
HpizQqV2gla37K5mlEOet1s0JnIJRTzC8MDJwRkttrxT+y5QrUsCM0d2CRvokQdWEgKnv6fhn2Yb
YihUTvg0cb6VZUy9JNZ6bCOUnc1G6GpSZPIXbuUsleXdIP456/94n2QF1h3YC/Nb5ybmJhk61S9n
6G8EqQGJHOUvDWVTkJAmypo4eG3iVxXwSyeAq+rYkerFJkgRwPw+MIzpDbieDnhQNHlJOyec5Gqd
sxoZwJNXRA4mY1w6gP5NwA8QKAuolQHaL0xSGdliPrsJtgRHy6xWovlkmOo5QVuTffQe1pUgaZ2K
7VLIAglq2ifKgR9aS0LZ3mt7zXL3Qy2fzZ5iRs5gEJX8Ra2jB0upT0mevVi9uMsB1dsVykm1fCpN
bVF4pBNjo3yhVE0J0jqPUnGnQGvKrWACD38EGc1230yURSbrOzzGd60CAiY3yq3fKOAtxCUd/rlr
GABP9UsacMxl2IsoTnsRrKW88xkOdqQFsHaev35u6Mni6y6TywlZh4hy8a9VVf3x2RtUWJn/8PZd
b+1Lt5pKCgkrW0EGFrAlM2o3HU3O+fRClF2HPsgfHE0icrMPX3XudGhJ57BMX0KvfGv8aj2K6lkI
2GXWHRN2URYnWBy3o1p2bEutWVT6b+GrZIEcaXxECfpwi8PLyWCRRRNnyoh1lNGC/t4yuMxcq2at
gu5xmosVgz8SIeCDl8px67Q4CTLvrq7oZxnCH8vATxsMSVQ5RmLwJuL7enMXG00fBgBEHKGWbKlP
77ze3YjhQvKK+6wcXsQcrY4bH61s+OOMI/+wBElMhtOmmWatcr3flyXeahX7tjO60ju4tkdg/w+G
5C8KKz2F+XMjKY7iDB/6ZCzTEO74j2Jm7DJXeTHb+pQWAPXMnK5fPlWqVlWPgEJ20yX1HixVVn3y
y3j9+7v60+xKTUvS2e+zH/t27G6hrfYl4a9OF6JoM9J10VDfSbpTGaVkiUcbsTOWio9DC5XmkPLl
0JHYndic4hp1hOFjnfFvYmN8C3v1MTHF9xEWXGjeS8nwElXiH2eqHx+vJNGWpBfDme569VUFKwxK
s8oc7HSHQu9KREMPXp1vRTE4emy20rhfDKG3Gkztz1yhHw4rfPZUeZYlzWKu/veSx5TX1ZVaMLYI
T5nJjGapV3e8NSstm2tCeMJZv/FH8T2PxXfq1ITkSau0cw+a3Jyw5ttRbSJjBj6tiOn+9yf502GX
L8dxRmEPxsntatZN3FIFOM+THOvsEdzYkhT7x1BjuvR8w+Z8uhNTakueph10z9qovffwxzf44VzF
kxEtxdQ5YJnX28DcUAkJS6kuFUN7mp5Pp1uOVwExrx9Vqz2JYvSQJfquj8xDgJ8MnUcWKo9hNb4T
ZHkUUvUxBbIvqLhmDemPt/OH5VhSUNVYisqa9K0738K3TEfq0CihG87V2YemFeeYkEZ4N8XRbNK/
msE/DRaFmC1Zk2SZLsLVYGFkuJlcjalDdWBZeqjh4ZnYkFfnue6fQn/gN/s/XufpGV+tvPTrRU1R
6ECrsjXNUP9oXORj15eiS/EKx/JlRMfY4w036r2XpX8Vvo2fnvY/P+tqvFlCGIWqOhXKLPhYU857
HkqQujjhSMFL0WcA2Exkjaqy8sXiMOYZCe61uTVJoGQ4zrGsnyeib6IaZIcPdpkPazFTL4DqEzr5
pJOAW4rHVS415Isa4roS8jOWWB+EvlJTrIUisTW2eVOev8jHSDQT2o+w+fIPNZWcQWFfqLVgV8Jx
XfnSmvT5RZq1N0Pw7snGwqpSlHTGxsSDTclF7jOnzkixLqxtXrYHKwH6IgyrcqwOQlecIwA+jYDV
FANo3O6TdlgrDS61ovkMw/rcktOKLfXQpxBMEnc8aTGdEtki0ijDpD0LDBA2cU8e8au59iOOZ5lq
wXxxxUeibJ5IgHZKkGXCoAwzQNpWP29FQnIUiDTLAj/aF+HS4lKWKipJ3HjqRkcTZIResUx6lNJi
8pIjzaKyWJGDVW9Hb4hhoaasI3pBkk/GCAQvsFIV4uNNyws2vME4QWm1rEKvQ7hZd7DpAEV1Q0hA
RBPdNQmbRMVSAYPE5MJ22UTdR5YIK0E7+L3hryALIRmngm0TwvDoFuisQ0tZpcQCmUJ+BKOHR4dR
P5rpEdT5XMnZjxliv65SlkINalyEX7glO8iKPizsQUZQnU3X3Gpm+dEG2dEr06NQ1WgpXDRPKpb2
7K0ypYsc41tMo+wh7NewDG1DB3dL4+BiAEdyc0zeQIot3/E1/q3I3YuEWjWAAxRfW9bCehoSvV4c
rcHYmvqAiZQvOc0DQNJX6FtXSgT30PV3XdA8ZobXz1OiO3+fLn98fyTDkJgcFGQrVwdWvaiKetCZ
kOTKnZc6M7Lf3Q45iReohNRBXzSjteUS/5gHf9qkUP/g9IqYAq3S1cdq/gBDxRtwkdH+kUTrkEYJ
9fz0j5nox+VIY4c5dWxpI1pXn6MiDgJeb6VON1hO0zV4oiDBJ7h1qaZkyOmAbvpHq5T3AbE4hfT3
TuGnGZ9F1dC5x1Rhrw+OVp4USd5pdBTwcMQFitMG/Xsn6Dt++4BQgEOfSajoeMfkv/ADFK8gEXdi
CSDZpPjYEMhT1+VtJBOpZepbN5HpYGnAkl2CaDrImXYipbyClet4cfqeefVd43sbuOJba2iBKZA2
1WolDoWUar5HUIiHgTjpmvmQ6WelAQMXMV02w9QjjIWZXEIr9YfJ6SQOL0o6OulI4I5vzCTLOCS+
iJD/Xa4ihDktBnxyvWxDCe6K/FiaGRp2FdOAWI8v09PMIIPh/+qjuRnqDxylokQH2jCAzwqPJbwl
yL3sRJ5doUO4MHXsfOYNBY7eXPICCjVtuDfZpJJVEIJToApVJUY9l8PWo8oAxlECIRy7wYrID1II
EKjXcf6BkQowqQibu2/B8iOM6DyVSINaPed9VywHNP9GXnvgHSwc2hIcCnqPRqtvKhETZVx6dtPj
sW3DhzHKoW8kk0gcz2fg8gETVvD3d/Cn9VJXOKJb6N0YqtM7+o/1MhArLUmjNoV+SI9Jvk/0eDt0
4iqSiKv5f33U9RGtzeENZyAfHd+ApJjCF06psYNJnHW18Mdl/bhL1jlXoUtBjsZx7t/XJRZynhVq
yXVFTuWTpuelC7/PltO+PZSGJ8kjXgwnO7jhPy7zp10PVRpKUmy1OIdd7Xr0EllBGjO99LR9IaAn
CZaXuj4YvrWVcp4vv/79xv78iRqV/CnY9Fu1ATg16hY4hk4ZlhjAyjNUmRfJHS5ZXH7UrCFQnRa/
f+TX1HG9z5r0sdQ6USsb1+Kfscqh+pOg4IR97M9UQg5bNI6YLS2CRsXSHmv9VMFmIguui0+meS4i
KI4lIdLgM6ZWX4bHvD6SK7ytMLviM01qdqTBuLIGpA2akEGdIHnESLRthOiNQpeLKW5c67mhz8Zy
XHluXs8Mk/etw5VG1gC17W0LR3fOu7INAvhSNG+rmeSeyhhjXA0TLrEUJ0vk+94qblMhHWyXSiyC
5rlf+9CELSGay+QnUJvtcB1P7vOiApqEAJCQsGzG6TOdwfF/Ck2oExpwvN/v6o+jljGr0AqiNY0G
9d+jtutdstJ8K3G6Iv+IhwcL2kjkjmvwdQdZXdTNPMTvOP5VyPxpAMEDopBJQVf9H8bOqzlyJDuj
f0Ux71jBG4VWD+UNq4os+n5BsEk2bCIBJPyv1wFnpZ1tdcwodoNDdtFWwWTe+91z/s/OQHXaGJem
K3YQqj/TiZcvmNTbmDdvYs5gIIC+g/vz8Od/7K/u/nSeSLzr85uv1fUfrjx6UGcEkiEfZtxCJLia
ZUBOa77119I5pL5xyWX1MK9P/vzn/uqK94ef+/P+OZ3svJOOLhhsHrZ+zjGW+urcm8ZzLbvzn/+s
4BcVaizELiExtqVcFX4qlTe9j9ADKdPOKtLrMHT9KiG2HlGNNeu8QeNS/nCQudF9mrajHjPL7sPM
oG5o8EKHofIWjtpZ0UcuoR+57nBJI+sOVuUgQgCnVk7ITzM+IpdZLGUDywud15SM5No0ieUNaPcU
jME4BZzjTI9NC9Jkyu65NsLuhTy1iYs9a1rGopk2UUxrY257/houcf1UR/vE2F1wziTTSJXGfsMA
f71g50XBWLLW14oHNBuKkRDqzqGxjToHx12jsOkhhiRKtS6c/rWb7B4JHNseo3G2xL3OoRtBcu6B
X+I04RbcwJjIlpEJQzizhjs7jw/zurmqrWefFfGgODZQKqyjeHi2owkNVvOQyvaM7qFce5l2HDJn
3YOfTbT4hzbV49qJmwOO2ebs1DG2KIZfMfT+xS3mVydNMAuoaTxwtv4c6szzUpG7LKmrl+yupPXc
gaNodPvZKZ0jDd/nBkXZX1zpzV8dvAGZDKYhPFrFPx9P7C8jvIVcINzcO5sA74ndhubKUMsKEm4y
26GMuQWnkmDnhilKQxGehyRNd1Eq7uuWtmZp0vYVWDvM9EcRli/k7ZFbddOMlsiOsHjhJbQA1cFm
rfOOEWDDgQbx5+fFLyYFbGYsyHmYXG6oVf50XkTamJOpzGEehWJDfooJd52K91AbZ1vwV+HfKhcJ
Q33aCH8902Jke0FAMHuUVMgjBhG1oNl2LVfhprjHqkd+i1GnLdYCJnHht6P0yJ86axO6FvD4EuJl
oyGgyPVZDa3jfU26ePfnf9RXfemneyKrfceYF1M+5Z/5iPnDFS1wR180ppXvBjNdVxTVQan5D41E
ZVGbw8YIwnIlBehwYRoPMXwF9vAF470RbpCmyLZJxjYAaqUf+39xHfpVEIPQNq2jeZXg/Z/CbDQ4
Uxl2XGxLP75pk/xNy6u7WDIY7dgMIjc4Tmo43soZHoA/XuKhOTm0vhZdyM6zUd5TvxFx8dlkvFBQ
6om5ic8RW4HX8y3awj8irSHtY2s//uI51X9xBSUbQVSAgBuNnZ+7mnoaRi5lI0E+u0aklDHv145c
NkL9gPmZjAjP7jDJZN/Hh6AHPSDTbDoFOuyGPv7Qx8q80ECju51DDLLC2c/ZVqTejPEtmjhdxvw7
fshi3RfNBToq3BPMikFJjaNwOVucpNNWKVxVvJ2cbCPUccdPrlysAFQW0tvlWWBj2y3YS/nWQZoY
cqyYuvDc+YKbEh8AqAHpyylQdN3MNQ0/mVO8PqvKiskaBtpar0qSp5p19Z3kuSCGtLBa21j0JWsl
X/NvsuDd67kEu2n7ETn6KnRYzRTdjiDbqnK/QSz9jMLoMESwn6LUWUWWvJvvJ533iAbz27wobHLr
WdX1g9G2Hya9Pvrmz11iGnT/+caW3jzErPn7vtsHZUODPD5Cre9WUdL/OIW6dQ64G0R2mm2pFjKS
XlcoUwLvDh0y20eIgFxiO5hfZbOb8pk7OurfCjm+/8Wx8KtDgUCapRNaYVP7c1dtpJmQq8YSuyGV
OVhIawHe9yoiNWzZz/H8JMFdZ2tIPOfrF3M2mTD+Ilnyi0UL44k+OXNnvqP/XOBFd11VYl6gBZKX
r8/LJ9cDMdwFFc8NcdJdMFbriTnSRQJr+a/O4l9c/SmV0NOhjMsK8efqe0GPve1FUuyyFolkWaQ7
W8Iw8wDdr6yK8SrJMNKN79w7nAMbEcbAQ9UuLCXe57jxt2aRnsO2MvfWOCsAuwAIIV4u3dl37RCe
oGWuECY9JD7iUNYWW1Y1rAnr+ve72L+/D/8Rfcrb3y+J6mvo812WiFejuPnpw/86oWWTSv5o/nP+
sv/9tH/9ov96kIL//+mnbD/l+U18qp8/6V++LT/9H7/d6q15+5cP1gW5mvGu/azH66dq8+Z/hlXn
z/z/Pvhvn1/f5WEsP//+29sHLwE0Ysae35vf/vHQ/oNZV5Pu1x+O+fkn/OPh+U/4+2/8LXWUUM76
/dv94Ws+31Tz9980X/+bT4wwsL05UsdYDLeY/vP3h5y/uXpAgMybz4x5L/jbvxWybuK//2ZRAVOy
/XpX/5s1Dw8QQPQ5iXzzt//5c//lZfvny/jHWV22efMt7Y+3vIDxUP7nEGei2s4t4adbnikLOts+
iVRRok6uxGKi0zmhgnbcA1EnMsxB9piI6gbk/3aMY3jEMTC9fILBxZyKF+fdOkKmgwCa+cc8pArJ
Kjra9bBJqQ17a7Rg5sIgNI64xqBLoZ19jFyLSFpA1n3rRz1iHKZf9TnRy9ddLWDGDYBWjv10Scb5
rGkdNStSv3SqZguCpxWbOq7OVgYEPxc5o+hOA8ZMjfHaav2zMF96SFyNQ5JVwa5duNK5LTXgRm3m
pCvXUidNjP6m1rBc8JXd0kEwvOyBnOWdAPudmR/F4IDlZkVFFiHWkx5nnnkupP3NqEdWxpKh9HSC
1prqb9whbsM8pNCjioOA7z1OPcxwrmDrUvqXrpm1aq5HpahY+yOiGJKexpZsG4K6OL7vRAeuknqZ
H+ANrhP/PRD6ynRIo+tdKFY064CpVA7Um9S5plnFr1s+khPvbya0i1TX9nbfrYRSajGJ0VrnpU2z
foR9jLmrZ74shkY6ftq5dpNGJPAda5thDTeLaZsMxqZPbRiLednTCoDLVLBAy+8yFDDOVO0rYUxw
uLGTyOnJj4P0EI7VwW2RKxiR7NaUmelr6Ex3VrmxbOt4WHougXVmh5bjPIY3mP6H6JJzneHp6sJV
Mzvx0q1lxltnct4DM9zhcHwuIigy0t1GrfOeeZh4tKa8sG5chVN967UNSDT7hqkjXL6AC92MZj1b
PojXg7uSgL8nVqOQs/wrdqtXBANkJSSCzxuzaT9K8BlZ0z63YXozmhNgHs/fucpSDP+Za6HsGxue
PQI/5nvHmuVq8tnk48b3YptDIbuaVvkRdsHWZryr49axsEYciFIQgQe7Pgx5NIvno2MfjGuf0Nqq
Ycxt4+OF6Koomh1X9w4KPVsf3y3nc2xZ7A/g2XEtszCPbH2d0exa5BmiAIaST6q0y/1IHGcR9jCY
fJmC4QmNDUoac6OYul/4Eh5enIpNosIY93oK0WSkl03ir8kwJxmMv/XVsTGH5tgkw8MA7HUH63dp
KfjRY+SEe4InL1NDudYfHTh+CrAnEy5+qtlH3xxOXWdB2tIEHEEkWZOXUlCJoJbSPAHFEptHXWtp
5/NiVmHsbVXbBmu95fAdQ/Wg/Dbex3E10m/ovxnwGSjcQdCAvVcxdx278qQyVhdaFKCAMh7J5M5e
dQxkVnqo+mm6SbXkhtQz+WrDnbZGN73GXQCZqatvisYGZBMOS1eDENbY9kVmLBM8bOpM47W4NhNt
jfkm3iBnv2Pvo++MD0wtwb5h7HFlmIMLTplatYxDIDaZeyya+Y8uh1u/SHuIEHh7+YRdJKpwp7n+
FlB0wByToa30VvlLhmNghmcV88yGNT1YbGusIEbCBvaiHKr7YfSzi6vrzPYFADE9Z+4gdRWPWfhz
0uzYN87MLwsxRHkvmRYYZ6bwkKOnGytIsL070btqsm5L4/WpJ462kz1PLE0qhh0i0oecFcGScjBa
YYUiQJCYHIX0F20HpaWJYEANZvmat56zgRMPM6RkKyaB8g7v9iSSB4dy+mTU6drtO1gTBuA5mzYS
a2LDW1Ifv+k1lmXuRFWgjADOatlR845dVaLynD7QRdfrynC7ddkFp7TpPL7aROyZguLvdXuZdXrM
xdJ9amzLWwkuNF3FAK8ys83QxPVVRsY+ygLILiVcuKB38xX3wqMijLjUyri6uLWxU1HxaKkYrk3g
bS28t0c5KggsyTduoKSap/Ca9GJBYm24w0W8iifq65k71Mx2UXCZpoTxs6kQT01RvNGqO5Hr6C+G
zw3FD8J3kTJBr2Pk9YsaKWD8XUsLsj5qwrHmgDEnmPBoqvRJ1JpF+zE5MnE2sCFXyTbQkcYLvbz4
HAam21F9qeGGsKXcsc8YV3FXmGvFRN7GhFfuD1G+aUNs31pF9SeJXzXKzrdj6h/iUbc3xPnAewa+
2LICfo29Vp4NL3rqxubQB4kHZwDsVpn6WO4MvN2NqV2diZxkHekXI6iuMa29ZeCqnpSOAp5Te1cK
Y8VhaPhVEUka5Jbwfhl+TddQId6Qmn7rV2Kg3uITxx0qsS2DaSVTph+bpBte4tI4cUNTFLes5DCW
t4VENjxmtsHERaiOOGw3xPgH/HOh2oKSV5dY7gn4QJhRGRrLUJ7z1HlrQcTvhT9PmDT1q9OzK4sL
Q1+xbBUQDPubNlLxJYzGsxmVE3RTaCnKkd+517jPk2c/juZDzo7kSHWPPL0Z3He0ERcmY0/Ixt87
KwwOMQ2VFcfSbvKnjQsJ15xIptDz3tY6FCgUOAvqFi9pDGXeKNNzH+jloT+4zdRtgc6Ps6E1u4kU
gJhyRIgLdrzXumvRMado5sHFB82zsoKBJqxRiQN6LQSxGML81D7FogLqWRJBr+PxrBcBY4larT3o
nNDLcWxeUw+IoV0xn1gzuLFiutXiiY1Q5kwOIuncYyZwirWll1n1oi1plYIPD0Bw14AD01hxy9oD
+DZPQ91vXaltQ46qfT1xDySdlpzdPN9VHabSKWCZwe2EGRL3SLWe1cmrkHG7zGT5qgd5ezbnN6OO
xpDOuxFuhhJeX0fEYO1w0paiNJeuDbae1p2xBAyfLkefPWQtBc9MYEKFLkW+zY30W6Z1XEhQ+XBf
ygEG+q27LDEKr60sBp3G9KYGU3zbM2e45W+IoZ09AXhQzbcxaORKD1S3rb3qIaJyfk2bY0B7dT3U
gEElhCD0TUa0rjN0QUxI0753o+xii+2IeXpfFLAu3cGCBMhSRNfxonQpdZhx0A6mkCdj1i7XXlMf
KXa+xRGgWyOeX+MsL49Vep/U+TGMMn1h4/jamxGHpseoxNot80+WQ/D6o4rhicwPF1nNk0Flgpvm
ZD7XwGxA7TvNytK0dtM0nCpo2+oau3uD04dx4YNeVN0P0y5WhoeXtIhfbAGc0RX0ICnLscaSUPwR
HWqsvrphzboy3MH1aUnG9eWmNct6lRXqPfWtaMeAdbkzWyzdYtwlmB6hyPenvD9TpB6POvSJu/mQ
KbPcuRu6a19pxDenDIefywCWi51qHYbjIeBgW9pt4h4Y3OPG3OXX1nJpEbO6JbQT4UNgqY+0dtuX
uD1aw9O2Y0ZNOPZnrgkThXWRrjJf3ekeMVdh1vLSAOycjJZGz2Q9MO/6gGswoiNUqiUZ1ArJIhwj
I2cMwwlQnMm8CdaGBw2cTGWzdV1pLVXrehwC5fcmktlxcIOZucWnMXikr20MRCXJ4kvgfhNx463C
kkk5T1QFjd3hBejUzSjMV8fiStD0CAoIwHacKAzf6hHozpGbdNdOBujMAiNdya1g0MXB8IeLFIVO
UcP71uE/NJiNRqSTXqImX3VGR0WMQSXkWfuBpYsmYIonwTUrujdXqj3TDyn97fCklcWnLuxdVT1V
RvDdqyGzFe22Nc191vvfw15+xiDNneQ18FsSOhCKO7YbT3XgwO996xJnr0XNlmDwPsGLzNr0ouno
umA1UaS7DEO/q2N9FXmQFJtMO1ksIlowl74llvWIlDemOp34y0pTW2rkZECabeNOTw7dZk2m5kq3
4M9SZF0Z07SzLedqqRBuiOd9d9pp5UfNzaDKez5Ry5eIW0uzvPMFTXxF1yJJPjsW3nB51HOorE3d
xs0ybsNjhqfZbGBuNT3Dt0VrnEDNO9XT/ElmmT36TrAjqnpo0v6K7ObGR2uyKmzjXhr1UZnM5SRG
4MD55U5r0VocXYpO/oEj+weq2nUUgW7Lyk2J2HTRAbQnab4pc1AjwOX8urxvZPTc13cRYG+O2Icm
unVSCJeGv56m6FhZ9qdr3yrLwnXLD6wsKNQd+45gQjMdHR24ENSV86eKUaL557KhhkCpTr3HPV4b
MRXY9zWZ3mVnIE3W0IH5A0EAvYczB/VwofnhWvRuvSwqfT5BgDdBSPf6lTsmRy9J9hLDuB8jrhnL
ZEeYG6Ch3EfW0CwqXdKhtpERgwyazOQkMB6+SxuMq+8siix46gZzjbzudVDqhbLcDSS9gREXVXew
zFuVXXFvm+dSKzejM7xrwbif/G+U45/DOCaqJh6KFstUpr4pezhrrK4TMd3ENXCJId4xOfjdGvVb
tNsnt2bBQm7ad5Gwm954Xwz+gzsW1laLzBcvyk7uaO1So90LZqWbcd2yxGFBv/YlAPCePFdpeGun
yB+cLt/Fl7Lm5jqFJdxAa1yhGc8xZ+zZkRER0eD+p7IE7Vz6nA1pswnrW80UtyrkSClNlof6XLD2
CGaoIbiIg8Oa0pOAzdnpHe0Ir7G7lE4PjOXKtC4npHlbteaB8TtioNm6ldkpBsVWAlzXq+iqRM+T
0Qz3wh8f/EnceAoCc9Zu0sbcOK2DNYhe0lRe9GqcRy7EMpdII/3qXHlQ49iGuUmycjXnhtLAc0f8
TqPeG5O64cixYIUmr22m3wG890YDrbjLzKJjX12tfVEZcsIuW3ad+tQt+2hrxSnA2JROw5m/9AbA
224g8a8b6BY966yN/tmxq89seKgNcVvpgqqBeYjo7OlqW+OPYX23sH3/o4xwm1jGbeBGj5qn9gnc
/0DMNFCONGwFrN02qQD7p3NPzYW4rQfgwOhmoiKD6GuPr12cfl0yCzQFKofhr+lX14/fdNj+oSBW
2L7LKFnrrnUvpCIyIr/rOLFGjU5iR4LN3MZZfkESt9HhytmK7ZYQe99O7mSRzRvGR37XH4YT3kFZ
nDH9gT9885rqKeICN2Uu4xHuQ527H3jKIo5//7ET9qNuqI+g0b5HDbYGD+8o/GsZBDepgfmvf49Q
nOkplf/5YImc9FWm5Vvjs3iL7bOgckz24sUJHwplMLmvw5bs7D2u7JMty2PZkfUbeqKZqDBrQE/q
TlqEtAwshj2nnFfpz8VAfSrDQD5k8B083MmN/yjoPiotOA8sJorSeemRQnBNW0Zld24xO5X5a6ul
bwWvCaam+1bG6zTQb0Zb4gsOCjKVyHR09uhOe88FA7cHSmmtHNZBWQChHG7drF6SItkqCCf0NVBP
WFgBDbKV4X2axvsUF25kjqfW4dB2h7XT3hI7w+nGrwiJMGVLZEKmzpOd11Vr3FrUEDRF/umbd6bQ
ePFNViMUx2BcJsxJjMlTUpWwxnPaa1kbf9QmTtnOvsC0tNm2IwjIB2cxslqqGOE0/MKFFppdK66u
+GaapRPgadeGD5GnT2Vcp9sIxsgiS8Fkh/3dWNRc3TLtoea2uQhFeRpr81Dp1oZRiqep5KgeafwV
ib6px3gvDffcBHdlWt1ljgUMvCxelUWwHFN85k7MZ5Bczaj3j/q1Dyg6WdUmcevnYJB3lVVXFL4g
pwp7XFg5zmR7BNKg9f0u0nZU5DCMkKxsqU7oKSXCoeybrdaob4Z074wM/5dxLpL8IhqxdzV9azT9
BTrhRTBXOE9TGxlbo6FaOdmj3cvHwi2PI8Kf1kpXoxEtU1UAAJ4ecBve2/PscjWeygkuZR+aGEOr
lKBsypZIOsi425WYF3oVOjjJNtB2dw0XExd8venKLeWcVRQtYRvcVKJ5ia0t8Rj2YPbVsfrb2ite
YpxVSXFM8dGZ7P50tEhjz5RpABPMejHylmWyfVQcI8yJbyonPKRx/aJ36UO5iGsbRjT+g8E7UXo8
T8l82kv1BPaKoX71zXejEwtgVlp4cJD9ICK6c2rMrvP3KnTowVQpitEdkEFod6a7Ep78QG6IcPfr
wMcPtWPhxKuS16vesT91drRR2P5QpncolLXCFLk2g/E5M3pGwq0tI+uxURwHs1v7evUZZa5ajPTp
0A081xW8cGta51PIEqe7dV2P500rQWINYpkiVvUG5AK8XlUrXzu3ewrM5ptQOc43Z1vm+baFCJOU
V7NMQc3q1NQgdZ6K8SO3ox8J5N9Gz99CzyC2W9vZKrDaa5ixFbYnkhShMvt5jbg0UjTABZ89soty
7ZYVvQV1XfPuGXi4M8zm4Kept0iHamKFJe+b+n4Kl06D0SCHFWZ6bbEyB7XLbEYpZ1k2leyFinCV
OG0/bQp8enNqk0OA6uZUAYymt10xGB4aWCiDondWbNDvU/ubcvoLO1cWTHCOfW/E67H3mLiRKuNy
1U0vdTfjmGS5BWG2dtziomvuazPPsQxgbwlcfWRqPAztZ1QhK6m7pxxN3crKNZNDNt/2VsC5YVA3
BYGYr7S0OtYhdQU0x8aiZle/8lD42q55bu1+QXKQJpHqTpJj+ZDjh2gyjDte0mEkg5aviQSbSN+x
qpPjuq/cnTdR3ZaSNVbK+ojGOkIXwllxY+7IfnTrVkOnNXH9dA1WRk6hNrYVB7eAWOcRNi51akqI
qLCFhy4VhYvAwarajrP61Bj37ACwV3QNIPMgb3yaCep+kCZiMAA7a0dFmNyAtqg4emBH8H2KaRRX
Kq33bUfJPMqtpVfHmNz8OMHXNwLVqxgec4Pb0KjMbW9bt25vX1QtsVJa2lMVIBtRUfQw4WG2w+Ip
dEjBOk1G+HtowV03lb1Ly2zY5rkEw24arJvJeRHSWJAsiNeuAS4869VTiy11hVzu2WRAapMUA7SN
bFHb7oujWSx/2OrhzIuBkkba2q6uzozIrUucM2bbMecCGFFEswVTsZ/yzQKh1Zw/7PxgW1WKZ4gR
FMrszRkUkhegX6j2DOpajzJ/p8nA0NzZbqdla3uP9dyLxj27KzxeQuxxuqmhrOCKNmY4WR33hpFz
VkJzDycK2IwXxPspGmRLL476fSTTN4YGOYNFu3cIgrN+K+19lhsOpLBqb+WVv4o0fd2EcrxJx9bj
1QDWHygfA1OKebpneRqhulpqqna2sceec+BQshjjX5CvsFlDecDUhmhhdq44OhIFT4tXoZuY/Q4U
ZiN+vdptuKm5t3E9/BA+yUHnWUjJDkBOy9x6hPL6JGN0sImj3av5SK5r2iKND216NADF59I3162P
+zhyKW4UOE9rbxNnHGz1RAgx5PYkWiRFKBoGQe6xvk1T6wEs5lOMYsG+JdRy9MriUoK0zwwOWaeD
e6HC/nU0/A9ovC79VjePK9RuoMMmez/J/JOR3VUORL81GLYYHbDy2VA8kesGcuSMwIDtY9lU37nF
nfQeGauBbXph171aRKo+SbI1vfVubAPTvp388ruAlNz6WrWisDxjqNJtFqor+2tGhpv8qfXm0mFp
TAvs57CArY+8pB+WWzFT/Zq1Ru2ROLvcL9eF8FZ6rG3tiEFvXgLBCYw+ez/QdLA1bdsP3kNnd68h
gTDmshbM0u1t18EfZTyGiUs9Dukwt2ww9VVy7v3WWNAw3JnYX8N++GBbReuqzd/crFhlQOUWfW7g
tsmKVyPo9v7Ur3rduPZp8qH3uMZH5jVT6zugIUyqGWutYnjXB2cHzebJStiUeB4+YvWo99x9gvpd
k89WZ8f7kDuvaly1tDmTKUnja6dgt+FojJuIuqyzMHx2F1WWHhzuimlouTiOtO9epB9UWl4dyOwU
QRZxN5xpcj27VAsXEwDQOK7vEqp+vX+lh7Kq9HCja8QNx6m+j4b8wRTtxQhDVh4x8crZAxNiF2h0
0p5axy6ReVzq1cXajJplqSHBlQOtELfeU5z+AKOxywbc44x1eEmxqAPoi9I1T1WXv0Ws7xnecO76
rN8OXQUGvuebGUx89J85wzZO2LwwRHVptLpdxyK/BxWduenHWHxG+Jvgj0OHaCine87RE8ZJA9hj
Qgy1rAmc/dieayMI+EPGHcrMNwayZjabh5EhaVelTtTf7fx7Rera9so3a2CrFegT65icg24Ch1v3
p6hHPCZqdSSUOmxFWX5qSX0Y6SnWk3m2ZXyXNN5r0AWPoZtvJyfPFkImKPR6FiM10WJN3PqaXS9E
3TxFFS3FtNtWj8huL6k3y8zreOdOORH/QX4yeL1nEva2K8Z1YsC/iGH1e42BzC4g+qRlzPXYLn6x
UPe6w9cb4qn97+99fajNH/70bz99+NOXfX3F798vUdtstGg9IRhXwr1PUmls9ImnsK6Y6A8NURwC
2RUMLkfQvKzpWmCkZmDdR3Azv/l6759v/h//NtA8yRfYQ0HuJtmeGQV5GGNi2sQCMFwXRXnwp1D+
/ubrw8Dzmr03PdZ62+FXIuF0yHXJN/AHL1o5McouPSzzaUnOiX3J/Ovag/ART87vlsJDOfX17tQY
F/C9wyaEcswNWgzi8PVGS9Bs//6eCjlYQ3dn5cT49BKdmtPy+379mr+/m80/5evjElMfBbtw4ZXE
RFnC1WSdZH1ojf4fb77+7evDrwc8P+p43f/3YTW/5+EDXXK/6Bk78wF8fT1cFk/20DV0NJPyQAet
PDQ26EhbZyQkyuLqQDu1Ony99883X/8mNLjYQfvdL7tbJkg+8lwv925Nkjz0sxvgfv2OyZTvE+2b
s+UR7HOauFknOIpX9i4LRraiFN9y5F2dD5/BN/tPRmN7dqm88dn35EpWx9IYxxWx9PU4cZm0nCJc
iYHRwCwzwn3kF5cuKcdDbY87o9a5uI7dOasHQrGOhz+W82dwSqZZuAmyW0bv5DzrAFUPHZuAdHIk
vhlEFqbqxvUkme6L3L2Ww7n1qoM1+PYhaPvx7A/T1U/77GDaYXOMZXQgVPe9TuNq1xVhxt56kaq+
OKuqBKplVwFXVPdIl0EuKM6vpdPtvaoLl4My+DFzbo6IOy+/EOkmonPJmtTjVuVr6ixHsXKFElQ+
TOxivQ5F0FBnJohOhiQ1Mkl3X5qT3LMOXzy6YZ6fdAZuoqKxzp1pWeexiTj70f6EmnuZrPKHJ7Jk
zZe0Z+FkK1HYJ1TG7pYD+zZpBn8PUSC8yZAlA7dZhdrwzQgoozCC/qnMRpwI+C3SieZLCxXA47+p
T07KliPPahZQ/o1rrtSBemPqFEWoxZCpxsDrZUp+yBYFVldPSKupLqYdPqDG5VVxSLwuSdxN6ywT
aCo8T5x17YHu0nByJsSLcZnTUqHcVkzGsOmMGmFZY3on8sbeiRrpPkqKqxlVHqWsarxxdwTsf1iU
CCZabAu3wvdcmEhUqeQ1q5EbE0tVMWGyYytBHUCsjZLtZizGMwO6i7Fg4CuZfxN6T5iVTZY3hu4h
efb8dju4Ea9KOzQkIkXNnSjIz1lnvnC/03eU6SC9jGt9fhHpKJE0oaEi6MnxWXHBkZVVrrX++rff
H/56xBFevBpaMmk++KMdTu58IXrxDNLjo3WnGymYkIxSeW+DIkrt+hzG7iHVEIUP5CyHN7eyPvU2
Rd8SneC8kKiojv1gPCRNhKHMNp6kBSCF6Po3z5zVn4ASaXFc+6lrjyK3Vram3zgNK0XD7W8kDZgd
UsIKFGBpJegVWOel1aaNc0rPFtE3Dz1UoqMUkl73bEtz12UNYCIduF0TqnUQI/tyQ9apnhZcq4hp
JpnE9pL4JB0Uo3sIuFdpg3/XJxH9pH68rQxVUtA6sL1dWMMMPGicpz7sT/6Yvc7c6Npl46m76tYQ
RGcMxIE7WtssS4ZgHToIdPpU2Uy8lBfhnRraqJ216gI8MXWW3AP8XeUtZavOY0TFKrIG1Hr53lcs
wjyhf2vLcis8Eax7aXUrzTjia5+N3tYPh73dojJssXGi4RomXPlHJoJTJ5pNcwgG3duwi+DPOMlG
M+Vw7LPJXw6ie2ld62pP1ynmsInr6LbVzPwmDchs5EO4NM1sUXbyqCWAT0rtTERx4EIIBnBC8l51
2jPe+5j2XUFvNwMS6UxvYcjplHX11Z9dvunVcc5c8R+CpqA67BWPIwJEBoVvqsoQ69Zx73wj3pdN
+m4bt33HKHXi07OQPgpyEh8ZrI7N6LH1A+tdlDLY13RIbrUh9oC00lJjhP1oyI3lYrObojBbOezz
yICklwkoyEr0PA35uB0c80ZnUilT5r6lETYUwHdUEyBKKcqlMUDktdjkWAnEAUtORDP0CbJhf5LR
0WMVR2YQB04uMgSg/03deWy3rh1p+InghRymiMyUqKwJl44Ccs54+v7AY/vYtz1wD3tCkRBJgMBG
7dpVf5gm2VHy+tsI1V+GcdVs5LUDsVeoSSbWw9zGE8xdGY3UQpP2dfgxRJL80msUXLR2lxtGuI37
SXHnVHiRhFNNflaVIFDUpv7KaokwPexKxGLBqrPwFxFWbLI7i+RskCFjziFYMSGW4BSLdoPHBo5x
qQP3kCy2XYBRd3ariPtZo2UnG3Hp6U2Pb9tEJSKe24/E7KjUV+gmXjWWZRYd8vDLbDErNooCqBqL
HzTmlfI8UU6w5dncGPpSb1jtFpemrZ5ATP0a1OQbPLOiQocZ5Pnq6ku4Ie6qdzknC1SqLRcycD1W
/PQDsCKr4nklpxrUzrrO/xC1ovdrysudrmJAuUpsdQDXpWjqvVqn+VhfwQWmqaIdtI9IwDJbY0XJ
5T5XoaS9XTXpu46Wsx7n8rZAqMhLphbljLy3m8gSvWUUubc7aoWodW4nih7RXGEHCv4QG9mripY0
DqdlhEvSiBm6i7CaCfq6vs9YenqC3DD9Qqf0GmP2LKH9lIciwH59eRSWZEtEinahVJy0souDUJQe
Io2cWc5x7wLbg71yX2+iDnrqNSu+JyHFUjfBZQjMcUpJFy8pDYhOeT1AEzmpIWY+RFwqY22DA9OK
/dIi0zPk5r2fRSvQq+aesqy1QezwHNOUarTokqX4PSl0KjxLDC/0rDdUhsxTiLMPI7oStwnqsTbA
MJDOFYmLqWEgWGYl3o7TuFOU/kevl+d8LAa+W98hyHPor3PynPXnSG2/wml4rMEekKihTD6KV6+5
ijjRXe+osph+HdZUn3FHJ9qowUBuDAlZ+tUIkAlQ9WW1UOvfJRVgm6R09Ca58yfR+hI7MJlDL4zk
P+LntRb4CUa1UQvVhHYExjHPKE+sUpKxXmOIhlguv8xpOqvxZlO67oXwu2gN4HVmqrg0xuR9zLzr
pxP9pjQSzGME8+Y4ZwKCP6rhiMsVydc8TjfQKmZaxYqwEY22d0MTo8+uEMedUVCrqbiIRnuUASZh
jTOg2jpkgdaD0xHH5urVdfor63u85tqrbrcqUK5hqbLCz/WkcY2Oo0+FOAF6EOa7sXyZBC3e/96y
bl6adRUQPcI8WZxC7HvnCjhsrzc1U1VYtZPfN/XL75dgToJGlcbNfB1Vn0U2zcU1+ZtDOhZptL89
0ykibwYt8WYtuu4gUQPhvD1dGgrOOQY0rlLgdbhgW3/bfnswhmvpJ0X/yqtuI44RGA0x27ch0Iho
fRabLF06/Khn6qncgsVWrJZiD0sK91mhseziii6L3ek6OlOGXnlyj8+hodEXNqblfYZfQtiqiz3B
fR8VRuJxgQ4Vv37frA+1cB39SBNebpvSCBc0kCX4pnSamm7HNo+3tYDoXitbGzNsfdDM7f72MIxX
EVNKHFkMq9/IqEe4RoOK9LVIxN2YqfjJUAZxs0mmVDVgPzpr+FRgW3K9CsCwCt6QJPmIIV9Y7RFv
KvdgS5BSIwQyrvNfiEMjj5ummz42T30z0VzMMYRRa7yUUzFt98AdRbdvgArkMcNHE0HixeEU75Ww
jDnG5JNlK+MBFOl+ZHniFBONi6SBCyhNFEx0g/aUOld7agvVvhN7EB2oJOGag2zjYqX1fqjE2qW6
gAxF2Nd7eRrNoOzCQ5eQHfU5voGF1sqO1IZrdAlphNw2GknhMqQogseI8lei0XgmIky0KiPcJVVq
O7cdxlTcam1XTkq5H9aTEE40DPo2Ptah1W+bWHRvx55QftrfnnUxc2ufkES1c3Murnl83wzcaVLz
CfsFCh8930yOm6AcjG1XipMvYgwXqSiH1RX5jLD0CPZxALE4vcq04N3abA5V0Zr2Ig76Om2/1zoV
sLbW0lVGJqQ7oH9wov1l7LMjbe3KNU2/BCcUChpIKZNqkj7B7b+GsHrGEZ8r+vBxI8a+eq9eriO5
3mzVQRzp78rQPic5QGhBbP28AnI5LFgKyi0FcyNJfnOc/k90iP+C6PDfMSb+P9Eh6ERDcP6nO9j/
okNsi6/4o/h3OsTvz/yDDqH+zUDrTwPwtTprYG30hw5h/m0VWlZhS5ia9vtff6dDqNLfDLSrcIyg
iq3q0Cj+0COMvxn8A58pVhuQfAzz/8KPQAiGr/o3fgQOOGhRrQwJBUsp+a+2Xr2M9sASYQ0wX71F
7YMMzQJcYuL8DMw4tXXMp7OoN064G8SenkxYE8AA1kAK3GcqWBtlUgNY9hBoRcBScPz1XT9muIHr
sBOaD7i2uPGm8i8ixOyi+XPfwLjcDSnyQwiT+cjerTI7ZrdfdaBXACLZVF6GOMdH4qEVYtb9AiG0
aNttN712dJAPYoriEG01evrhLjaRcE1BM9s5aCXS2/JAqhH50TwcAEOlvliiH4WREGqEOtAgucBQ
tk5+zTIWiYJKTtVO8PavLRjmrr8IzeptpqJvgVale801YP+zhUyoAuqA+cAGmeLOmvFekpz7cy65
YcX8UrMq4i11UIYjmBPstfpBArXXek2DuS4chC+oKW9JljuscSrKvNXP8EJh0dfUNtv3ZWK6sZpa
rowqq5XkRjBD0QIFzkrzGqqc4kkHOyRpm7GRvMwa8VvVIOuVVb4Vh4+ot75TTPlqmq95lgZDIZ3F
EGOCWl8o0o/1s1YTPSsmgKyLaM/RUlGT/tD0CP3FcXSXN2rmySVutGrUkSDpoAlSvd6UofggPOQA
F0HjqwULAtQBu6LfmZHkzXJhnazrJN6vAkvdGT3z8GWcgGhj7JTS+pM/ac0YuxENDaXuMOi1YlC8
mMLmi3GZY4CZc67q5xpCRrJ6ZcDu0tNs9NrFCO/arDO2eSdcBOZ6py7TL70mcRqWHk9YzWL2EcYQ
A7r8Ug50qSJJwnQ6TnBdpsoAUlG5b824dFj6g4yrss9rCWA9MapALzD+lMZRdltDaDexib1mAVq+
aJT7KMp6Lh1usvEcFvtB56CLGoGX53KitCNn86VTBglhrLHd0n9FJVivDtLUIFV1NW2aXuh50X2W
tXncz+IYngpLsjwyz97rRP1hBLX6gtMrzCLXzEKWO1lJGiTi4zagMkxFDN/wJcIby+gz11TJPyAK
bDohfk6r8gEId4FRLg0rucXUNDNaB3FOfYPjHlNnWgAsAIyj4QVYKEK/i3IVMaxoOenauzGq02MP
A8+6NnQ6QGNsEzJmlgsi/A4BTVpMw/OyPsMphK9aAK/oqXM4aDgepDL18Y3DtDjP1p5GHh2QZfmI
F/2lpyfsCGPikLi8ozxzTmYSeHNtFaZddRHMUDtA5DXGxDylSdSTp1An1wZMSgfjOw3jZDvmKw9m
IFtQDebVLvwlYMFMuzcKrCX/FNL0hL75HJBybMAN4N+Dgo8tCOAltEazRRNWOdlxihYNyHbUsKRE
96ZZXQDczKsTlX43F2K0KdWSeheoHR/7n7EzmKjr7jWZ6z2AgmhDOdPuzeWzyEgT414/hkl1dYup
qvwx7O57rf9OxdBy6ACpkLNn19AEvIwNcpMOHZ9MN9RLfVQ4XWpXXu2hoEC2KNRmuoMst6cQdHgB
HryDBemi3u2L+bLBnd10MWdJUdwhAKlaaHqSuWyQAjkKkIgcRa8iOO79ToK4Z1dSKeDEjX97Px7w
xJm3UzFtkhDXNyEEIZ4UUKYLY3YGiOs2ttpovK6wbEJ7TOMXq+oIPKhyESuDBkt/pQGb70fhJQPN
7gP9fhFUmbpNHA0OdaDCWVL1XrBqwGzKHL6mwPysqaIj0cFEhufyCM3nNRonzSukoXIXeTAD0sKP
sJZPQxyN3oD4F7ZHxqYdNNrKKfovY/wtYdp6T098FWUxH/NBwO9E6MyHMh7poOZjoJS40C39ZQLu
xzJdLD2p6ehtEMelvqjddEpUu186EFk/oRRf4TT3TxXJ2L0Wf5vdBBYX217aj7UHE0ILEuxXlxwo
2qK/WlVyLMXsIkzipRPrL9WkixsPOWbyI35+GVNePPcdbZ6zRGplSmDqwwrDOlmoAHqYSOZFfRBi
d7ma+JCQnsY2BksoGU9FJC1HU2pn+og0HZX6rRDVeJ9IwkFJLYEiz/Ix1UkVLFL0rSzldEiMH2mh
pJ1Z20KYa9fUWZsA2i5AKt4bSkbxaTkr12S5qFdiqJxevX7qIRv2ybxpFlrydRuXQTxq55sPICsC
YEIZtnYsyVp4Gja0JjR+JuMhHOetLIjimbYcRT0tR2mgr9BRQCAzgg55aE2KWmqBq32VPuuGOJ4s
0N9hhZKfVk3VJZ/iVf8/C1SVaKCzXjHjUDuCdLkf5Uh38laEZ2+B7S0a5GVbsfqG0CYeIBYS/WMK
2LLef+gN5i6zhslCLifH+kq95mrKPWvRnnQbOERCydJHB4qV99Uq94o4/loU7YSdsPCs6Bj1qtYv
gLyTB+FKC4xErnwth6dWlMWdAKOTlU65Q6rlKx36X/Tp1aBVExQAQWvsCUqsfhXm8TzaF5CQ5wQN
P5AblQuSHPrkIo3u3NWPYkqKI+SwgDRAPJVEh5VKXO3CKXzEbFjw+i67q3LmQmFudV8uxSt96Meo
AlZG42Rwu2pKjg36VIku6NupyVM3Qk3SwdtCBXrf5VC/fuQJJKtZ6UcDjlLYGzqILFj5S1fZac4E
XW+sRZo3qQJfsKh0si9FNIIEFu0KE40ckCJnJIIWR5pf24Y1cYerdxIDdtXoE+bkT0C9xLtwVqAe
LIN66oZs3hqD/HHFLgq5gN44htCZwD4KUqAZqeWIavclhdoEgmuMAdHBBkRa44gteG1RPyybrwkS
DzC48klX6/euQr8xbZlGQlXRvc6iA9xlDzGqsy7R0JRg2ldC/hLFqBsaA63ROav8aChW94yJmF1N
gicLy6+4xWhHQkKoKTWd2R1fNClWn+VOkn25isnf/MFqnqs78SoEJaBuqikRk3wl0ZhCc4zuBVSc
8LrYEDk/o5EOsUymBx6i3yeYKlGTwp0Yq4/diNx0UM3AcrClgkrZgTvPGwJbGiKolGVYmyNvasXY
rneruZZEXJPQxC6BUJf9IJ4zgKkZsEubKaLfDuARHb2AY9iDCgQWCXVySZ5NpRbPSX6MBOshTlcx
wxgUk057Sa3HzF7afZ4gNt/N8eAuNGDyFURrzc8LgX7SaEtZ5eibmUlzBZBeISRwGspE8M2SLNCY
6m3XwJHvIMSXeXVKVfE9iivap2T5tpYjBZ2oejzvr5FWB5Mg4vhYPMgGmMSpMGPUnpuu3BkzzVVL
RmsZKkFBuzqPvnIBx3U9a/C87q+PsRo9xldU4uahGdwsTGlfmMC/va4E02Ne436nrw9aCWQYOELz
99e3jeTY0jZtLspo5ZndqGa1wz+W9mUZJV5o8HtxzVVg/aoTYtQjy+Pbv4u4EwE1i+e6V6sds0i9
uz37Ty//07ZpkGkApCBEbp/FNLyhCKND4F2/7z994va+ay3Ji6NPPdomPdiGP+/W6DxloMr+8emO
HN6NzGzBIv2f//mXp392QYGZdgUCe+6fTwuCLNhhCF9RNEmmfn/vf/srpTBi5VWNoMdN8Na1Lnl/
9vb7F9y+KkUYFIqyYP3e8W0bbDGdjhnY6VZNue7aWpYqlY12GwqNQmH99o9yHQG3Z21W5254ZTr7
8w9g8QsMaEZZptIklLpVGQmEOVV5K024zCi07m4P16TYlyTzgUTbebeGun95uG2zlCla0dyUnIpk
CTrwlDfUQC/UxS7NgNF1eC6RoyMw68BAiny48E+IUjVOlDNC4QCCSVhb9yKylb+f/WWbqpobULN9
MBvkLXu51opAtUAFzEg6jloF5HtFHejrvSNrKR7RYsPqNypk3LTy0hniGA5TSUXqD0Tg9mxe91iO
0t93e9tW6paPxrYW3MASN5xBuAyCfx3Tww2Q8Gf7MEwWOosI0QOi2PVGxYo7Z5+3D1mRfqHzhqWI
plrYEIf1P2ALitG7ijzg+7wecLWe69uzv7yU57n3F3XPiD7cYAPrESBLEgdC3Ta7VE6a3e2ZyS37
+yVVWQRnVxUuvYUA3zDZ0bMHWHB7+Xsb485F/TZIt3ezv+zu4FLdJQ0DDdcE1X8RLTvIRpKs6AJu
0U8P0AmOL9OusMPt7Ndu62oBXfzW2Iy9k2j+3bJ7Gf0ABScbK60ZDLo9Jwfr6knL9vpAyX2XHzLT
CdDG87R7wBL+QbfhLruDA3w+WHatq9uN97bu7EBwpiZ4B0vsJTGdw+Sk25fCcF9MwdfP8ycbepcd
0q6Aq05F4YumnJA+cGMH+eHl+tBllA9iQroTmc6yi7dkwfccmxSQAtwHfDdj+6d1CxtQ2g6tL7ez
UTSpQdIhFW09YLmM9B44W8Xh142vcX1UabSr/pIH7XJXap+cnjmla0NhUXulfTC9T/O5sEZvibtN
BLq8BVrolTMALL/tnSGHvX2ulzvd2CJQOC1bUdZJck7s+3rMutDLyNTHuxEnMlu6eqOCoPshw8ii
sYefwnSoWRhgmSJHlFxzfOE40kNvBhwGDaFmtoEdjb7OpLBNRn7WggWDgrkkaDuPJ7y0VB/VsGV2
pogKAZ5WnnqOikAc0U0FSGdzEUgJdOtosmCG+c+E61MFkvWN9D5cPbbi8FyNLnoGTfowdtC7FUdt
qeb7RnEi+V93Np2kzOUqlK+woYgfae+w95J+NEIOwPDcmYpO5ornhXnt2IeeBev2QLrRA+X29Jr4
RPe49cwH8wxCxzxn1ztmLI8/6gtw7YB4J9/j76qBtsvcpQvS53l24mflrNhi5VCgT2z1UhxlyRmO
0Y4OsL2j2zE+ssKUagfam/gp9huafZSro1/iXdbZnLCB1pxTvHN28vn5eiEq2pZ8yqKP3lv86HFw
49SZf23aR9H3JiLrodzGzbETPCv/RstRFrYgLC40NDFmPiaj7ufpM9IfVInttD6KF1jTbuzSXPq5
fpIsalyvxTlVR6QJulPxlFUHYfsDX9SuUa/bTtk9OGTDL3NgQrSyr47hTIzoIZpoMnZeriguKY6G
8fvP9KNw5HZ5SD5W5Jkm+KKxVVHBSLz+YTjlXyBYm2cp2ZpdkCtOBSrRspNnvbq3Wq5P9ShB5q7v
2+KNj3fAIOT1fAAupsPauFx1iTV27k3Tu5C5SNkyHrlkvfOy7MTPgH/2r9RK3qVkM6C7y2LFSWlj
Vk6GkO4PeBXYuO1FQlgFDOrsJTMD0s1+uPxVEXMT8k5KiGp1ZHCFqFMZ6y41rqz5UCzH6Jkfx1dy
Q0RcWKO9QPWq1XVEpwqED+gakOePhTrY2F3wpUXjY/inCj7BYJZ/BBQDuv6Dkdw2W4yMLeEQAeFA
AdZAFtvRVJ+NPdSbqtib7S67naUi3aXmU109AmLola+odgI44HWzLZst6u44CtDP4yvj5CA0v3AC
VfkCzXxQwD7Lh4HkfkApAINOaQQk1X8o17sVC88tn0MomWuHWFEXbyJO6Fl5J1dH82GRdjXOGQJX
ZFzx9OOLBBg9SbYDa/FICviKqPx6KejHPretFzYkYi73HrVADXFT95r6ps11hxSKAtinKdlAEECT
L3fWu3nmCsvNhvM6OB+I4Zw7+xRHFy2YP7mDkWAkPHGbEBawve6ougKpPSMw8qHcK0GFr7NDKE8P
CzAemAzrFTaCYTd4a+wmxr4xlNhHIO36T+LqxKJo9vjQsit+NF54HMqheKbOhDkQ2RgoT9hg1kcF
gftB+KZbyejhsoFS/RT9yoOQ0GzAw2flafbVB/1sQJ5bx0ncB/CICfTKjkHIkcA2ee3s6MQ5oO5G
FSNY1Ncew7XQu55nf5Tt8JHIiTZHs8VwkbNl9E8cgsqbNcOBJc3gBTQ4+xk4mU+iD6EUQRh+V2oy
LV430k4K1plDDd3Bix3wNwBGngmWvcviHuV41meox/AbjMCMD/rZTJlJGfXCk9oFOEO/l0zugj/Q
iCU/d+SzLrlq6OVbyyAvhYrz/qY+CMfvCXz7J6eudzkKPOO4k7gd169PXqikEHYRsV5gdjLqJZdQ
fdu9glih4ZQHwP4fxrvH2ReejPvOHl9N23rHXpGpS+XQOEHRx/jJk2B0uauZRVaWBvZnNgo6PhO7
yIVeZ0LVJTpIO+FpVZ6wGRtKcYf5iG2CcXOZzJb7hSvK0OJYCzt28gMLe4YDTE0uh8LpIpVMIS75
gyN+fjDymC6Am9rdrj4wf5lnrpJ1z9VELM5r/cVJDwYGVlvYXVrwYryzDDsgPOFEo8vbCQpKIJ6F
o/CE8DVBc7ZfkufJ+Vxt9R4mh+vCadKOnHGe8vv5WQx+ptBht96n2r7yABWhW3rP9KLprlY+Z8/y
A5exPDA9Xx+AM4EmcxRiVGAlhCzOlXFk9tOQwWdq4mshEhR7mevnyKEngD9mvRcwlUFXmzno0WLM
MFhYk/JJQiV1VuRW7fb1jQ+To+QMaSvfEyrDLfLi8YELT/DJngmD0o47j37JgV9GDHhlcteOb/wK
5Z1fg6sdcyhnVrPR1xR8dmW8v8G7jZlQ33mg4jk7BNTwkWGPkFPoGfe9wICuPK4L2CDVjz4KWDrM
k1v8Ul2iJIOVng8HYKD97eaNq9wT//nUtA5SffIZZtkPh8Xkzy5Yii+bHtkFgBSf3NZXI+CqFMuW
KRt6MQfGrq3j4AnxlixKOPDJWd9M5sM6SlUc+QKZgX5QxOBabykaTyQLWCPcZT/U4k2yvfACZBct
2mV6oH4QUXjtn5g3O2Jq/d4Ita1p4x2noDzEd8mMJlfQo6OwhUgfesX+2m/Xmj6jvoMPBMIJudHE
yQ1aq/1RuIBFwmyXU6xJu8qCsZwcB2ol0ao+VTW9rw76PovizaKwhN92q5QAsHmnau+AccAHhZFI
1xisjuRoxw/zgUW6XcG72Eg43gCgkWzLGSdQLE93c/1a5AGmX/H7yIUXqQZALlZAWpTwO5y0A+uM
/el68iV64KRofjw+vGQ5lUWftKnymFbNYS8/yNJBz8+EKHzZ7fFz2kkzFYy1CFAB7kremE5BfyJE
gHRkMoCrOkQTKgp+aR2r8lmD8r2ruIg0RLAVuvpFcUK/Rh3WYWCWx6pZa8POU9hK9mKe0H6a5zsy
cxEWX4lQCPWxHasNxCUw5LqZSpODLJfwqJWeAk4i/wY7JzwztRpPCStKBnDoKdynCF2da3KadYAd
auIIuf4nY5bpnDybsYuMouVCHYTo9wYUH9hRB9VBDDLNr1/nfituEfsgmPebRPUn1WcOLEBomGB8
/el+Mk+SCEvJxkEakGcQBAS5rrkIT03jM9LKV+IVI2ASQbza9Pd765iTDoVuXB3V2EVxJyhH5EBu
YQWuCwUweUtTkBUG2crkiF9mHCgiLfjHcdhzwKw4GFtBhEop6x2mV3I3GxSm+VgkDnVHknRmjLbf
SKeswUrazshTSIRHJihHOU7zRg7d/NB+Tu1PXtD8u6e7h4n8cunw83iU3muXm9IIoIKBFI+aPeRX
k9SYgKzuFJiiV6rsmYifMRVpIGAb45fVSCz4o7daxs/4AyQyiJwsth4yqCLdcxrwwZAlKgbXl6XZ
cyrMbf5eldtpZVG5EFijHpKbkztxtl8wQr0XPHJLT2NwbUhsAWMM+w4LgTw+iCQkyrF9QyyNcc1E
StbaXdB3EujBoR7qiHZ1Mu32k1uuRBKSycqAdMF3a7mdcD/SZiCRs1xwOVS+Jtt6od4EmS2GVEp1
6LP7YZoy9lbhdcx1R4IJFzdSgy49lgnkrA0SbflxPFJ8pNmJsEfsLPk7zd16R6eF7knkixQQSV1y
wYElIg5QWL3ImRvQg+h0UK7Vt7Ng96MNzRrRrfxkKnfiG8BWhtDErQz/qP8yrci+q4UgUv1coBz7
ZUZ3uAUX/fNIpxtdcOE1Zdg0WJ0chRoTsd3Myvu5RMj2NOMxCr6XyN/a8fQKXNOROwdjmN5rrW9d
Jwq99RoCHkEC8YH/0D1CnKPwRQwg+vsuOlviBw11fooeByg7h2TPumuAfxT91DEfL5bT+hGsOCYZ
mVWbHb5bpxWvd7G0IP8On+Y7JjwLSG+8V8V9QmVXromMG0x24bztchBrfXFIFNKQQHDmr5Ai/aUH
JbQvmAbt4gWNGCu3r4+oh1VUCcEhK7Dc9WwnJqgNCN1Is+deu7QUhlU3qYO8407qEOSu3w3iT/0+
LLBXQ1ZOEaq15LA29F/tAssemdcvqIz58/VdFQgZQEtNO3kIj9R3tYvV40YCmYHG2raqg5Fm5AMU
MCDChDHp/XqwLl0toYQPIrTxsBVKIN+9c5nVYRsHpny4dsSXaUf8YSgYmLjZXOtM2dQGYOtTQ6O9
2c/DfazdhePjkr2qg1dGcxBFbwoHQEUXNqiNhamt6IAODlLrNOfsEwnF/r54G9/rjKW8ywxMlNxP
NuvXw+zOMD137YFZWUbXqLObX/zFiu0sP3V3NGJaTPtWwpitD2drQC4cZQMXAghy1iHosmMuu3Hn
1VTaAB58EDFQ/U9ACWEBTokWOChiXI52gNcRzDvO3Qii+vq++NNBO0REN687hBKRcHChVoYfZnAM
N8tj6qUja8uo8ELOyLBtkZkCUmTWbl17sbGD+0muzHrPWaKPVgDijciNW21hFL5bvuQTM5nMPZQQ
TNc86k8UWTyAwEAsVI0Vxg69tO6lG3xU/Qo67RTu6KNavpjYFeurTeRL5CjgaQUgv8c4pbif7kMS
euss7PczPHbOxz3aJ0H4JPebGpmeIE1ckH/RmWiqvqXHaa+JtrLJUWbaKG5+sTAEiA4R4cxFZlfY
a2fJpeJNVEBFYTMdyoJe54cCTJ7h4zSvxbag+eNe32q8pKgABKXX6jt0RQ79FnBnffeAH5wbHYyz
QEnBNs6lV+7F2Z4e4k0vIFBwMORD/jOxvDvXkzs9xl6GRJcTLq/6W/jeP3UixMMdGN8nlTO+4Yhb
RDMOIniEDlVHm2n1RbqADiuPc3oq5X1pek37wIXGq4noYcMSRx8B5BekDWHTlCAxSLaC8ghNbo2J
pWMR809VZ8tbw2tfkxeiqPhGhywM4CB2aPAgldvsS0jSaCzBUK7fq/hRR2UNlfxLrd7NOOOhJadu
TemHrMtsNuQIYrNNYjCcLP5zkVco6b+xdCI7JEMQIESQm5WAPpoJOaLwdf1bah1nPONuPphesVu8
EAjuFlBrSszcI6WGwrTAsYTbXFdYzsM8dDqnP4yvBhAEclrzJT/EQa6ZCBPi5fWyqgSHnoqGD3oo
XiXsaWaxqqKlQ6vNBBhkz63d36umOx9lC5g3Bllw42yx8KZuW4CfnGC9omnI3Zo8kW6yQp9fU9ld
Zo9UH+6RdbdI95T6xW2xrtlBkngxO4F9LPhUM4Tj7H8wCmSbEId4F22bOXmHw505CEydos34ReuP
VVNhpwZ9Ezt8ygbWnobXvVj6DoiFHT/3OKYVG/UIVfRtjd7hE06cxCt/ek1/4pf+F6SGkvK7K31q
VE9cCwMRxDacKw5r7SGd39ufrKoQ2qalR656FPg5tcN98YPOADEOdAEZx0GqEbuGTgP070A5QKaM
gpelnW1pM4EPonwAAogMgSi/CmagFP5aPQClb4ORDsbG3JLkPyz1rnXyC3RfKfEx8UKdG7fQCjDO
HvwTxSHrFJ1X3jymdS9YKbfIC2iOZdjXr6SQvBQlvP7QYlbvcBqh50+7+K13BSpFyrp6iZ4HCRkp
F3RwchGAMbF8tuq36pmS6meX3JNpCUGu3vWdG6onq9xJLSXhijbTsiF0pDu4/VcBYPV2PEkv5lsv
2EEdsLw/cEsq/vDQvehvEVGUlriP5YLDrKRNmzC5S5FKzbQAqED/zRlgFfgD+2f1FeScqgflMpFP
PBkY0g3H9ENm3Rt6C0OktCUf5Qvn2ng0CUrayy/Vr+pX+WkdtV3Dyp66xhm4AGgBpX7IuKH7yUGA
wCNV+U5wkoMKHN9ZJ2XP6Ig3GnWMQDtP1T0yXvGu24nSD27qv+Kn6qXy1qzsjOSLsgm7M7yHq4IQ
cIqIzXfdqtwtazBgSspiv5CfzLizv6HNJM6yCfeUBgwPnzzI9QQ3mwyAALyJg+FXZy82vDOPb41o
uu2nTbeZwCI463ncEEnCe9Lbo3VCd/Ox8stTarwulNF82CRLMdiANx4u1il8p18VwbUV38QHamzP
HzSA9DXaPqN+Z4PiYZqGQ18S6cy7zPLR8gSgT9gfXgzYAy518bNCJIdlSfHTRuyVdXyQH7WX6Uum
8PuuXMqn6xa4sfES76ZHRuJ3nUCDxSg9eVbDnXF5VAV+22ftxE/wQU5X0A2tI5zSnXDqmZEZCte7
DOizWwcwR1C1eUcBKbLPabQZZE8WX5e97ug7kjOqG6l8340QkzGStx6NUjh0QngHb7/cAXBm7X97
OsLPQm1vJocUDcsPYSI5YocO0rj2feZeMAB4YU6cj3SAbtvgh+8rcDxBupJhUW8qaI2uqC50JiMi
/4jPxT//k6/P/rxUQ4hYifjYiUWO5Cvdudvnbw+3t3ZqwjfNqRaBtqyJA//++VRu0Bwdd7FIYwcp
uvr3Q7i+vG27ViMpemRqH3hSUzZnOWz00b+89S+fvH2HVtIr+vNtZQO4PkvbB00zAf81kUejdnOt
6RbdHsJ63cftqUbDXvJuT00jbXETw24qaKdo/+ftwz8P8882KxTqv3/FbePtPTkCmRumGv/P+27b
/7z8/SzCes35y39S9X/YO6+eZtotTf+hqVblcOoKjtgGYwyclDCYyjnXr++r2Nr6unukGc35SHvz
8RpwqPA8a93rDqECQ4at6Z8fmErLi/z9uxioy2CPW87fU/yXl//72DBCEaxhl0w8eUAByT2dlVbv
wowC/Fow3CifvL60APSqbBv31UbTjNBjsi+uZaV6CjJmXlEMdjUrr1IiUI8Ol0Yiaa+k/UsUdSv0
rYavJn2UriEOYmvXQ/MlCoS7meCUrMqfltGuSfT97lp8lGvBgler3HCVHPDZkZb4myXGAfxnElCr
weXNbRFrQrBmc91nkgRi3Kte30sbsYZWkPgGIht0SRg/3wiZw2a40bbtVMPBE1/LP65P0o885Xgl
s4xVsIgvwzDvM5/yTKzcHAtYzJrk2HJHldqySs5x9o7HnaeCcgw0b1jDboVmpFSMM1C5tPYsDAXK
MDqFTeapksHapQTn+Qtl0A4VEeyiGN1JVl/LSPgS9Zl4x8Tzg/vQ46ao5PTNLDiWfJprkuXgqOCD
WGgYQXbtk9FJAKAoOHzf+Byhi9oI3M5QzQLyPEuN5gh2JB0A01d2Ec36CALIeqUKoFMMvfAUpsfB
Nx5TO8pOUso/MElQ6xrvQQKFVe7m9Zh8S9IuGNLvfKjxRMpnioCwgb/a/Ya5eWeMnO87UenXhTiT
tBlFXils5gpqoqbRTrcyNN02vxkoTaVW2tXVtINMss0y5iyzfxgj+QUzvPM0yatoqGFH5bspYSKE
+1wotl7WJnY96NRiLPd+DatRla+dte4xt8PpZ1UYuH1oWEjrJhqCq9RqnxymewPpT7LSkyTHd3LP
0DiSSzPjPSqr9lCCemQcM+y5HmXc3ZuAwJlxRhorssfXkFw4YliSHlpDqlcCUqx9OJOh0UpIcaHO
onxSUDeMz1VQqt8zhj+1r73gqfeOdQs4qNWBpiopPKP8IQXEn4YdeRcobEa1IBaiMtYj4TIrraOn
Upc5NYVlHAvTNqziH9RbqmzgEZkNVySXLHqtVq7yngC2PokPI3wgbHRHpxHQh2RiWh4RLH7MJaGP
lWzijqnQT2by29hJxbbJ5k/8t1hSEMhBK6sdaAAC8u3hg16f6VNgSynMy6iOPRKJH1xJriS1b/5g
frWTfvKZSs/GYi0tjkh7+32fRm6tVzB3+wyZhvg0GcHFCHHFlxQMwyzgD2WQX8a3OgPQSa1e3sbM
MsvFvIy8xqvSmeOq0uSv6ltUrN8qyfptUnC4Rgy7Q2Payxr2tUPFk1vTxObV+/sW2+UV1oezG2o7
KRSO82LSoan+EfLr3orbB8nvsuPTPKSlfoVNXkPEhH07YRo399qXnkNfGAvq6MX0I7MqV6hFphZT
8RNPmTv5SndKxAI/n/kI+fkkVQn1Rz1Znhr4v74yxIehe9cklrlKHDEY0XVXUphuhzjCwEbHsDfN
fmvDt1trYBc3zWei7ikysOrM+1+1mS+wncniChYbbT9aBITxXtebW9TRXWTy0OL80wHDWAw7UrPC
I/UNGxVtjV4Ob0jhLeTe5Ohq75FulZ4kgMhE4tYMJmaVeBF2Xfw5DdKN3JqZ7bYN1qJAxxwhTnWU
SQEemkLbb/D/b/QnXMD3eiQjgZ3EYxamVKpDcC4efY0JfsucR2MAme0UAsKdSo0MOzTw6pJ9G1/X
xpV7RIyGJi8lIRMXf4p2WKF+FjPTT00A9kTHE2xqMiJs6JLnMK0+tbK5Vvlw5Jgf51reVBS0Yxcz
NRXEW2ACepGu6w/VOZvntVCW5wjjKMwm2RhqYxZxn4t+1fGiFCN5n1iFIzUNz7KqJFCDUxB5MbFj
0iUxmLOgBms9jC5dXKE3a22xT7GQMbEMmdtfVQfeQmC/DdTknrB4YwUW3jHOjrdQg8e94dPys36n
FbmHZaJCRoQKZ7TYDEW/bSRPZ6nl6p8D2OqqNQBBsAtCeyi8zOzJZ0u72I2b6h2l4mCTFXVSztje
zwK6xSB7aJks2z+6yrigCj/S9q6HM7e6KA8rEnowKsvwStNjnI6fBb8+Yg7THGFXL6xSAHWpmOhs
/HqDxRzTmjZ7E8LurslK6SCgZ49dsDoVGWeWpjZKZ4HtebgSb9NQnVonaJ+EDUCcK5l7lhMEdtkV
0nInjIaxFgu0c3kioJAGMS9bQBATbi8e0mclZ/YFFRebbX+4iSNuy5GKR3XhE2s8yg2catwqapwh
fRF/8LJrAULq5FWc5e+iD92i6XaEgowBYG2pUT2lkEsMKYFBMJH0rsQg6S3dZwgihogzhm/kp/0W
fb9kD42tKDuhO+DRyrhJZMwQ+BZckxEjtkTznwIgRyuD9Gko07eVgk6JDZBRhoxN6AH0iW/PEOBi
2N5ZvFvmJHk+TlQ60mIWnr90TdV4vYpBlN4AAZjyTvRJ55aicXQin5ymGkulCHKY23Tlt5Tomz+d
1P+XlP3fEnZUBLr/R0lZStFQRM1/i9j51x/9W1Nm/AeBfopimJaoy+TZDP/K17Gk/9BEXdN52NQt
LI0IZ/q3oExefsTjqoQMASEaOcz/ztvR/8MifdnkT3TyYHnG/xdBGeul8r8JymCSkrdD1I+hKYRs
8fPvr5coDxoChv4XS7Iap1IT7tTu2mB9irCMvWBq5th+n9SaIIIMf3E9moCljFp1a1FnMlmJpkch
+6OP5S+yDGGjhQhMqb4BtHxxCVc8T02PS33aWGsCGSnhYRuXanYwZUDRLGLAkAbY0cTaG1JaU/oO
lMG4jJV2wOUOFwjNwGGjoZLB9h1jUkn0z1rHnGyUw3VWpa2nV+yadT0NJFACXioNa036PhRltR3G
CYMI+TCmULjyGlLjEN+siX03YRtiplwmqEHUysXL7kuo6WulMApYzjXt0MQpGohg3ovKFvMBPBmC
zdASv5frAGgDfelSBGNIXp+R19uTplgHw4D8seTaGQPRtfFi/oxdD0LgTj5gpKucWzKNjiXdzez3
BYOWRbuPeiKx4pqFqkY0NCKVypVQXCulis22pkTbMNKoZ2LXxDX7+Pel1eWtWVWTS34t74GjkcqD
N1E8bZLMwrZbiHFHiRVhTZKEZKuR8KJaWnzUeL2mLue1Jg37ElLoijwet5IYBWNjVyBmQcEK0ZJM
u64jSgPkd8IrhonA9KgRIoiWMrgpE2rDTAvc/8eTOjL9TKHgqkYynuu0x9VmMbtFrrMYcNAKxOp6
ThiPjrFi7Wan8Zki1rJqQF5uXrPBYG465ns1H5je1sRhh3pu0XAV/m62Tqa0k+tcuc5i0yFyoo5T
UU3FRcae2M4mZxDTBC3OblEYnEySmZwCDfEoGO+iL+1xOkQHs/glh+oyA8Lr8KzLJCKRtPPpa+Hg
obYidRcn/sgyIogVYKdZFHcYNg30WHqZOvIkNIysQMYVVIg5hpQt1f/K6NrskI96+q8vfDRtCtNL
H6WHBKVNimejUwblKZDzD8JWnWKEdqvJi1+nSQs6+OUmq8xoY0YY3ym4NgAFdsW5oLFkxiSa+IRA
ocUkAnE9HakovRg6mi5EBnBP8IlUsO3GgsJrAkVCV6UwRxeG18qYgmNGU4v2ijpHKUzQytbBtIJY
dr15mRr2IzLmAqYFxLoxFa2k+IH58lPuS3c1xC3W9xcgPu/7U1VLZ2HZdoplA5rFxahILC0qKoxg
qIqCge0qZ99C+h27Y4f4vm+lb3PZ3IRGtMVluyvY9wSLDdAQuonQiihD1ojh5h5cHV0XG+aydZbL
Jhot2+m8bKwqO2yybLXmsulmy/ZbsQ9Py4Yc4nJu9buhR2DKfq2xb5NPJnjWspXPy6Y+leYtxvqK
08mGH7Lzm0jpVmo134q/omApDybqBHGgf8gXS+WlhCioJaSlqAgmyosgK3eYbFCPOLgpev4YkUWB
TxmZsCioKFCoR679UrLMdUlCTMNH1KlncNty9L8CRxruslK8yXgcAgC3G61iQOGrtA36UiAxyUdb
JtRHJXsesQgKofOrGkrNIfmbEil04ea9Dj+IXBu9h74UYgP5X0LG/HVaqeeWWi1diraE6m0y59hN
l4KOFN7CixDXk0cBhk/qA9wQajwtD+ezmKe/VTBc0EUQmo2V7lI0VrPvmFSRkdKNuOrXMfSy8J4u
pSYQxR2fWNREiAnkdvit8xB6Y1J8tyQy2iXWG6y8465j1XRwkYDoi5+9PUdYTxO/wTw5PgeFT/Eb
0oUytMI57hdTIf5KnTQnkhi7z0V9JixsLVBLp9ZruJTWIVa8lgpyXlJ14+G8oYM5Tk131KnKI6rz
nCq9Wcr1QKdw15cSvlyKeZ+qPlvK+5I631wKfmUp/fulCTDpBiK6gmjESUZdGoW837ULFRTstqOP
yB9kKJ3TpbmQ6TL0FnpBOir7ODOfZGPc4lOH9I3OJF5aFJNMNlsuxWBtiCGjPVO5yX76maZ+ZBt/
PY64LYfpYyqV0qt6BXSCdohcstsoSscw7LS19F6KQwLlMKA7Vul2sK+lH40MGoGlz6LfQuw32EMA
ZkBQD3QhujJQ3l+acMSysa34/rMmoTBEnmCH8m8xo8dpB8vcYFlUnKwmMFw9nXfSEBqrwnyXKdYP
hRFwiAvN8sawUJgnDifROpoYjtu6HPUnYcrdvqx/ZlPFayaGTEATzgLYuZGc0H9H5lcURU+9lGEr
6+MVzdpyFWhk5b+OltZWpcU161jAnw6+kRWcAg20cXGvyFm540jz96Ewb4a8DhyU7b6X9uJ+Fhbd
FfdH+ddfT7zJ6DdqtC91ab9D+vBqacgTOvNsadGbpVm33mNRfcF1SMVIDYyqJ/FhEiLY4k+4/gdO
s7T9A/tGm4773Jqv0wIMWCAEDUiBBWKgCf3bIlX0QRLMBVKQwRZwQLXVbLDpnz6qQRGcMplqNOjS
Nl2AiUaRPikjim0X34wIDkRVs6vllZEAVcgfmd+XR94eXEVSCCyDjQMzEloCcdxGEgNsZt3Jauim
q8qN4QyV3QbZD7fqTKjHwF4MvqJziqcFcElBXqx6yDfj4nYCJqMhM1+ZoDQDaI1VwbTuIniEvi6+
NyA64oLsLBBPNT77C+QzL+BPt/geRVRRQQMw1C0Q0QxWVC6gkYbDZXiaFiipXUClVGHpAmXqMrbS
BXaiE1Gk0C0jCJpqR29dZXfCe04teJUIbiWDXwXN2wjsIUfSOgfd0haYqzNf/WTThtoVAZsOITkm
+dZY56BjXOgwVyFHgZoZoGcxKNpM59pU49lK1RcJFEQ2ix8Z1K0BfUNRtjNB4zqN+etkKi6BWHtx
AewqYcPV6GGIFa77BdKbF3AvAuXLu1/EZpiTN3IO5A8QGKTF9+gD1X0roIThAhdK4IZN7j81gfaj
GzL+9SCLUXosF6CRRCYgx5hZUAoKSQyO7ygLMMkcrlyAymGBLCewy2kBMQXQzCgv97midw4FwlNQ
AniaC/TJUQIEBQ0NQUUbSj8uWFvu77OVegyKno06uAd9e9XBVM2lrhQrZZf/qCCu2gK9RmCwFVjs
SGg2n6n2AoONNAYXlBphW7CCF4KGtDqEEPRO736e5+6QIY4XzE0B9isBAS9Q8AgmjCD8YsSgylIg
XlsJ5amVsbSMIMlQpLeVqW+TBWJuR9QHdbcUp/7GxB1gZRjyZgxl1BE640XicdbSAlrL1oAoKbE4
qwukXRaMi2dTJMQ4H3AUkm7pAoD7PaonS/0ek36NFeanBVIeg5gbIOeaNFcwqXXbR4hSB7PmpKDs
iP9RNxTmhmB5+Q+G17VXqcYQbYhbx+/xRWpiad2mnP5erze5mm/rhIVOXQD+CHK2rrAPZmWMM4FI
dAuhgWsuGSKP8mWTWeYs3TLPCP9mIH/famYHvXBE4RUvPzb/Rht/P/n7d1QhHTG7VFn9PfbPDzCt
Zo7xz4P//OSfxww5hFoxRZu/p/rn8f/y8n8P/r2x//E7SRLvFbnL10mXt5L793vssAxp/r5l3WeI
/M9TVuS+mcqABB3eulZ0l8Igy+bvif++SBAvdv/88+87MoX+62MdAzCyE2yN1CbX6syv7O81/n5L
/e+/+q/H1J1InbpNlyHXn/KsW0Zic9ZJ5Jj4oaP9zdX+Hvz7nb8vfzK2Ua+hHuivRQiS8T/+/p9/
9gn0yK41QjI9Fwfaf35CpEKyxkV5XyzSsnGZ9YXVSJWMr7jz95jRjwwB0xY9AVFkXsOEcPybFf7J
L8O/CeLftx1TxRzlBl4X1RAeBIY5R3arWcN7A9bVFYaoDsVzBY+7XeHCb48fw7NyIX37hOgbScCe
ygXvoCtMOkQqt/lGRQqAWnxDsHXRSVNJ76JXaSGvZBeTKIF1rO8YZHPzrKJHfIL1Bdx7657G0nhO
X82zMs6rb8bGcoEK4iBRD9vog5jTEnc0eN2D+5deBeGgXNjZZ93a0b4gZdDYRF8DC0/mitmaSYSE
gHPFt+13Dkd1wk8TmqlT9PDsbGFehWwtjnJvnvzCxlllzbCKQXo+eMB4jU26xlv5muzJsZDIpkax
jDIZ9vulWsUdW9pTujZbT3pVVbwn16M0Oqqrm6hSAvucnkxYGzYcrAStoCdK1SqgmQ3J1ylegtYr
XoQCPtGBr9ohD7G4mMOtLL8zshlFaN6QdwQMLBfOiymsmkcPGVrvPJOn6cctfQ+srjV8XJhqwoaE
HlrWwWZLzutkxzraLhZoG0Um0ZuyDrdtOH6Rrb7CrVNfx5dYvApf56bwWt+ZNxro3T69ZJ8s0Ok5
WkkbeD+X/II7gy2sNG+JtcFOfgPvgCJ3haXZl+W9G9YJtVUJBwximuDvUmi3DnwSkD7yq1fYOYaU
oMTeGpFTZvDMiXrd4Bv3rp5Kd6GaBgfrqUU38Q75UvhcRBjwyrXnG1TAE45zB+Q6467EP2ulKs5C
QUx9+1xhIr8xnTMhPzy8gpvIV/iUeAyf/R8T3rTptBv1w381t/CV1vo5etK3+k9+578D11p9w8AA
KoPEHP5nSZC7qbGzYP1nuBSwECi/OADKxoJi8omIw9/BT9Kdh3jOb5mtn9kV4Ubi6+sutCh8Y6JP
/+Pbgk4A8Qz5XWIjJyJGLMCA2oGkKGtnQCQiezC2Lx0UfJAdDSJp3OJK8NBnK9ieiPmM81kcT8HL
O9J9ySG3aW9IK+kEvzstSEOBAYEL6gqfDhXhI8Rne7QXnr70MuEgefUP2vGhvLxE/VawH23p1neY
VrAc4lPkkhxq4Ap0fY2djsjV/cx4k0AzO3oew3X6AVUu417KkTBBPrcht8DDqYRH8JyfJgh55QmO
BJSw6wA1eR+x4qznfcSAjk+P/gkXUm9bXFvApE+YN/9+FEDDC3aZ6cIinIBvC+4AryLFBSLpKtjN
sB+uPG98qtbVI4OruIZLsIFHDi1/tMu35kCHIltv6hqcBazHnr+52L6fGKp5IOce3Jfo2D3Vp/bS
Kiwh08l8IlQUqRx8+G1lh95D3dabSlmR+IAs13D/daU8EuRO6Ni4MYzJqW/fybrekLv7CubD/p3j
0xnzVoiww+oXGumTcPQxuF3BkAS1W25nTiZX2R5eSrBbDmbz2Er8eLhCU/ShOJFFQLDL1gDjgKOx
F3faN5yTRUMxw4+GWt+RPoaCoNpGx/CMVR9ameIJ189PQBLmprfIJcPCSz4jN9nB1Il29DnFMwUT
R65Yw4rqs2embivjHlOluOLTvA3DvVeQ2Cs72fGzKM/yc/ebI3uaTrXgddjCbhgn6Jlbw/Q6EpBG
ptkxeplmHPdsH0LWp/wDN1mU3qh0gbKg30EBpqdeHAtsbmQMMcf5QBylpX71PxrC0vapaj11dKzV
5+xgymr+RjgIKKs74ifdllVHOGqVl1yZHt2qzjEjHulxZ8i3M1L35TiHJ9ThuJOUTvYo1rWAhMFW
7sMj17YzY+LBZQmLCEeonrhYMA1xAzeABL6aruF79zys+4XKCHe1sgsbtnR9Nx14P/RGUFYV04O3
yPNzpYfTgcgEvK04RZAa3xPIpVCsVsswb8ddyPAdzt984B4hfSt/UTbNurtKDluqah7IcBReoCEN
koeHACJvfj9bE60zcuqHR7wwaJcd46Lc2SzZAit73BMsxOIwBNviE0pwovFPjgGsome44ak33icq
VdEZSwf4hwUaCtCy8qjFV7abV2Q2rjTxhwQfdAn6U+j1G7hsGaINW+jesnXvL6c9osSL5ReAy/T1
s2EX/Aqe08vMHUWmry0+6gsfePnQTyw9o7+NMBSqVihUVv62wSHImY/tpofeuvwfg6b5joIUgpbX
XEfRiWBaOuCsR2RKtv+cn4trcSUtKVQZaq04EljVDmSKJ+6I9zeS025lPmb1pFHsrmNIbYxn1xbG
15XbFLY4sSVBR4qFNaPM4Zo92BlYRm7woSQB1S3vxyYPTl2xvfk7ZkMucawbLqv4x4Q/6EGmxNpJ
2XtcQg33Cr5lHEd2Uj7guMqepXvuwT1LXOkuP7KdwXKeWt9GZuMJ7IPP4TATX1rLm7VTtNuqbESe
t6hsG2hNq51erZ2MKZfNQFY3jnEA/ztY+c/zNnrgxkToVOkWxrE0IOKIb+FimrxcA8fklcb73t7E
KzfqI3QgkgU7ZV99wqO1WTxZM0iKlm3tbuxhL2LL6QV7PGV25Zbb4D348j+FvbKt9oEnOAAApt17
bLG7ojkz7AKVT8/yV7CHmzeCgCBNcv8WJofFyRkNkm4RWZ2ZRjOUXsifNYxsTk5zNaU1hxDG83IS
cbfi88bO63KZwjgDNVqVexP6XeyyOjaLIqWdtulXTonGWgcZzmvWZuxw55vnci+wFtI0CBJgBeXQ
XHziGE3Bw1cx20zZWe1TxDQYYSVQxmABHvrWlhVPyjZGdzHMdTlcQqDfKIStK24DTq0ebzV1H0ee
hKTYsB9rU7eFzd4R1xAaD8LFslZTjToYgxZ4jTOnXPECUnk/61Poxda53Bju2vdAsxzfa1e6zVX+
ouA8uSrc4Xk8+QO0xHtq2Nl3RSgawavjj0I3KSvQUnFsFXdklQpRQ8bSWerK3Vyhrn+L5+II9+Sb
T2V+BXGzGtNxTS6h8ZWaXBzdtnSWeAt/flXL1BW3CNjYroCpcCsC4tT8Q67BYIcaKuTf8muNWYPO
xNmTq942dSJj/Cd/Y/WfKoJBbqAA80/qjNTLT7EzqxvlztrGfkIhLRlEL404hK06zlz2nJucW49y
pbombL8jwNiWQpUb78TKE64GIoof8A+vMGQlu1xMmh1KUArqsmfxeGnIl3up9AN4fI66gyCG3v2e
973POAZSywpvNwmzgwYTYOIErgq3NtuVq3OPOW3+jL8M2oHLXG5KT32oD6Hc4F/+wPfKpIz4KE/c
58YNM36IwKt+C2IC6xkiL6A/6Moqe5Fgrw42nseAxHW7AypJoFlR5wJBI6qCajijocewDzqwjQxC
sPULprzUO/KwR10lgwQVbpxvZe5WedyN6glIZU5JHvCEFz9m/m4zrPg03lEjYOA89h6Hr/8h9O9f
x4O1L2VLSVyV97xmT0AxxNFOTwKNx76JtyXSDAf4URy2lQrlngNnK8u5dLn9u+Qt2cWxx/3MXJ/B
E3vvqzpstOCgmVTE+tO0E92+c0us9pPzuC9ITFvOWFvtMqx8xYegHuLIzXLnM8J8TnJFyiLZ9SFg
rRIiXO35HfIZETDn6VoM7iDjAflCrmCVrDt4tZ0jXhtIhZCCeQc6RdpW0Z+U5jIJb/74YaKvhJVB
zRCvsk+UK1SEtxaEmRI8XBU47r3MpxG1ggc1NK1cCoxpHXSEfe8gyq0LrnmovvB58MHcwuAo1jHU
crt68pejx6VUXNOLkLwy1NlNxNcOWw0SFly5c4onCPMDrp+VjM8FCQ6bvtzU2bMe7sZyo/ivaezl
rAaFnTsjQ7dVobCaQWxu4aUV9xo2IDbHBt2Wcu6kE+UM+2NLbgiJ0w/zgaNsAyRbO/HkWcYaT6YE
PlyKj1vAaIv8Rc2ufBt3SpVDc2JIG/Tr2GBtg1SBZ5C3KN3rjZHh9u5kMTSWX/qEgXX2AhaiknQH
zVxEBLZSNJiygN+wJxyxXKcQ+ix3Eg6LyxBqfAMjvPVpufw21ilnGmatGcck+Bx8l+FLvM2NjeTp
CDDjwzThKYN3+UrXHCY9E9pTLw0PwNGEiZfDIcF6xm9ElL4vGTZPSLciAcq72GOTtyiI4vS5ZZh5
5QTMd6pBjPL0XYLchIvhTEryRHBVyCyZcck+ZB1Uv0zjXOPMLe7YsiXZLtX78En4onUvBZtyJHqw
K2HV8pD9jVK4U7cRz5qrM/xC+8teThE7ljuQ7+nBYkMuFkjwQJIwgees1LinEaJLvSxcNa/NvNDa
6PDbbvBlcV+CdkHtDnUIitQ2Gl9506w5qblS8KADC2EromBirZvTZ4hs/SvbA/vTqj1x35g7hRG2
h7/8ivoVrzImzaLTXrIN+JWN+8Yx+Eq+2sNnuS1Wn+UPspjb90wn9gFxqP0pVVZwCPIB/X7EwjQ9
cRKgcLcbLlFy3niZ+kwvu4mesucY4zMwdpBZ2rsv4RIHzniBm2R9kfNwGpEaflN2GbbCNmYcoJej
O0ixXb3Cnrn3N9bS3KmeI649iYt4rNdNT2vENIkpMlUqX/NT9pTs+ECr9kKWF+AB6bHesvGCut9x
wmK5odNLdvkpLzfDy/iDKyglTUR4QCBuItwuACO4qvG0bD6xuhZKFwIzKYsreqhxdnyuTKI6r8wP
l38NyAG2qLoS5rnn0KmGp2UjGS/cW7wSnTvBTSxjxXO35oZLeH9VgFBnA9Rw4ebljsRoU3HBC1jT
R9aglUz5NGwIA2YIvpVw+lmusulB1stPxv7vUH0YZOVgirU0snb1K16lZ253XiWjaTi3Tpf8oHHM
HtFz9mzsizVxKhCEn/7eT4DR5jd2MgcY90vbTJFflpv05HenPP6YjV0jYzxE742KKMscAmYLIATK
4mVg2l1RSNrWLX6nJzc8iZi5jfwAYBLuietn3yg/umfZpdJhgcw9kzUTWHU8c2m1JzpV6UZ5iYjn
QxEdFbjAO+HG/z0TfH4CK0lWJsgTYoXKRe40cXDQ/Ue29A1wFDUobV3Aaib6qU/jQgwFFtgqE+FV
9Kl/NKTFM+Bj/RNWyRNFk2a9Pozeg7p6HfGrQWSByDh3zI9iLTnm2ijIx2FC7CrJqdZPUfaLuPHG
i7eDZ3FFsx1XCy0kRrXfO4g7xFfBK8QFPZi1Q3sOjFX3MmDc4slbH80L1ayqnAt/g5IK7EM/k5rS
PLiAtv6azyDbTWSzZGHFOG97J/mqD7W8Kl+1cC18+yVMDZj1eNG5gWede4Y4qu2DvGBTc9Bz71Z9
I/8/4C2z92/1dWDDpOkcVnC9AnMVPtukqF1q41aIjlTYX+MuxveOXSfznGIi+NROHLiWicNmX8Ef
//J/+0thHQouL0JB0CJFlyFZVbrDnVjor5HlGEiO+kPZvw9f7Ge8zGe2RiZWtR+38jdrGX6AN9Gz
qcJvifiMJuMzvbwWyG0PzTPVSPeps10XBKTsW4BX5J/FBsYFMGNLHQs60DyQYoU29yxRn3O/Eh/K
fm29UJvvM5cOk7mo04Fhyh/yR4wDIMjMMThOA5GA3iTvEya68wGqiOzRTLA95xdqgexTntavBtMw
rtQKLRwNHUXYsk6TuQ0OsoAdj7hep17qNOjn1jwqynuBa2gkTRsHmSdxBmt240OTYKW+yYwrLONB
PSPAKm9gvqUBG2Y1Uoea6PjfTNLp6xfO+hMiorLbJ4jV8xPEdbtI7wUbQQUGh83qChOxzEB19A5C
h9G1aBz83NPmO/8DkbGg4Cz/OSr+PsMTYiivlvE8NpjiU4fq0blHjFgWm9ekIvXgBx+5XtjzGoiU
urX/m5+46r/BRix1PaKi3ZqGW/sOC9qBHn/BR5CJbtBq6yysvsMTNQSo75H8II9GNOR/gNNRwuPb
eqPipVsCsITm6NtbDjSukdXVb4HPbcSZN/6zIG4b7Wa9VPkL3MO9r9n6RydsaLyOXPd4MGIkLdl0
b7ee5WcuXcowVo0TnYaZf4lDv2KrMnM+gDOmT6yovAzwNV0bN3PIqk75G3n1Jvbi0ok0xxreeLI7
zSUhaVB4ulNAvw6gK+9xBEXMSfN5E45sQyjoWWFgnDD4oYgiiSHYoAEs1nJyjBLiX71xsxyQT95R
M7CQMggjhnPpotkRYYehj0xM928FzJ5Ybi/06uUlo6vR4+N452j1N2otljVMJWLc67j6WPSoS/2P
7hp+07pQF4PlskCSe1t6BqKHPY3F/pGW6EYj9UKJGQP6MRNqmD/eWd3G9wzDMH5Hx1xojyyveSon
GmVADW6tI1V7um2CpwlPpWGDzVl4k8gqvJOFg2lxCTSDYDZZb2ntV2MEV2SNFqu/iQN32jOUCsNa
xa8iY0riW6JTY7oCZgzrCCNssEJ1ZTHDeRquqjvtqmpFXe1xkyn39gKX7ADgUYHWUICaH1T32Fzy
Leg/rRAlhQRmRY0A3TZ5g/xfw+pwKUYkZSPFpw7W1Apft1/UXVRUiW4Duau7YXA1HwyGsgRmBLYS
PajSY9Bu+DTBtAp28fZduICJsmSsk3AHpMTb4gQRpzI8AuCcX5VNsZpwkfCIN6WsGuI1RxRiSkKL
lCBJrP2PaXhSbvkpcdnbPjhsYnzzqbPov00QGmxV8bAV7+PK/Ig+k2DL0sC7ya7jnWdiWdFo2EXk
DZSppxT21CsS+8I2C5w0D8pdlfcyC9xneBmOENO5ApM3P6ZJcP2nODkZ2ponS5sLq5bMkaG3uCib
/pK9MUnWpgP+YG8hFyG/XwaHkov6nuAdehn33MiA1TDBjuYTFzhIk8nmU5Qgii4HhLUro8RKXBr1
pR2BuzG4lrmKLUZKazF50+pbNq0ZtTEMpX9NXvldgJ2K4iJxZc3jvHM2eo3hkouVBxML8OLIOIdU
fJXL3w2dQ4G+IemHTmLgMNVrnsrKt8RjFdqN6Yy5za2PQvhtYccgUwdhinZg7aP+iVRbDzak31I5
N8o+024CSz/vWUDGXa+ngEjN9Yj0kosnWjoPlmxaa8gvUCS4KnNmvy7nQUUzd5p72jY3FMjLcNja
0wuFiYpKErCi2PDuea88M98oEtczeDpntwIgrZZjw+dtlSsvyErG8ShZUlAIyl5W23isI34HTeR7
Wq7iiqZBlV5jpJZqv2GwXnB7hz/l+MNB7YYP/pzX+U/2zqvHcSRd03/l4NxzlkHPxZ4FNmUpl7ay
svKGSFf0JmiC5tfvQ1VPV89gDgZ7v0BDLamUEk2Yz7xmSVfWXOiO9By5myOXlTPivGrCHcUdWWvm
nkMS9OtpgfHP6DmKpZ/jqjv2Qq4418vCmN3fpvrag5pEfnXDwbgIVWG7g/jLpuYuUqJ8ZXTync54
z74XavtKf+Gsc4qNMnum7M8LDp/KereEI1iWYapXnVkp2flIqRGetelm2kjgUdVklHDPOFeywRDO
ChOWqGy84arCfdEoaKC9xIyn4w20pd5y16G4cFaMrYaQGba9s+IYuUWsCgyl0GaFu9dgjaxpUb76
xYoz+oi34BNUtde1nxZl+7MX7QU1NLWlTkKpsvc2y6D1No54YazwkpKrYS/f/euX+QW/CzgEi7Qa
pBv2XfTHIYXd1CYsuQ1rNQfKuU4ggjqS4d1YB1x+fp6NH07+fOCy8vd0xpcbGq34I84dYUpuI6fD
oDc3HBWTiH/hI9wODGRjWsPLaXO2BgaGCOu18ISWS8Axot7M+c+IPINvR4ZkQWSuGATLTaqBba5L
kG0QV26sRYxBgwiOiPbUnsIDyUaELQL1rppCCwpcMM6HV35YPdIlgG+RIMOx4nT4b24f+UKHMo99
4fZQF87Imi3r0bVvmRW2FTDlCxNCT9DTFbBx36EJrK/Bv3ET+bJlYiBkxWSAEyhp1j25R4v8x9ty
Y5kg/AYf5LZzhpwmzOB6rZydvI+MvcbaMG/m4l4Ck1z6B8BAiX7XapnKKyiHBSxExHLo6vpr8eTk
R4onWkYx4ZExz4+HoJ41oJybyb1LEZrT15V7x/kMDCXiQfzPT9wGPuujqs9YBJhC+dlYhtQCfaXi
TrjDWAXW+W34spsduFGuMkfB57gNwjtwG2ZKCi7c/HO8MK6+8Qd4fAw+hh5rxge3clSrEEKv2PFL
9NzjnIAbQRWmOk1A/zgss88l7eOoOOz5RGODaZHVq64/Msi6u/6BBmnUoLOzjtJV95QD8Ry5xptY
EraA0tnRYvMoZkPOX5tIapQ7jo55bMcbIkf0TNp0o0MEKcTKLYMHGDEsJ35/r7ofKTAxPAKqPCis
M5A23dh6uGUZ546vn7dTuav0gNa4b25AjGViEyHyb3/nHnOYKnxi7rntIy853QXBVa/AcBCXh2Lv
LqpMa6EYt7S5lgsbHX0gOtCXcSkntEbhY7n8N8WGCk5p3jAmPbQlxuDXFWYt1RDWQNxB3OBFTS6M
2+ZQbrznMQDrxplN2oZbwlzk+tgtCoWrcuk6rZo765kaHlejnTfYY0OwYxSCKXANZCo3XLCy3cfF
llvHhaJrbcYbsDo5gE8uLCsQrxsbQWeqPzDdkC0BJr7KSmx78U4j0FgGBxMS+az6ZktNDtGkFfeV
YRnSt7OW+uSQH/13eR9yTiRODMbkwIUlzeOQOP8FEIRSEEBWZ4PWP06sCEvhhwrryDo0xbd5PvLz
yyBQlDJXivuJOkUG4mRnUeUkK0NKii7WZvR3bkNJDYOP6QZb79WO1XMlF8YgWKCHxHlhMvrH+AOU
KmoIjFdtxTcrL5gcjMXged0wyEhwyYEtsrZqeMp8POZPOnp8Uvuug/G8TjvP2jpqudImV8CEikdL
hT2T0ALZMNaSmjFWBom9a9HHEZvlgjtri46Uv7KfY3IH1nLgXXQYQU+tJybFdFTmPZB++USdDSSH
7x0FtjiipEJ07+bhjmmwzB9rhU+9Zqxr4Hd36HFX/Yk3uNVSHhtJUrH2aZyDYbmEz1xR3TiD7Eqp
3KPOAGOJNcTA037v2PAf9o33voxr8557SaFVpyFK21Mmq45CPQR5Ld8ys/p2C+CSSi4rUEmZFDhX
gSqHC5/AO7AOG4bP6k+KLy8u+H4Dt+AVIkiFQlV1UQdClo3luULNxFvOQkU7EmiNQJ0J2mxSkpJX
0l2ZBn586VAH1LaRzuTZdOkOKgUzDUSmlwbV8KZ9gFhhGbO+5EHz0ZR7KKAvcU0Jb/wXt7mv8ZX3
oU1h4RCALIdoZxOknH0Nwa5jMx/N6EJnD+s/FR+ncm2rF9U9LV0vSgnxJk6IEVZ5gw0rhfQHFlPG
NXMx01fWG2UEnzbNrpZ7Bia3giEL4p+SVJnspgsz0KbWR5Dl4hy7KiN0YQhDYXAvTbzBw6+NEuSy
yUxx0N5r77z2cH5PUDl9cjiFOuCusZOXOrv9Qcse8JUrpuUs+GSFPCAvF9MxVtddCWUXsLWLjDyK
Yqtl3mtgP39QEeHn3XbNzOOb6TixbyO+zhcYjEaa/tOygCx7dk4lLWAlAaCMqlFZbhk2vX3PtASc
HrbPkoW+3dbqYPBV8wZqYNt9MODpgYTmPVO3S1js1gyoOH0YOSHADswKrV3Pcu3oO4FoNPNyVtww
MDD90YSuPUD03+qUztFG1O65O0O+qdXRmvcUcrjcWnkfEnGxsFwXIyZrfZf/YMwwpTgyVqJZLTeb
DzGYWYxYObhFkb7T84CbxspTAFpxsE2kvQQUeN2+AQhhgWK/0+yAj/e7gbyZeDlfFWDWilUlblnG
+uTcQHZF/jhbR/oiOcOP8avsfRTLeMk1JDhjtugjOeodHRzbp2y/NBm4rfxVEUHMATN+9gWbHZSc
dBxuSutZA0tmvy/x3uIAd2NlO5aQfG7hdwAQTjOqw4rRHw0rvQ+YM9TTcvPtAUwALRkiMc7e/WCR
v6M2SrJOvrps3yBPKH+CLMpRhwJm0LWg/gKQFhST2ZwbKkwhETmShZrwtt6I/TIycRaCsTqLx1U0
PJJOdTBlN3IxfWzHtaakW6RsbL3ykgVWyrk99I00QAmnREjOcJm9PIUp1LkHaMgQ91OMDbJFnGDQ
EStzrPukHs2D6Cvz4EvUBfQUEFVpFQGEtde0g0YBjdw4ZBpjSpdZgIUjjW4NUksCMx7e8t/97iNc
9KDjGwYzaTDRfdBZxPFM0JE5FsNharJbqMHaFmflGYFf69vgDPjBhq0LsWJk5eosc6PiJ2l5JFKL
j/zVad6d7c+miN6GkE2mNtmdYanuehcZYhY0zMwDRATQY+r8fJO54nH0cFRw/vSoDx1n2oYo8l3f
ajKzIMhBNWX5QFFk036kclMutKDSGJFaa3FNGGTCJevVKVlU2bM/H4xoBoh5fd0tYuy9UXsrgV8K
jIf6H/zezXZn2xVbyTBJwg394fcHUif98Can35hlSRNoeWgwV0fO6c/X12eqZfgVJYKgLb4QCd4M
aLEvTzEh56lW1emuLOfjVTRey5oJLv+I6JDrMkcS8P5rxAb/ONqrpnwjMyT6fsvL//pDCS4UZCf/
cj2v65t1FgaqIQfrWmo9jQsS8vrL14d0uTPZ9XCuT69v2rXEN41O4mjCVooKXZJXstPVy4W9PgzL
y3967/oP1/egmu/NFPU80x1OhZujUaYiCdRF1pshJZGLI9ivmXxudKPFSwyJ6Y7+hhG1w1pXtr0y
8PomZsU81dnYuVvtWq3+NlCZmQGL2d5S3k6pDJTjzzbXGzK/8D2yEc91lDxUod9tBmnTGJnBtKWU
0FJXASBQZYSXC0CZRcZRoA2BbTf+kHntYYLqtjCbcK6epM61m3oP25nhrsZPbKt01I7KHJ0oZyIl
yi/NuLAJPStbtwojKX/03ov2sbEpCNqNKJ90WiEJ6bqO0dJ2cYnd2UZNI4QiidU495Mh7qQ+VTvT
AvgqB5R4R8KTCczhzm4cHH4haJESUJ9D3teM83STWGxpleofWnCVNVUrL8vDc130ga0CPREYsuUN
8usj9n6FR67l22rf5gN1qNra+JD7NsXIlY6mbVt23brpSwB77imLkHmeMvk59hobdEQY5FBti2qa
6ejh0K1nE4J76K7oKsTovpEVanRlZmzot9JD6EMpbz2oRalKN7f1ACKkEGQYRZU8V3oXgKdPHITw
MFYBOOW6SSBmMEgVVWaPAqEzZCFtov5VVVy0RmJXmzjPpk/uUI5EmzqKCJAVYZ3DaEPufLB7oJkK
xD+aLGb8IqdQI7GM0Q/oK2uXV+m7TwXIhr69H02NzSsneMSua4udU4ZDO/2omdqOnswDmLY0gtLU
l+dCGo/GknVBhQg8SohAvWDQotvv+bejPzBrlAaPPR5+VD1HrGlo5SHad+q7Ed8k9q5F66cco5nA
HrBnHWc/3I5oVLff/dS3T1HPBlfYEE3rJPouHDJDcMx9oBnTsY8VEvLI9xx9U0GUQPhJuag65WIJ
70UVbqKhxMs0/zmgqHJCy8Q8l0Z9Pw89CCkavVBQ5qNw7RdpmEAJlIZxY1IxgTzsUne5EUX3Q3nb
mo7/HZ0LNWN+OJjeEa/ZIE2qLuiRlcnCGhc3rTm7rj2gINK9OpEttsMgwaoweVdSQ8ZYJOx7yZSs
88hLlkFEnpO4qFDW7mdZzwPqT3DbUsv6xKuRamNhYsxNPKKpssTKygXMULRl0Cf6MXaFHQwgadMZ
hYzKHSDvpT0yyxpdoLnD+Uuw/07Wp4tBKxIYEPugfVxMlRkHM5sPUZUT/U/hm2060Dmy4dyqKNpN
T4V04dwL/9TU8gSfpkNTtTjmofhpTi0EmprCGVsAvQYASZ19tG2R7rRUGUzXTVcIedDRgnUgz7Zt
YxxKwBHQ/AJPIVKHRTlJUo1Ld5M77QGGVL/SQ/tTL6piV1QOtiQ5O0HTfhua8nVwUBVQvdjNZn5Z
RjpMXUzF8dA2Tm48oT9UJ2sjiTdeDOVtgKIiRbsbib8tf6+ZYj8kNZRmB6oNBofzupkHnM7YR/xO
Jes5hOw9kBUvoEVgIK6EASttN9B64i3bqPStEbmHolZsLG44rbM+xn4zagOha3MwmOV0b8UxOpT2
kSFSvOehgQoo4PUOo3VRkMf10Nycgc7a0FI2jJsfVjvuLa/TjnMCTENbCJL1OEdb02u/TXo+BqZu
niS3hpIj6O8o9ldTb37ZA/kNjKuBmgBRkRDTZaS/O0RoRviJPd/alvm98TF69Oc5CZrEJCasKEQ1
U0dOCAnLqTPwZo0ag0qgw1HFdJGxwgiFua5MaDq6dB4n+K+HKbKGXRIiCYFxJkKJrsJqqTr1SW3e
9zJ9CoUvcbtqs8BIvzlRpV+6sD750WwekTHaOFliPHWToqkDFKttNHEckD2a/M9x6pM9hl0/pxgN
VcOMv1XrCMppUHmvWjKrk19XZzSu8l0K6Rj2gP6WLxAJPaSf5dXNSa/r5JSJ+Ll0FHkenYwpF2eh
zSybnhpwR3DjjSjqZ0bpqpZafXaKjvRcDcTNvp1vkhZZvy6yHy2t2eSz7WyglH6lY3hKW8METlug
JVoTdlZD0p1yst08o+0iLdpAXiYc/KfVU5cabRDB0KHxsJRI4A5HTZqgECq3llv8bF0BP0B8hJDU
IYEOQ9CaSYZMu/G9K6JhE1v2uBtUjZuGqwJpT2y1FpqR9kB65KIijWDQs1AmGI12utcwkYOMreZN
4RVrv6oQZjX87mSMWKlIlpbeUsZ20I3+ZNTFHSpYP8aqu22KlhpBNpr7WVcnK6mjHU7Sihr08GhR
NUT4fsXFq3aagdlB0UXu2nUwW8qyCYiLZsKMNsLAGFVOaqE1h85GF6x1KCrIzsifoP/cYlF90lR2
0VLH37hzAQuCgF7WUrKjgp0XKHTGqVZ+lmm1yVN7Q/xuvYU63GcG+0NpCUrlrhckROj7IgLW4cT9
SZv8BwENOSobn5aJVwLgXmtVm+5r1X5De4elXaOqKBySrTnyPpKZaLPyMF2RDnWqxogCR6ekmZUu
mmHDBoWgbCQ5FAqoSReDNK06anMeloW2Lvqd5VagzFN1hvU4ZuVPiPs3mNzZb/X8IhvlIYkUInGq
OH8Hxss8+8l5im89uwDb0P+YrBEw60Q2YBynOT12shlPDbaN4IY/I9shMI+a7jnWHgYbPHrmt3Ib
puozmazw0aezpFf4GVgIX5yjSH1ErRvu8GGz672sad0a3UgZYK4CWRDSZwKh8mYxkMzaD9FhUW8Q
bkiPInjjzS9JCBBDwhKup4lp/OpiqmFFc7exhaLdLEK2oDm7iPE8mUl86mtaqF5qbgeBFOTgkuSQ
hneVTcKbxSZqTFUMVdL90SR+MBj9DzacB8czsptqUZSodwPzdFOHIcq+fn4cxdzdWOVSY9KrRzx0
qyAFBzflIydpQPC1KdDj/Ex7sDXhPzty08iTnRjzrZv08owwAWX9iYCFCoEXq3YjxvrWFJ1zynxa
ryNEnCxOYZKmc8jalL17VZiemrAHHZRmO8exKbmONgoPg17tB3cdG2tyJPsoRq3dupP4bjrZ7dwP
zlnkzTO0dfZJD/RmCiHdMFhyxoni3lT6d+hxpUeEIkA1GeYNWgf0OfUBpVFxT8Wsy4uWhALfsVkv
sWlpUyrg+AIMTm1v8qg9pErJ5xbY4ramv466wwOa2ZQvrJpblhPQKZ0uvRQlpeHGKiHvVY9d2pMO
2xDuYHQFSW8YgeX7d63Uk32ftkucWFI5c1v1RGpa71po2MCBeVl4OfZUmf06+cDdYqs5DpCMKVqK
18aSt0Vl+iCg5sUCrSFlmDYkj1xc27EWTC4hqVZsS2ectlaHMppMCCM0Vqa8b9ZDRR0kTK3XitgX
mXz9q2jQShv1AZn8oYmPidy7PpO0NiKWMZMBHtKuzYdeBKEqvJVZFYfRYZksB5gWpgdXNmyfTD33
zlJR2a0MJIOThYawyOkLWxzHcL7oOlKABuIQe/Jpc5iXqADoehbp6OfPwBkBhJFQH0TWZPd94qc7
rL/DVbbQIqvKTcDPT6iuhhkawyjhtzIJcWscA2eAfuRhWYwI9JAe8hz5IyfLqEnhXYa7kEl4svPM
fIL6PUXPnq3Am2Yl3LFKvEQvuQsFHxE4WlrunJ1an3KKRG1v4xh6eJncbOEL0D4J7fybrlMXcSwh
7moPMqxFaIO4LvpRY+vBlDfRgrBc3Ko1Ups6nMt93FVHeIxfcnKR65qrhMpJ+9o7dTBrZUvJIR+2
cyUOYQNy23fb8tBQRivRCZ91L7rtTG5ui2a51GcSQxuX08HTgZFNYDO0VLe3Vdm+aFqCFK2hfGKW
tAmaCTg6WQQlpwTUfzd3hxn+S9tdNENFZ09Pbw1r0J5Id032zo+5Wdx/W/ymEyo2Hr3GXnuoSry/
ShIFt6erqYds33lHF710LyRDqBqbH0MWO+CakbVOraKk7TCD3+peVDg+U3awSZ88Vjm73VduIyFQ
+PUp7M2BhkQeIPoWH9y6YW2R8aGl048wXLjLZKbgRHI7oTTvtLkob7rBXrJQXR2m1gQ4GdEz7Amd
y0VxXJiwT8RQBG7RmXfWoAJFeURFYYIPjwa03ZfywvhkOU1NbKZsnbXT6wi3He3TgFlw9ETyMiZs
qzoSkctoYUITwkIfGsttI6ptC+y1FSyjkxM5N3VkeXyg+VGZuKAjXvmqD/aixpkwReua0t/8IhL9
W5zSKpwVbXnPH0Lg/7T6w2maaVBL7DKl2JhjRJMSrHlbA/+PJd2POFakXUV2GRPzUXMHhWPa5NL3
QDH/fYiAX09xDVRDcxaN7SbfNPF9PmPcOU9QyHwKwH1VXDCr/zbH5V7Lo+gxt7+3Sn2MqQ+INiaV
rClzIFqW1Ahag45r9UM7FrBDQJCIagSv4B2Ul53j5mQK/bWZkWQoTP/oojZw49uOB/ZWPbR+oe4z
ffgyB2gkng0rRKFHdtO6WfZoJ/mLMzzXVWV/ztZjmWT3xdjIoC9n2kDpuDSd6QS1PuXWzDqPbEjo
n3c/lfTVvvPp5aFbg2FKOfs7FJTwJhcgGtFvedNmOgvCQR14gnumgeHbiOw7C5ba9ilebJSJ0mOt
ko+kyj9rN5JUdeVdI8L+VIKlVOyq7ux9+q0uNs4iDZJ08/Nb74nxoiOs7hdcJHQrqp00Q3AAmyZP
jDvRqL2bFeQ0Q7ctWcFXvRhPSkVmYEQmAX98notKUUtwaV3UeHOgrrEapwnawWJUk6C4aSw1l4WY
OGD14E9dTUG8l+t4mAmmjPoWji+tC8ncjaX1Uvr+l1lo1Tbt2/fS4Y4bSVjjOePcmrmgIp2621Yj
KnLJ7WoPKo2FxHmPOTUUfQDjo4USiA9vi7vO9LHidTu6YD2Q8KXHGRss2FAFtGwKL8qvPxPalF1X
/LTDIQIhDwe1AcDMShNi94APMRJ4EeLlU04fOaEZp6F27rfNeylgQYXedmplFTRWxfJqkcqFKsaX
vX0Z1Tzf5vadX8A0ztCZ3aH5UYJdRFRJ04iYW2rpPt+h5e19lzXxNh7a/ub/C72VXdJN/07oTddR
Rvsf//t/fYz/M/qq1m/d2398Xf/w8lZ8/dd//p/87f2tePsHmbfrn/xd5c36m4ccs+74nmEZwnN/
C7153t8sVximKzzDETwiKPeH0Jtp/w1JapvQQDctx3H9vwi96X8zDMv0WSKI2BAYFf8vQm9C/JPM
27LSmMth6IZp6OZyDH+VeUtFbVgtw37fFWA3DW9kK5t92KtDta8j6Eq4k6CgjIR/WxDY5C5uLCrM
1n+5ZndVPkVV+R9lX+AmWnaLfty/OgzXR2aOo9E9RF7+8TBm0TaTmkmKZV0t5nOGd+zC/t1t9U8f
yapIkscnbQ3xJPPcVaczTWNSvP2/OQxuRv3r6ILP//pPjFhtFPeEaVpwnlzHshdRvL+I3qG7l7a+
Ys3SKb9jNWnlm0loBtgWyixuMAzVS+aEd07iv+RTg6Q6U7AW8MzmstR2ranUZUhATP+bw7IsNP/+
6cBck+SNjMtCqs/Vl+v3lwMbMyJf4TYhEIMJYJzeVzsrlbdiKVMUru3fjNTy1/g5awd2Gko1E3Tp
EUUQwugW2L9STkWKbREp9tFB1QCOxZg3SNTtsjH0Ti2e6HvbJ0GuDOuEp+0fD3ntNuvYpvlVT960
KYeKQrUfj7ezTJamzvQ9lIsuDFEXzW6tOkeThu1HBblHes6BTCx6kDamYf447CYHmJk2D1oQifKn
H9J+skxanzJM6Tu2e1cCPxV5iwsOauuqQRJEL9pPXHahAZD9c9rlWU/nRw8Z8602fYRArc02rUDE
bNzoEKoBqys3h18+qWOUBcLbVAlAgs6hTCg1Otfppw/J1EqH+Jhnub/z0Y1D+z+fjqUxPIWRSrde
3zu0m486zd7UMMpTrlvOFmkTHCphLzvecKqSLA2auFw7amnvUKffGhjlhXngxXDXUg4rK35S50d6
rXawmon9r265IWU8nofke2E7E1W4ngQpUkRINCayWSJ62loo0ZIlJJ1HCUSEOzklX2UBqJJ9B50j
+dMt8aH1oztp4ndhhTiWK3mfYoEr3wd3AdSpsiEc99cNOmi3WYtTZg2eecT6iOLmtLJN+q1uo05R
YdHyiImF+xn/Hsvamo1xhzz13i1BswjffhSm4+wMTERVH6e7SDVL2XkCzzZ88wySP22S/UYbo/xQ
j/LdEfo2dO/E7L5G7rzQkEycN+Lwuz8m2JyJsVpppn7fjd3FzfIvYU2ACQoTscZiphBm0kgFi4zx
hPtD1I+JAL7ll1Nym+rvkaqR6ljQeTgYxLQ9Cn1EEjEbvsaK3nBNL6ptfaSGChc5tDrHm9brSVrK
8dxPot16UU9MW5SgGZuYUTHFu7FpIAoXzscUCXs1paKDljT8zB0D+JgASZn3tBOE44QAnCXmITni
FGZCHQg7NhuBvOZkZ0O4TmRrswTgtIl6KzgNEzCUY/UHzebB0lzAHtenejr0h98PBTJIa5kSPF7f
02z5PiU5RaylpYgd3q2DMhNGsjUNxuUtFS1ylNfX14euL78J38j/8pHr+9m1Jbk8/P7b63u/X16f
NfY471LN3veLRkppqARH4tH6HoWgc67v9Yv5wfWZZczIBEz5dyMuBSCBxdh7SKyqPf7+IEqauEA0
roMXIP98fah8EdOjXV4zZHwMgnoNHIUG2uX6h7/e/PV4/VTiZx71fdA215eYAP7xTdeXyHygYXNz
/dO/HMmk6/E+nMSma2EnW1Kkv47w97Gh2uNlN79+5/rudD3469e71wO7PpXXw2UJAWqEu5i1xG92
6n/Ry2N4aQxPLRLvQwZR1LCYPJGN1mUDyqSLI2+rUpwSQ303DHq4mZAUbMZmOMSjekqs9rPob1U4
4b/rGKeycA7lUKp7V87PlokqFZqgdY5muk/d/iasYYTmU1/szZnuP/NCDzQWdmLHyMNwDvlkPXqw
NAdVrYT6mHLThxQcVeqYt2Gm+/tJdnBTPeTlyx79OWqPeHvdOG1jofUIENqOamcn4IPG5QQ5t3wV
OhoRNfSgLp2wmqHRQcBaf3UKYndJxaA0E/D7RgPuwaYvEevi0S+BAlTImmljGB/mOA8sNc1PKBzu
Qq39aF0k1xOLuB8dT5pS4JfJIe7LGYbJGLYg+WLUPhKz9m8o29lr3YWIkUx1tJ7mHBATxZEuoSo2
kGS2MQ2NKi8g98N5apLJQ+q9AAURz7faUg9g/v6Q/S3FUaDamjlvu8/MjZyTkzg1QAK4i0Y89hv6
aGxafoVgpTVvGiBqXtv3WwktZZHoJz2k7ZLQw6A1MTmC7aw0mq3SIAKzwWF7Yd+5M5qvxhSuDcu2
t0n/2QzFlzXP70pvvtHZKh805cq9AWgJOSsc0+mu3Ja5TjWfuiXIj7Q6Wj+J91AmpBxWdRIhmBg/
SXL1t3ZEq8ZtetQe3AQjOId9VG9wXspIG3z9MKJAe9OAg1FdhL7QjE3fXKAl6aSQAtGYx/503eZ3
nl5B3xT0Z+o6/plU6lBIcbQb+Sk8BAWmyNvUEoWI+CUhzYVDnMaBK/sDViIbd0jM707/VqrEOAoq
uDeIK8LQqLRH0ZvNTlmYVgpIeWhzvRuF/HJGhARqVLA2yMXBHffzbl3VR+GM59yzQIlV82XWQADN
aCfahrYwqBtaril+ajojwJBIlrpmgNrvfrKNU5ZPO0IMFA4WyoSb3jpGTG4bEW9aTlTvoRgISEyy
V1j0TLT02y7T7iqiGSyTv2aX4ZWF0bxNw3kbdcNrgp8DcGFcViPy+6T4YIoHYF/uk8wtkLdFVLih
aOqWMGqAUcVV8wTst1IPnrWU47uHIuyRP22MtwZKnxmXEOLxM6CxHAMCxzZd97KVXs7jxq9v0zlH
gUFVQHTYoNBRynxJJVMz8lPSRHd6TOvfnh+UYz5MBVyu0ERG3BvHYxymW02B6DecOyI/0CnUM2ag
0VoCbMOJxodGWMXWkdA06eX89D08pyLjOFa45pVu4SPPWO+8Qn9FRBSjBr/+sEpSxcGl/VH0WHVR
31u3C6/MN3C1QnETsHjpnh2zvh3TFrlIyqqQBH1wor0Gz1EvOjTcUe5x5V3rCChWGsSUKfsxhsMZ
VernJmNp8nHaUtpBekAxcca5G5OICz1597gYLCX1p8qjq4tMoMUymUMx0nyITlCSwpjqeRz1m9G1
2YQx6MGh19jXrgJlq2xQWOlNajZ0MmLYYrSNOsTUb6SJ1bKDigXGt44C1DNOJ6cb6bdq+oka1nqc
VQ/878GYY3T2jAECU1i/1gh70QQSzymqijeDZT6589FLIEGiQnbW9fxpSp0vb9TfALNnWvhNi6EW
W83FJqSN0+ox8osGUhJyKb73WQ7F96o2EX5K9v5x6iuFEYWLoU/k5xc3zy24ONNYXHKJVym6c2RT
y79c3/v1zwLNzV3kUE6s6ifJJrPPlfFy/VRYFw3680DkqJC1F40gZmfoDJvOgOIWhQJbs6woL3Pp
TzS4gI7HxXQxKKp3hlZscnwB4PUAAkPkEaGopmY2GjNYS7kwylEIBZcG7M/Tf7p7VcnpZEbSBQ9Z
AjYKwbW37tnsDPc8CCK9ahbj1sWeLKmB9jkzW1qo1yPtxKcExNAlX47E0juquy1ixhgrcPkUyH0f
meuhmRUoRhtn+ORn1M1wcM2Kh7GhkqjU2xBTGTEyDJztakKYwRvDc+9O5hkmaTbzf6rUnHVXnP3a
+EJREMEtbXzVahNWAeVYYdKS7EZcTvXqrk0SB2CTBXt28Q+Z+4tXZGjWmPVPTXNuM9ccKdtGt4Nh
mmx6nXkRkQIemefndx1XNv6kCvTKCQzgL/hANWdrEC3qCTpQXUOnItoWp3oq1rGntfwtilvxchNr
/Fy2UR6HtG8qKLItBnOeVOi8gZiZGhcHvQRv7pG2qCX9oJN1f8naobzAcxjKMLu0aSz3YpLvCa6A
phV2GIEM2KSN80PYD9PFGjHXEcDGoiL7GTscow/fpFX8TMHIyma7ugx2dhagwQga7e/UlOnLtzrw
b7mmjffDs7kreYMJGxmHuhiNjgGLvnT9p0PsoRiciTAoiYVXll1CrpglyqG+hgY4GNKireTRB8ha
dh7k2uXBN4avwWuXHiwD3Zmfc38CkbRPB5DnTkfkYrkZLaow7DBdTd599M73SeihdooCdpHrdRAa
86dXjXe2/46LIcNiOFwf1PJMq2hDQQ7maduLmVrs8tSMeo9Niowulof6T+AcHuwVHNA/X1//2UKJ
E/uv5ZPx9d9/4+j+5Zut5a8zc67gelfD6grSc1rcsK7Prmi+//bl9SPNAuu7Pvv9t9c/+/3y+uz3
V3lUNSFaopNy/ebrF7B+21rnBaGGEKOm+83h+uz3w3/7nldatGv+1d9JFv7EqbJ1aM3IPy/ffH2g
Vo+O4+/XCIS3v/7l13f9/qnE8P/+SQs4e6isQMLv0N301+f/8u+R1UNcvH5p5jnqjyO6vr5+X98j
U+NNECj0BhJutfxmJm0W6uvTXLUBAM5vObriWISkt/H/Ze+8lhvHtTX8RNzFHG4dlGXLdjv1DavT
JpgjmJ7+fIR6Wt3ec/bUuT9VMyhiAaTUlkQCa/1BKzIWnlb26jqoFJaRcT+gqo2wyoRyB1u8bRJR
aihSNAiRb4fBKCnypVF+EglyUiNKcg24WP42mGS5eXlDWjU/TtJrruwuX4BlYXb0c6RTNUzBr1S3
jwx8TDXAF5pwxtVQDTb2sNYLxSFE6y220pkTmrd2NjhUOl25iVHTx3PDt/C4R0BXb548ipzCTjay
R8IwEci/V3isXetYfXeGcK/nYeEDNzrwggB66+xMzWHi7SF2gBroFGy8bi4PU797ZiM+H/pCowK6
HPmNySKhDHjSLl1jaQrL37UsHrbU735Oi2ZjPoAhRDDdgJRaWOu64p3Mznucu8URLBbaWRN7gjZF
J6BCwNbvZoRXOhhalmvu+iyMDt3SGOQu2iRytkldG1diWLAed7amHU12KruoqEGzoI7Ng42/ERdk
O8/jZS7HA3dTfGujHIafA4h9mdFEGhofC3h8SiPzts1c8kBelS/GAWQYxvjFM5vqOPs+8gshtcbA
Lr4BMET8QELLC9p64wt7n8+6s8dsDb86doZzhsFsGSToWY7xl7AeUW1M4jfy9fE68kv9QBFVP6gj
1VjDpB8wvJivzQwf2QQiFrkfzeIjQGoeLKSaVU1BsSIzg/eDHzj7Oi/cvQNQqmh872YyvG8B2/mD
5zTNrqCkqy09uXxT2F8svpe48l1iOC5OV4AiQdg8VgWr3mTO7YP6YqkjQDnRKgFIdSUNYHqW2R3k
IN2Nk8/WIRg6C8Pc5HUObBN0+vWYOsbBW4bUuDtU2HJ2m0ZQ5RMm/5QYMm+kl/PWqdhRTiXsflwk
cDrSPJZafngw9Vw7qCPQdVBgrLigVlMd4/zgdXG7iaWj1TeWoxW3WVa/ztLcNe4Ae6ceoLqlfXpw
kcM+IBqFPOI6sEdjpaKRhhy2ayF0glFRcvB+zVTTVeP5+8SVn8jApis5pd3O6nNIWRNP4nj5sERO
Fclf/obd8qVXjQHGEFiGAcMKqbFWOMl+FsPPRosjBBlV/3yoaQl61C47XKnNL2pALqeUiZR/TFRD
6mpqXHU9nbqRlcJe/TBweVU1+dINuhoLcMmS9xK7vGhltYvD5KuV+NQDGxGnv731KnLZAtgQWi/v
7/JWLm+vVu8868mcAUrHEnT5xw984QI70deXeZeXvbyVD+9WTfnwNtRkNa/v4m8ZEJMmgbYX2RnO
K2gRaE6VPqXSO/iDkDd5A6jXzmM070g4o0hgvZWZrd0lDcKCEZmfW1bpUMZ8gd6fSFeD16KbVgZ7
ZM6/6Q0WvHOK9dLYODA1nczYlZlpwkacT5GD7iOrejF1832UvLaevs7IWdyaTfoN3IkNhzgIuEmx
07VLqvEWv06bmuBVpcMKZ28pPvvFmlIlmrAzhPphGOedHZs6vCSw8q5prBGNfw+LST+6MnsT7GvQ
SeSbMlgjdUNQF1veBHJdLctBuAH+SjNOlOqwXguLz7k++a+9+FJ1YlU1I+qjIMKaHn3Mpn8oeu6z
XQdGaWLzdD37fXObFum70Hgsg1UdDnZNImmQ1jdpt99SmSFQQ6bjtk9Qze3G5K6z+/c29E+5AxAc
TGsk0nafGK/s05x9NuFHzmd0y/08hCVikFL1B5AQuEtrUgRPoaPDN04m7kQ56sb4SNyEU7Rn3Y9V
tlut5hCuI0LbX50qwIMFJa+Cn+CjWaYOGXQBMy1q0nWglw46TC36GYSKEt0Vi3yPYbfxepYuBoyt
/nWo28+dDmTXnthYzAjGxNXbnDjRU96max/HMhjd3XEYePyXdnLqazNeec14r/XURycSOvyU7V22
mUc7ZQumXcnObR50sPRNChNM9lqxCbMQcbMFwB3fa53brhMdsmBgu4fRn5AmKM1FwURWd93nJESt
aein6lMX4MZL+nJb9gklW7TN8a2T8Os13K+MqnTvbcl2CcsgdAvaedX3lfMI0nxVNIjR9aV7HLTB
OIbgJpIqt3YZJls3WSj8PWifH2YRoW5QRHBNpgz6RzfIW3JnCP6AJV2HOSoBbSjReHMibcuCBPMA
QX2eLfGtnusgYjxUAoXdL3XzWXuoJnEn/UFu3SInyyHd4tqRlbkppwQpBT9F77EMQJzIJdNmkeQb
1tTXJIxKIJwi05xbmaHID6I6Gd35NvUdE/SbvwV/2Z3Lcv/v7vWPRV9b/61E93dF3zb9UPNdzvhZ
8zXM4F+BZ3JX8j2L4tBSVD2bexme+S/b1g09MB0zMAM3+FXy9Yx/WTbFT9uzfcdygJf98vZyGHLw
4fIt3MJw07Ps/0vJl2rhH8XE5f0YpuHgIWbAyNJ9ayk2/lZMBMQz5bnU7R9z2/27GafoIGYnvutl
lt0EjTF/iRPgSEaXfK8LaQI7NayHJkEP0PA8PFIbmHpiGB8iAepWypzsF9Slp6bpW8BmePT5WfWk
mkh2lAszTCBFNFVPUV3ZR+n4J88zkoXnC7+OhWi/O0/GCgm+D8uleY5w2q6yioILMKtl99JmQJ9/
NV7Vl0dfdALhv1gLkP4Da3gZVkdqjjrqe09D5PF8ERUuzPCl8XKJhIU23LSiNsCuGYDcG/nDSMf9
ZEiQq81YINfkuHcZTkO7VLd4NjpdDD64n/E8wwHbmwuSoXrZHHMzrI82QO9NWIbPl5CKq+YSq/3s
tq2dgMoOJ2mx22LN+aBZpRteZ3WFMcnStGmEYu5yxDct2wRN/h9xoKagwcqKtI+arZpzv1yMoq7U
hWKkCRsQhxtPzXfOZ3GH2xYOtvRe08JaL9v2IVogSPYEBDzP7JyFtsQVQiCitE+nCM7Qx8MwzvO9
XWnYjpCzRqCi8IcjN7XxqI7moURY3m9Bfy6jaqCrS5joDmIIeqIhBpk29TsAZYxPgQHt7CDy3wB6
RXlQvQchmOwRGKAXyPFOjKipDZNXvRtGjBNiA8rOT6T9YqBr4A1V/T6abrHxrCZaqWlDrD+UpW09
egmUxsvpdQS9VbMiAbZaOkgYaka88/36dO6GcWrfuaEG1Tt0+7VbQKRE4eGewg3PMFlBCBlrDU/R
wL/3jDJA2ZeGyv1ewL/ZX+JSFCGCu9GDCqkGjGlwb2cILcf58PMaAl4Aoi0j1JMiGQ5yaSCD9Yc5
7zNqq3y/PgyoKZdYG6OqaIkWZ1gPkUegHGJttPWr6skZyCoqWQx87AstY4hNs7cHJeiR/rCtm8vM
osHdCOa0+fNMNQKaBj9w9HNYL3aPqtGzbt14mneXF7J7lJXR7ZsifljQ2N97kmgT5dovVhVjXFMF
0fPU5gjS4nd8b1ZiZuMGYDtMhmrvxdG4dspA7iO90oZn0cmwAWOfI47U6uwW68nYjCwiTucmK1Jy
vsbut9AyqPm1A1c4wtf619y4D+LTdxPvzJ/nLiN50uJXXCBuk5jlIqUGZScxgk89/6BH1dgmn7N0
hU3K4q9YHKLUl+APnJOkJWmayYPua+eTwjhB3TwGZ6nQE4Gci0Oar1UnTmZoUb8diqkFYBFU/m3U
ALxUIwp5kZga0EVbhOPtZOFx0ABjvsN3ECc6PI0SyX1PZjUM+iXuRAbx0LfZ6U+pvT7Pk3P4czwH
PWNh9TD1oltrna0/tg0Km96NOj43g1mt4VF4kCVS41HFZo+7Yxo2h3IJjVFeHDovfbuc1ImGkvmf
FwU7v8wuUTSkImfxMYritACvZ6gXxxAY5ekcSiGcJwM4UtXFYbI4BZOZX+Ze4s60AHs1DdFZftM7
7K4B89p9eBwSM7gWo5N/w7JH07L5q9659Y0mc9QGJ2iLg/PzqfDPE5yEkhWOCL+tB/4O0KR/fMgG
uB+aOHbzv2PD1vnwkC2pm5RdOzs/3MCTm46//mG0GuNgOkHvrrzMQfMl754xkSLlldsVQsHxjI79
8leUeGBPo+ncR5IPzegd8tNTgZj7MqhiIjLYroAn2cHYco54b6Fm0qT+FoOurzB3yJfrzbqaEQvF
UBv9FOyfqqlYqZ5qQPhmrsw/nTsQh3Qxx6dOAGd2OlALehDIgxqsYOVcY2zZbFVXp2rZuixRvWTJ
IGeOtrNmdEmqDFGvOatPkciT74Yev6WpNJ5LN7ZAe6beajLAKoneva6GRD/FiY3SZGbFu7DtjaOd
Iw8HeRJYQ4HEiGhHVF2zGM0gaaY7c1iU8fveftQkjecjdsldK9xOY7J0++wun6OD6qlpfpvV0G55
6an17MfztC3swpRUiZWfSpLYayquCCp0sffsePq920T91zBKDcRJg/k01yhJyCAiRZaP5dfwbvAM
CXsKNiTUVJY/Xere/fcvDZIZH1ZmgecFhuPZju+4lo/h858rMy8xxxwznej7QCHwJgMC9UhWcn6w
IvC+JlLxdR+MV3NXn1x/yldT2Ha3FoZUn/Qq7w5eIVFfi5JxD6KJb8Bs48AFxGfPWpSSc47wc13i
ynUZUEcqpuap7ofY5dwPA383+RJjhWle9aO3BfkL/SG2nWNlp9rWcHzA6b3dn3IQYgjna/bb5Mmn
wBrsfzfU7KrWir5JkRvYgUWWcxhEau0cr7V2Q6NDB1Z9wRIBhsUSPR+q6GLRtzZFfDhPX05UcaoW
I7KaMjsMcOnBI+swscMche7EytA2sII3H07YBBH2R6wVa6Ovqy3GqTmSS4N+l5lyhlOOEHjb53S7
fDZJ6XFIFv8+qdx0p+ap0BQuQDvMVm+WGjOPBufriBnWobP4rQFJFwj/A2gPEz19iFIaHQI4MVYF
pKjTB6vX0gffFvk6jb36WsXUPFvD2gyTbgqBy2mqGfxa28lkwkzwr5A99vnRm62txZ/8xmwGc8MY
6jxVaj2nFN/z0XUh5tLYFnJUYQYvolhWCJcBdaRibSwpw/7dsGzwcBlNFOE+nNdBsYdG01pf5mxo
Dm4Q/bCz0bgbfem8eHClIyvC8WiOBvTvy9s8cbTHStdKOFIWGledML7ifbwJI998hTXHJr6Psu0Q
Cf2Jh8s3NQHm0I/KcdqnwInrLUAyHWliS3ttpL+2q8H4GoSos1jUDe9diFgHnj7gAJaBDImkdB3N
JlkO20JwDrfsYzoV4ji5ZkkdWpjboTWjO5bG4qkOu1NcCv1Y2654MkqAHYnXC0B0DKqm11Anbwz9
qHqXGRSrOX0569c11AwYo+H5GqgR2Ghf5GjHhTWyr34a+rvzIWwaf6eBLUeQ8XI4nsgoaFBm0Syp
HYnIeS8Q49NtknFUJl90C4V62+dpoEbdZryhgqw9ibSAXIeDlbPM6ou5Xv/TbevPu5an86BzIFv5
JH9wnw7MP+9aoUjHWEuz4kdqBv2pNMEDDEnYfq1Sse/RmaCme4dtKsK8fdRTt/XMZx8u/a5LtIPI
/Bn/GFBONyEgqJV6uiE9YO1aHHR3cV+UKNp1w7SaQQ1CzyqGf0DXWn9ij21Ph7/tO4YDEFv3LGfZ
yP++HdaMSPPIHVrfIkvbu02JuEoVpz3eyQstWPWDWAioZjbyJAlyiuegX/vVcZybW6+DoIOgtyWw
L5ndm2niTqtO6aivXjfkyq75JWLqY+cgNiAlojjjwh1aYqpxs8Bdt7GOAMQy4CyNB1VzjfhDOA3/
sDhRoO4LzJl/MYkEx8Z93DF8HjP+h3/xlOV1MLsjPk9DcqyDonwZJ0B5mW+9tVYlt8UQ+eTzLfst
ITsHeLhmC0WK4BOWyNs5rOw3i+ruJi4tFCKXbijL75nVNifL17QHj5Tg+ewKWQS7E2Ktrg366qHV
j3aMdArgnBHlmQjUwR6Y01ShAcLhud95P49Sp6ZK5FRTu+9KiCXlVODpXJZJfy8CCR0Q3lQi8cMO
bbklE4bGztin/j7OPO/cJGOLgqvqD4lfI8FmGggvaNO1et7bIebHSJ+82YbA88NEhTkoq+aJu8Z3
NaHhfnbl6Zr/OM8ZRK6ySVftGLTvmeMjkRakX1CtSKHQclMnhWw+z4Gur4q2spCqdn/v2oA6gLVo
T7lnR8fEgO6ijlQjKjbYlBIlogR/DMRzlO/+++/Vtf/j92qxy7d0nrWWh1/8Mv5b/sewokkPxsTF
Y9RvXARt5VUENfA45vo9YIrp0Qo6Gi8AMRhTl3SWrhrItO42Md3pPC1qh3ArIkqs6PIgXKtvAbuC
VXmAAhg+QEQBRC3zl56c/YM9D+HDZFTp2okCSvxZ6SVApwZwvW4SA0XlDDVxjqJXnk4O7BzOUHFY
MstVVaCIbF9dVfXUGeqquSHMRU/k51WwVgEf7dTxWs2LsR6so3ZlWbUDK7JL0XRTh0ujjlQzULzY
DS47HsiBHMoEEcbGAiULCXL13z8Fw/zPj4FUn20E0C9MH77Bh9umGRcZ8gyO+R2lEyTvwzq9z5vs
MfDjDEJfhHDt0vSTkaJ5iOVfWfkIGC8xNVcdNZ1n3cJPho/158BYD90WcOHbh/g0NinaJk8fwuny
6maUHLpygrW69NQM1bSLxpeZWRi9/3pb5yO0Mm5b/LbPr34ZbTXoBMB3+On8eUbRRukxYkd3iV9e
TDOAsRWGtleDKh5TrQep0mTrvKh7NjuCpgM4dHXufzxUE0LXYMLHw99OE1ZZI7L18WJLv9MwOXAr
LUB9cQQitzBx1dGiPUgV4egk8ikeoycravxDXaKaSy6/XDkCTYezbIQacUm8HpSKxERGDiH7RSA7
AYcc4On73JoGZd02eiTnNt55pQdjQ5v19yxHyt/A2hJPdL/4BPJqr+KkD/Cf6Pxqk4vYeDepH5p9
8+aSl9tWBpqTatbfXNUo6vlcFDjzm/5ma2u6Cxnnz8dHYEAW8l3H5BnC/ezP+0dSlkY69Gb+nTQP
n7AbomQopekf06HBObFJ96pXJiYUbGHmGcRxKBEq+NvIkGzGMKuPKtRNeowNgekHLLrtARIe11MN
6h/B+ajFCvowUUbvRCjX+sB9y0xxcjCgFBjz4D/ALmLF53kI+BTBgwoVXdHubCcFd1b4/oO5NNXs
Nqs80fIbFVPz0g7GgA6qY61iA24DOSsQwBqFs4cY6+BgzdGlUTFXCNjp3LKu1IBn1gBBPsy5dH8b
hjswbbSA7Xsc2h+v/7++3OVSdcsjcXKhhP/nOwNZ4u0y/kb7WR81/L0L7aCO4rh96VNHW3+Ij8u0
SwzkZYPutb0sxsicX87/MG+wUcxrBixdPgyUZR3Cv12u2kYFLne8W9RWfgXVFV2SgpuAzCHW5/Y+
TAfwHdQY9pDPojZt2pXWEVeD/phiYpVbsXOedzmDfONDGOoT/Pa/LnI5TV1T2Gi1PJHP1g8+7+VW
17rhpTOdd2tJ9qcjhAUyK1/cPumvSZssblJ2cILTctu4fv3Zn3xII1PDnkrW3kG0nnOj2SFuK6Sm
VKLDzQQ2KkLPnkZzSDdenXSbAtWAIavDezOcN5XvVS9a20b3VdZhBl7WL0mUVgdZI1+qujIW3jZH
muP6PDeX5rqRyByly+Sh2WreASghdN9CDjjAJs120t15XTkamN6SJH7hZd53ffGkBiOf1VSJQxRj
HhHxwJMx8ZGTTK3liS7nx8r2PBhHjbZRMSdp59MUY3+3nKBClDfkqhA12rtRAhRxGQgj6wH5GXFU
M0Ak8A8kqXcbhWh+uAESgf3UABE93/FGB9qxF5L3moya5AV3StWo0cud8TKQ8mxxTDLxl9CgLqLO
UMHLK11iasD4dflwY2zVczuaZ57jXQBOWj3Xz/3liT4ZwMkiIzxeQpfHv/E3qwE177I4+HC5y7n8
CcATqL5tDOIfFgvWshb445aL4pzjLv+Z1HMhmf15y4Wi3jZBgqqJ3URb042rQ1aF5gq9oR9jE8z6
yqnb6nA+jILXrtK8HXdK/VukhZ9K7uIvhrD023B0MPZCHeHIAtcG04FSSZPWYu/JRfSodfvjPFrB
Jzc3V7HQ/bcC1+5N79kuACIRvHW2/FKFrXvKyih7iILonbT+w39fGC010I//VsMJFkkX29AN92Pm
1IAFZI6mXnxzExRbG6rcjyF0aDRX3JPq6TBI8VPODAyYpnpRTC0fIugN4FeYmw9us8vMBbQdeHhj
1Ym4TsM53I9THe7VUWUN970+k4ha4lQ8sRNQh6pxwKO786TvhgjtYYey3K7WkE3r0k5f92XX3YsY
3yaPLMQnXyBVJ4NqIYoX4lognsfrOnF0iFwaMqnaXh2p2GybyRYlDvDfDH6YpubKtMe6Ug1rzXKt
OO6RiYhxfdASB7xcXKzmpNZeugnRxswO253q2pbxqqHhdK96unlTj3P3Eoy6dZL1/MB6LPknruzH
MjL75oAvJMsDnbWtaXxMVoaaoY9V42hfY5BCa1lon62sLx5UEzpjRoEmOfE2A9I6ca4fY73YyMkt
HqARFQ+NjPL7FGnWQKtRlenCCEti+BJxj9SGlF+cQQth6XNBY2l8W1JKAJZ/eQ0n5jP1IcCq66m4
FjfPcEtvutScH2QFaiKtwwBZKoRTyqRD8Dp0zccsyQWCPv3wZeiMTZ6V9r/9bFgXmet/MQfYOZET
RE9TMncrFBPCvZ563W3fND4slPLuUg6y55q3ahnp7yWixn2Eu20dVIkIMKE8Zkb9tyfFstMR6OUE
bzlBXVfzR3lcXqUTmZFdVxNyNJdXAJ13ip1hQLyrhJyS1xKvvwYrFb17VCF+FBhwCQsni2WG0Qfl
ijRKNJY39eS5BztsfhRpVZ4GKw4eRst/GvhVvTUuoBg58vQrQum+1UIe+z5InsZcZPfN4GP8t8T7
HA0ge/KzbYECB6q2WXxD5g5S04QuZjdox0sjdPdnt+nG5zDtybE/CbNftLX/aszQtvaZdAJMX6LW
3maLqeESU1MmyKF70eIgnursnJuklK/mt8brrVe9qycUFXUK10tX0yrcjy3Uvd0GBlPDA/JqQIrz
7uc5ZVTbj0Yk3LUYBF4eVo2eN/+Mb617nPVK/xyDwB1crT/0jSyf3InNvo5QeD05sF1jzd55Qzc9
A37AgmgsPltUX5C2TvNtKeP4LQGGoObnwvD4dVaghZfTkfFYTn4vUGfdkMiV1//9RmlA0v+Yu+JX
5zkqa4W+gG98XIo70VA1uWzKr37LjsaqfPfeWJp6Fpgq5HqyUrFBolZyhRTqpvF5TlzmCUhhezBX
hxpxIjBZgJKlNxrraJLBa4+2BKqF85ckyNubARmdg12G086aMCDRzOZUOC4PpMLdeiJuTyrU2QnM
Q6dFf/pXTA0A8uMHnPXHECrhqW7QxW/yEgCpbrI1yi1gF5QLhr0hfHw5YaAt1YNhH0UVsD+3mf46
VFHXbc3w+rcJ6rCqqPkkyQgZjDO7pTnPXs4OmgYX4DB1970NEc3WwurJHkW8aVOfXN9U6I9R4yJ9
Ao3s2km8aZW0pUD4jiZk4mGqkAWhkFHcXGLqyF9G/9cYLOV0H7qfLrPUVGpk07WvQ8sWVYugXiU9
IHy1ju5+5kFYckNz6yyblXDZyrhVt2pDA4jKEpqguN9r0HyspadC0L6zHYUJaD/A50+mN/DYZ1tm
le30XuP1urEjQOiycqd3EQuw22H9KcxSm7KfVSNDxTQ+GAczmDS+g51iPfaN/ajioGHw+5g83FWX
aSY7HNDL7w7eGC3yjEFSpvvEAUXfT0J86pamNyjAB93TOSJQwocAVu2E2zj3aQGfUjjd3hxlw0dA
o9l8Nhno1t1suM1TKyJ91yS4yqpRMQOpq/QJixHfwJwiieI7YCoNejtZue6KVEL50oMrNqwhIMVF
jMYOf7hu/UpJunkdWgwq9OWkWuD5jvZQssqieHG5bFI2SurQW+Suz42G+AGmEfQteCxrdKDGK3LY
oH1Nx/apQgWbyO5SfV1FRXvla/lG1XaKnoqjA85prQo/el4g3JhOOx9UziuLiAyDwgB9A+HPTyQ0
74plIx+FBdDOTkMbcPaTHaRszH/sDnEGR9uqHnoY3kkdwexEAbd07/wspirhj6tUnxZr5uXG68cT
kj9m/K7uu3B5gp8Dqp/P4808Veb+w/05dqzHQaKXlcNE5xmVh7ciKIcHr0yAwzdm/JwFFHq7NBfv
dul+91K9+jaW06738xAm4fCgpWi1o1eLp1kHylM1fu3mB8CZt7rXo5WnYmDiw7uyMN7i2aKYrQY0
GZh3Vd2vgyLQD+E00/i5cVBdv8tmCbaBftO67ab2qtN53hI6j6o+Pw9g/Uuj5vEVO6lLjS02wA1a
EIZIbAQM9f5JNQapeWBfj25JBSpE2g7PrLRZq7GoFOWxMvpn1ZNh0T/VTfIVUV392rBIAVa+E96r
JqixW/CBodxeYtJNtfshxJQEUfDDJe6l3rKH63/wStq9qdfswLiX4+YxLgK4S1BN1oseWYmkuEs9
NHMBgmRvkxVsOien9kWK9SRl8lWFkxiF+TTvJPQVZvV80UGDivjeLUIfI258mpZ453vljio6ZjOG
n72lozAwQ4qHlW9EbPvc0vhcarhVlBU3ggIN0hN6s0DKjKD5EqaU4YHvRA9gn4AtWAOigiMQVHtC
GnYMtQ7VD5rUhEYKq/uv/qjN4MEHvGX7JZar4ShZ7Phcs9sb2IVvZYYnSY325ckLUNlABDX+3s3X
3tgBFafcfm2Hsbwvk9alsip5hqWZ9zLm44OaCbD7Belu/9mBpbZCvCrbBUL/cK3ItzHedquTN8wo
rGbQ6FbqEEFsq75Sh0hir6tKRlsd0ZW923+THp9MG7j9FgJ5/VznBt512RBveso8z3oYo+HHE2TF
srV5LiefP6RojVs1GuQDz33g2Ddq1PObdNu6yBerbptzS7MRWsT2nnNFrxcH2bNOUd2CD8xDTvUx
miHi2kUvfgQB6KxwQE5YD0ld+L4H3rnAeMLwi6e5bTVs24yQ73xf7jRcyTaDgQfStZGl3l09VeJ2
CErzk11gBNF51fSl7fS9bCztc2raWwpE0Se3Ff5ptiYoe3qCC4qWvodumx9NLRGfSj3ubx2Ju0VZ
2MWWEuy0Lx2eMFN+UI1Bve98pLoSc+7DsDSXKVrojreGU5AK6lAFNwrsUoB37lVDHrjb4xxH4afz
Xco7uY9DeGPLjcX2GVlLmjLI421fdF8uIXU0aw0g9Lg0NlqO80hsW9Pn3AzuAeKknzovrvcqHi3x
RNfuEeh6GvvG2g9Adm6aKA2vxSTKO9Kr5Z060qEn3mX99HN0WroqpkbRCpeHAcrVm90KrKYmHZVo
d2yPDQWga61q6699o6GM6+bvILWbVWvmPSQcJL8rK/pizqyAgYtuRNA1d8C8mzt1ZJL9wjnJd6/J
HPE5aT7DasR3E4pbkdNwOyZ2GVAnT2gBXVkeRkVqQMXOV3DM+Mljiba2zfYQ8BgDoYuAylBRs659
ONdLF/Ff6LRLNyRxjbtkdRiaEZD93Ez7rhpq8iNeepqrfiAfq/PW2S6jEjPKU9t5uEMasUOBNLGe
C9+pydDlDi6Ff3Q1WEOrcCLJlX8J/ZIvcZ1bn2DJxu+9heVSXoAotrvMXY11Z+/LTG/3gZziNYyt
6gG4hnU91y7p4FhgEIss0H0f2C9FXOhba+mpUFxE2X3myQRXtQRXa4dSOH8WhnOR4jtnLH/Ypj76
lSsejaGf153r6SsgzSi15hlwMvhIRtx7h0rPMEfN6/698zL47xJ/j9h056fOtI9B7st3syhzBOhM
wCPL6eB3rhAcTx5qDduHpXBPgsLfqWK9ajxRBOeuGihVhf8yx4ZbAAmmxgxQ2k+mnaz6rO9eM36f
+xy41XVoi+41sbDtGoSGuMgyymdnYNI3eCxHGdWLFtea3P9kd3V4KmpwfQn8llJHTIlCeniiSJkc
S5dq7tJTIdUUxfs0IhaCpHt4mrWg2iKEdNLTIr6pzbzchnXbvpi5s6jzNN5edTNz/NJNg3OnekVo
bnS9Th5Vz9duI2+UT3qOiRpswRurct1DOw3uYalY9VdIWP/sq2A8jOFV3bTZ7WWiGvjQRWPcAhuG
O8uv66lpfzf3767Z1VQE9UEK1iFYuUszijdWE2MqSmIFI0rWzThPJfmtnr5OrnS/dzA0LBuNnyuS
afd1nGnvbeA017NlRY/D8m3tB31CsLciD10OxsqY9HQTot2+GY0i3zsVxemGu8jnyEnu4TxWn1Q8
FvHPeGFk9w7rpEez/9LlsTjVI2m3qhqbr52zqFON0YsTtizWC/ZgLYpbLw35BzVBc7Pl7m+P9zFq
RQd3ljjhxRG6hhiSjmDTPucairVN4pc7Q2TDozvi7K1O9ZPke2Tm1RNCmdbWll62avmOv88l3oLL
i1sNAmdjN1eU5mzvrrIAVRfLwJDZG1GiH0WhDyGMBCy4QoGrRuG/FVRcHV0GPsz70FWT6xhvR98d
YX0tAPPLBT5c7/IaJgt6kHkzFrSunq6ccho3bT11736zgreffm5dCwhsxseUGD4OyBi79qE3kQu1
ZhANiJSoaXnZHVCER+zLzeJdYS12w6iP7sfBa/axDvfq0u2XWOprkFDVsOqfJ/465RKrSjSCyhQ9
2b+bLLom3jRODKgM07U4tfgWmIHxSbb4NVZOcbSXXjPhc4HY77zpNMwroHQGyKeUXe5dq4QSfx7n
xnHj8LeUkz/G8JRccU4y+QGZt6SNX88ZpMsJ537yP3ydV3PjOrCtfxGrmMOrJCsHS5Yc5oU1ycw5
89ffj5D3aO+555yHQRFAA5I8EtnoXr2W5O2qyVgec3nBT9rfSpDFk+9C/gKu6a+raUyCYe5T1/I5
kABnjwYCx5KpEd1HQ222vquV34+Rv6xGvad2sY4hqpzY/MusukQTNm4ASwScr262oqvUko5zGTkI
DKfp1SztFNyV9BF2AHIKbYSDO4POXlIi2OozJ/2Ii3LrR675a+itV830utfUM40nvazUXZhY8qEJ
ChlOnAFQZJ5IW9VKQGi70JmkmimdTL39anpdR/maU8sKFlnvWUzUUlef5GYpOgNMayhuDWjXE7Tb
Vg6CRdTNQesjR7/RwMohVvpsA/93INvkeqSIU4E/jgef1BR8fF2yGu0uvwBN9OcjD+gfcY8k1rQI
H+m5zh3zXa5gNXVSYzhNmiEbjapHJSiXvutUC18a6x9FuxSI56CAALFPiuBoTqg+hbKcIRuzsy7F
HcRUqfqjHqWTX0fuTakDfWXIOv5rpJQ33XYvFSyo36BduY0ISlwo1E0vsmXjKBRavBJdMSGVUM5T
kwFTGxaSlZDLJi1Wa2+clkEBKPkvJareysSl2MWqYEaD6QFVi2g8cTRE2CXo0596trNHhF+StiBl
i2DWOXalYsNbR7iQ9PHVp16bik1MqsFcabXSfVDKYcL2aLn70VGp7uNxt2jasf4w2mQtXpeAOF9U
fNRLjpINOopud6QO7qvJADvtEq+lnOKfcQdOS4JJIQj/gmPT/GH8sBk60gXZoKCOFhnnABL+FfS6
/iuuHtKevZ+s7127suexz4cQ3VGZZAndGLXTydiIqEZtK9nZEUyjW5PtL6DgPojZoHbfCUhbk75I
8Mox+AhbcfN834i0s5d40UUshHZv5sLEfW5gpLk/txNAZ10koVk7PbTFWNOF5BBL8/AYEuOA5LqC
aHJteuiF+2F90cvGXwHX/A4jPvBRBCSKTRaPPwEOj+tGrpJTVvBDKTKteIUuDxr9qHJ+DaRc1SED
wlFo1bEhkvwtSFFAkMeiubhQLS51Cait6XaoyhC8WOVKWp+JqqM8AeB0EY+wMpjuALKlAGudO0Z4
EY3TxBsZXNDx3gsq4rSmtDHHOLob2JIxrlAda+YWtdMeReiSEfUH0bhqDZuTuByc93YMEWz13NfM
tfxdV1FUpkej8wo7OVymqeUv1akLb7Q15+vlbMRsqcFpnOr2USw14nbWyITLCHzkFy027kamnat7
uINGOHPYIvNM+CiS1Ju4Ep5cHddkRKBq32WDoyyH3Cqeeu5OMy2sbIVTYVDtEXKgKk1MZU6mzIS9
Jv4LkiFXFl6cqPMKR+ikNHa7DbXkLHqZ4dWn/47LajfACT3ZqnHcCVvNV6u7GZjVf+0hxsVQHwzd
nlDVLZMTlMU5DJHFgoGjIaNsIWvx1o/xfRw6RfXJzLJy40zj/7UX422ZZdfS48hhau6uaRtQ5NOV
mgAvV2NqdaSIYHk/SOM6K5DpuX9vJ8/TgGZ1P3bFTgzZlu08i69s6W5rMnybAiWSkvRK9/a/undi
Qq2N33ml+PhF//EnH+5hE3UItxsUXlfmO0GT7oMIeLt2YfF7sqauH3Qn4qM4QnGoHryKVI8Y1yKH
L3Y58myTzfTa4ueXnDc8VYMNKgkoctOpLklk6SNSpW+l2xpnDZqjY+CUHASmcdPGkeNonhPQcton
mITMbSc77pavHoHuP3Ub8J/H8zga6rU3lXbgb0jPLozaoidqP/IQtbGxU/uFGKPWXn0awwZBgqJF
9weOTpgFjZcwRrHQcMpixZ/XeCFoLu8KE+olL5f0F2HyZ0EPuJGjcghg0ZGTa69W6INawVmdelHJ
PTFLwmsoddANVta2NUfCdmndu8fESlzKjJLn3kDDjaz/No3jetfC347/UB+GCZwmGnU6eEWG9e52
cLmIoXA6oPlTYxLUmoN/jEjQkMKTRlTpR8kbHAQOGmWruT0yzFNXxAr1CEaKHDYS0StHlRuqjS4J
ecIVTpD7IhoAjm9abxaUFTjuyxjBTInzbj2VU7dx8Vj0XPqmR7VVIviB0rCjDM/CNgscZx6OjXTf
DXZD4s5WaFBLWkgvmtqqL+PPvpPNci4NmYxKQdBuqfo2lg7kIhs9fE1Bq3zK7kTBadTvng9xoZWa
v8yg0hdqmHC8DqKaJIZuHmUlrM5lqpdnBRIFMZSmLefxyQK6C+soJoXZNGS7ypbajnzNGQ9AGeXA
9t4yM79cBErwIpcod+DQjEDNJtiDmL5bosYxQqekVfN/rRRGhuehH9FI856w2qWstHOi68P7KHPU
J3zULkWXeoFvMTcv6LTGu5VSE1Oza2DnAQfFqcGn4cs4tsBo/4ylXupvyJAWlDHWujST43GGfAfh
yBC3tKuCndub/k50RTNmXkpaKYaWAOa+7G6oxJLvL8V8BCLFnItLsbJekt/M1ygLFusY2ZOLV/jU
3+pW+wugEBdq+0OOZcAApVadYI3utp7C48lFLfJWtdI3UhPtLzVUOaQrZzio5G3iJY23alqDFHpA
tt9OS/9ArA6HqoWQQuvkDvKJVLu1VDAksSE/G6ms3Xp60dQTcx0VN2JOniynubyMlPvc/79OzCkT
IvjPOh26RCjuIn9eoWU1RyaBjNrgNhsw192Kx0D+gjRJhaYd4B4TDmCdmGBoItWbBPqPDpTQbGgS
9RkB0GzXRUUGfR8BvgLfLB+1Hw1cfvNeJpbRtkF0BHSpwoXAhAK5sqlwYio7fjRl5WuIetd8QQv0
q8XecdidehSHXn2FsInaoUutwLS4B9IT4fTqxjYsEmNbxe3XVW9ma1fqkGTMkgkGM5k8ZsXVYxny
DjL1ZG54xF2f9YVmvnuWOqzyKOpXvRO77z3Eln6qJ995TNVPqpJEW5Pb85U/07PJjQ86Rxeh4nBs
ry70N9BHNPLSGaT2KoVRT+S8Qmhpmm3linpEwhEa+mTQX9jVvGu06GJQXnulTp5AsKyPu8dOcI/I
y2xaiv2M8rRyV7pRs08cR5vDDi3Nc9GtLP7zp6a1TQ2WxenybjhdRVKIQlUzrsT4oylG7wz2jFL7
vHzltl99llPMgcqGX7i8COcFTnzNTXRPDL/J91UfyDs9CMN5LvXHqLT6MxJxwxniblwigAJiSDQG
YhCqXzUn0SOC3Z/vs2KBX+IhtFBRPPYoHW7fsHtuH3sEuj3sHL98FUMJt5KjkneAhKZSYODa1q6d
yoXrqXl0Iad+C+QaziVRUSwmQLnDqapP1cOiL5oqciMQ1cVcbPD3rv/qh4F3KVTdpiDdSNYTxflC
sST5VVeBYZi10q7g/VZeW6UogN70xrYYlXgzTMF1TwWp5KdBtoxTP7n5MHRAJWMqcDKn8S1MC3Vj
+ujnImUb31oj8vdmqqH0ILo+VUqqk91Er5DAsjoFSs6jE6EqHWrFTlw9GimwSZGIfkguy75bVl5T
7MK6DiFObFDHkJqr60ClmkBIeguqsNqWPayhohuaRgzxOBJLhZz0t8yHisHVIUYVs1Yv2fu2R+g1
No3u1gW2cYBS4mc69VLCHccwHF7FXF3E2skJ8mexMPJc7XnwoDifLGM9MM4FettiLstzCzQfTAPT
nJPyxKvT32Kq1/3opnA38sIASZ9oDbeofhV26dDMwpKIqHhtq9MXpNnthd9UcDTAYHJzuwHeUlKV
YOczRFOIT2ZOdRRzNsKhMzXsIzjHmeRnnswTpwy3YlaC7Xah41GvRTdriROkPfpgeqiQ98/tXerm
wSH/bwM9YSt3yl4Mj02ZE6HWxy+zUKF+CgqHReMFaoWIOuvlUMJmrMdxHauQzty7YqGYF6vDJoTD
3Nfh08rhZ8jNTt7iDhBz4pENpMeItb3WQFsvkUxHLVdz+K+aBrsCmS1E0CYjOwBXLI8EFzt1PDya
sffkgxrq8dY21I0y9cSkGI8G4t/UgTvlqht1CHOn6RSZ02H2MCJ+jkB32UwOjfTZ5qDbSPmCW+0Q
o856M96LxveASbf3aiXR2k2d3KeSIr0EgzXxcfyxEZeQZ8EBxh87QzkAykwEXtTAy7eFHlavQcHT
vXcMj3gM3VItLmMkh8+iB8XeYtTa4QXvhaNGhuBrAVVDWWQLVyVBHoySNt2x9DPKPMNyCBJvETqh
H85xddCGb7NsGel85+YJXEEQ4ZE3u/eV0jn5iT3uE11FdHrax855gKfa8zjtl4VBfTQGFwA2U2KI
8qNxO0T1pxi6j48xnCU+StbiTYixFmW0BeS08Pi0CBMpTqfjNXGPjEavOnkj1aK6qx3QqqtO5dSI
cQkKCl+RtYMw1YuuQ9QUxj8x9jATq/7YivHEHoq9ovK9b6CY/uYimCcpmYxcklWvUexEgpLaPjHu
ueb4bpdjvTbkAtIfHR1gHBUfGqkQfsqi0FdN0raXAebyC2IDvl3rZzGCh6KuiXNKM2t03HgepnB0
SrZRbSTPai86IL5nhfP/fRZAEKU4AfKZYrGfRL9bgLULE3K216YvNn2aqGetiSMKC1HI5ZD2oiSB
ffO/i8EqsJuXsrVIvrAg7QlXZGa9E3Mm/v7JQRtCzHmEaw+qWsHLVgfqxW6NV28sf6lu1l7DwjNf
UHqspBp2Kra7SY4rHfRpzownne8oq9fCtLW1cQVZScXNgtlkdJ39n33UoRL7hBH+ahdQOlwp6kmb
TkbFdFrKU+1FCTvtIHqeXBMLgnb9CWpr/cUJ3PI42YvJbLKXK9QP/mtP/LZ7EpOuNpZHa9BPVuID
WordcDbavb01cySW8i7XLzyk9At0BVA0DU62qUvfuKSK6p2GPFiLSWHmK72OKgPh+Mcqo3vJKN06
izVqrjWrMRqM+WNRr5QX21XDg1jjQri3tacX1qfX/OuFRdcLw31UBjfTbJVTaZQVOva++wpdyqdT
auNvX7tmkhZTeU3lMVI140cdwGTWjxrgIx4zy6I0xl2UuQTWJA5BGQjJc2AN9byzbOPVzZO1lyIL
VvTJSzU1pddRgSGBkEnhbX9B0KI6qoGxFz1hYRUVbOuOXm/EKqdN0CkcnB+WbhkZ22YcmaOiAall
dRuqgZHYivzo2Nq9ukms9gQiokdcSbQosXoHRf4QFvchChGjo+gXZJlAxsk7ZRoS4+bI4SQNi34h
Z017yjT40cI4Kj7GSisXhYxWZVVpLmJYVztR848RQv9119YNTFxRQQwypkQkGituoRLSJU6eX6Dl
zC/Q98ozf/TzjRjT4Dq7UDoYwr99oSwtu7gEYUF3oEst5oRVDtEDZQrFweha7aRNjZEa7bwz6nAp
xiol0k6QSWgny7fOHFzU7WOo0Br9GChntcIvQEeR5TlQcX7wyMUlEQUmv0YzguV8aiTbIdQlLrO2
4DLTPUh+OR3NH0ZV33yZk+818ED/6ULXvUEYrdvobviT+8bvHrIe4p7jREaK/GMlZe0LBb/QNtuy
+z01rRXSR9Kn0TpLyZORtzBNbZbUifEy+JHzNEqWuQ+1StkG8ClNsGrvDOXCFjo5cFrGQusr6wNm
S3sJOXy/UqauRPIOliTjzdZchLNh3nvKIpLsmQ8lRTy62tqIJe3N8dIbBXfGs9qn4XUkuyqGK8Qx
d5Kf9nPR9TTXWSRtov+fi7Qc9UNjLEFvEZzOFf+H6RvqIq9rjV/D4J28dKL/0/J3zpUfugyqpkUc
4FIU7l4MlwqVxEMJI3oDmf57Gpk9gsadSYIZ2lMyMffVvaoSRrSS5jm2UYQkGfNBKAYGD3BCyzgf
vA9t8J/dDkyexG30RBi/gFKHcdhulAU/jCm46fkfxbjsQiN/9+Hox9EY0UnK4KKH9Uh5Am+J6CMB
lJYT46FV1GAOaWDzUXaEgIZWCw8gZ6Mrj5edSHOXKOIuR7s2ViI5TrXXvCPL81qDet8NeekthJlG
LQxVYGV60mHyOA+D8S62LbIIkn2ELzei2zzZjVt8VDF8VJZZhzCP8trt6PIv6Ih9VhV31BE1gynF
PuZSsDBAB2yq4YfRynB7KtrwEiK8us7JTWYrX7X9dUoFEPS25BGipnZWcu3rlDXUbX2skf0N+rDb
EVxV0Em4j2XBofagJ5x6ht62S/zhaCOZg7Qr8wwerS5xrkExSCfDifeiF2n6eJ04T6Ypu+2aXZYl
9RS2oLaGgrV9VpKnDxqq+VxFl/l2Zf57Yjs/89aQfrlwEZKsmFTpcHTsrhx+wjOCaFDQGa9wxwQT
wKgAmtu3T13Qly+j1KNAStnevdtSp/vsyD7cs0pNeFsDrYkKC6cczXWPuWq3Lx7QKm7kl6Dv6HRJ
AaE1JAdiTvLz/uDrBSWLTPpVhEWk/IKJM9pHlBQseV2SWpGGjlXL+WIsEv2UN7JyB4GpffGZykMC
fwBJNQsHdyHAYUrbL1MO/W9KWeVrTTfAvPWa+VFmhFyr6ju/4v4JZnTviVvrp+r6A5XsRQyFC3xH
i0obuANHAU5Qb21FQ/kGgExxiSGX2WBa22Jq/p7/l+ljvVY37dd6MSiW36fLmnhBkapnuyFu1Odo
bVgysBDkCSdiAruAWwKgtn8KHMn/rnqpOita3bmWsGZy8IzkE+FxZeVQPwoDW1ntpBCBdE02422Z
GO4Zyql25TuIRyO7457FWNekqD2OyFu0qUxgOG75Hsbw7yBhX6waIM/vQ2l+t7Miei4pYXhJE20F
XXTBabUZYXY3QSJz30OLpydIBIqh2btq1dkHqENRHvC7hYHIDEHawr3UgCTWso9SLLgb6YIWItTO
+E03LVKQMIKJltyaW76Ned+jVQlhvDF1JUeC9zoLblD+ADFtrYsYrtPe2UR54i9cfIU3nvHonbha
uxazcCJ/UqTqHMWkGBLdOut2OvXvt77vxrXTRfaT3jXKBxGxQ9O6xouaKt7B8qtr1NvWLJPbcAI5
8OLoSy2bDO0JdeqCsSvXpZsi+DF1KUyQtpJLJhyCq+CG5oZ3VHzi+pLxkWb+m2wMxrWqUnUJVgzx
S/4AV82dkLQWtNttJRlXm+TEUc/DW9zBH65CE7qUSm3fGFbz0k4IzxSCGgC+YbQbJpAobFLeZoxl
hFamWWEHVeu8xAE8i143qLAjJEAu7cI5AxLOt+DszGcfKADf26r/qSBJabdp8s3VQ/8J3x73RrXl
Y5MbkLVOFjmsclIW/qyJWs0rm3y8O4LqsEpLXYwOtE1VY806aTyaRbBHTyN9t0LFBy0WNVtDc5P3
DvXUjsfQDS1uROdynxwCf4j3Fo7yJzxRdaWVQznzPeIjkH55s1EB4pIh6BsXfM0DFWIKS9fg7wXZ
ue1zHjP8/o2r6sFnqxV5ftZjP1wnGpTfTqd8NXJcXAw4OTaP8RrkZaz39WZIO5UKhL7/kMbs1IBx
/nSTCAUeOf6ZBkT0zBKwEzWI0bJtOCfKqCTvzJEXltXEvNQ5wg4qxC0/rFxdhqoxfGqeux2Ixnyr
1Kycy4Pn7A0jhJg4KpuZTLHxa6Cl4RZqHiQHpm7pI1gGZoUs3dRVI/gp/AQBXfBp5SuJ22xhKZa9
HqZZUyVgZOoFwZ1pFmeIKt6a/wmJ4MTrqCrwn+XRWeyUN9QgZFV3BaYzXAcNSudpDZKKMNZO/LJN
338H0NV8uvZGl+vqN8lg5BIjJb+ZlNM8VYOeHhKF4L7hJ+lqIM57loFLzgffyL5HdrmmRq/+TApj
0xFo+Rb6HlJZQTmeIzWgxFlCkSVFfO2gy1EG3UWj3rQpVWtTuvnbbOb4f/Unt4BfiRnJr3UcW4AJ
nIxvHBXicHm7CJ7hERkOCGAV1VMDbvcJxt9upfQKaFQJNoVVlzvYaipiWoMVkiJBLWQnGjH16Jpq
AKjKhrfsX2vSmKoKpXCkNY+P7FhOTQXmZIGYSLuAqTI7El8CwiamlQq9qcdMwJkOjx0bMUtVy83h
JFH3m8zmWXxvjAzCeRvt2KKLwatOE13hAsxIK/UDwix304huGYY2LIQAVicT2Rh16DHdluSLEuzI
iKMcKy4HT5kux7RaZW6LKsc0g35HsGtbt/CX4vJf9r59GgiwnB29WgZER95GWUsP5BSBlE3doPaq
taZxc1Dc1nuTG/SVCJqMazHLk7pAk7jpDmKWpDrMXZL8YgxF8TJt2deK9Cq2DBq4qEVXbNmR/VqI
rod7c99SdOFKWBl6Ya35DcrbqiZa5VGOBUmZDLX0nzFx1VnuuDW6skfweJp5NGLdoyuuHmM4LOvK
qQ9keHRK6291nlAerbX2c+NZKARRyxWbGYTtf8b1vldnSQxmQlhwvrWf4wmVWBOJJUP1z1IVmeu1
arZIuk0m/VbXSMpyf45W8I3bh3K6Uuzw60qMcVT6mv3L7n+aBZRg3/fLYu/gwuYaRaq1rXvqCWEi
okLWdnRdn4tLXR/xOsTl3UDYksxTZ76NErvoiqYU68XlvxaRLrG2uWIgD+5bCYUCUrkOWoC6SYz4
05h4HjUbCm5lCUynSB2Sj38mBvTKjhSTz4XZY9yJ4JjlfgHcnlC1PRPTta4eQBV3u4edFKrBtgqG
994wrE2N2vDSquR+i8BOv20NHUV60R/tGM1OOXP1p8e8nqfMC1MxeLe/91XdU8EFAgKF9WkWyqfU
TsfvXmaWT3Kc1ls/CLoXVanfxbiLoqIxDH2lUqiOmxernndOKkV6Tm0Y1Piy14uyMiXcDl+r1qQe
4UX3ekhnx6I2d6As79ZiCc6lc4ryq+iQ+2NVZ0hLhxTXQYyJRovBFgPh5a4io8PT2tUUPJ2qZGdd
leoEeSKHX1YqbdsuojTVG26ultTnXFaLc5xHryiND+8wCMBOuCz8XL7Vt9K12lvlthrXKnTeN4F1
/ro2NYgnE288UaZtz0MzU5edlqucr6BNArL0u9QgzFeDuL8GJQhNX+b0FIRuf8XV9dYNHvhCzEpV
Fh+q0fkhJuNCU3CRduAS4mYejOVS0byTNrQgGvXCOYgmaUhyzwx3qFet5IRIe039x7y4sopmLeux
um2aSG5WtYT0V54SXXXCvN0ZLbGKmetKDVJD9K2pEVd/jdmxCvkVkUkcMQ1CDWTul/BTB3tUAb0T
9OVfjWFBF9yHI/om/52gYADWp8KWZ48J4nveCQ728MD3Zf7XuNjT9bOXAeaKjej1ptqRVSOQPNUG
iRqfUemyjaFn1Gr9U/Yjxg0OaZSiPQqJsNlo2D2G7lc21UOP7cSY2POPrRj6a3fV9xC1K6q13o+R
RDUz1BWG26Dyl4Q5lQjNQJquy7INgu/TJX1xlcKUOtPiYK/6OXcfy9WOEFrpRxQ1PRh1hoXSSvnR
HFyIiJUgVRahFKaA7qdZHf+ha51ZNfJFAavMpyuH4G1Q+Rqleps8iW7qGugqhSDSwA2Hb5oSQlcP
tElMRsaFX4l1w8Z9JsH4XChS8AaW0dmaLXSGwsjri5LbVaGCbmB/ftbxHDxktRPGve8eStLRZxvp
tRvVoiDa2KNKjBJaWjO4vylV5ywnfbtDH/L0o4jM6FlAGvBRqjMjVPDEzw+kAxj0v0Yy5SNENuQZ
sHB1x0v87/vcX6cy3h97dD3FYpQrb5t0AFNAoNnflbI7mHMA9EDDpobKxnqRjjH3iTRvKFeUmnCf
ULC6F1e1GBxHpNMiFamHu5GYDyq1/rK/W4kFUUJGHeIvoLl/bSKm74tCy4/2zTbjRLSLnKZatY2D
TqYs7Xy9R2pMXAZd6lFhxeDAD5KbBkUNoP2sFowdhY58DwKXaEjoSruA6MgsQ0PM+VXbbriYwohI
5ExJR5GJ/J+TkmIKQECxE5ZIMi7rrky3uoM8WEGBaqFOaNKS8/mdlOze/zNdyQgkHP90+wCe6plg
KlNgA6oWcdTPu8KIdr0S1t7qwWtWa8P9BUKDLMvxT/e+A3w+PeQxSUdR59idlQ/TMLSzaFDtaA4h
slND7HP3av1K2gRWmfB/12jntIr1c1R4VIxIrjyJPXyNOdyDkTq0SLxOW4mJDN3s2aCSYXyMybL5
7kRjvRM7iXHuq4sK/DhlRKzUlCx8liw0CKe9xVBp6ynp2eYi1oQWBbdtrW4CzlgU7+f9Xqu5X7Wu
0+KhFuEshbCj4YW7kFYuDZJdk8HgegspD/utNy3MhZG4dD0Sj0poV08Pb6z8r6/2l3P2sHs4bP+3
SRVVNQqwUN/3LQefEXyD13jlyQXODNvw1JjdszcY/bbhMW8ATGOsyKxXIrD6RvSsqCxPqaYUJ8sp
fvVGAar6z5CwGFQUEhsYfVH1hIo4anPpAMtqgPJjO7zFI+WUfePWl75LzKc4l9yDU7fKWkdJaqtC
4Lyv7NFbaVldPku60S3CJEhuiNNxaG4N+zVu+nYnNTL4KBIkNjBNGi/pUekrdkoaOHvV9ZhsWv1r
Ulio6hDuddWfyRyM5dgIn7MpsRgGoXVEs+xJ9EQjcRfYxlr9qx28KJyjjdStcqeoqFhwzUVlxvq2
8ig29wJfWunDaF9bREKXYaruagNMISntZyc4WoYRQYZIE/E0PtdQ9ya2hSr31LuPe86Ws6C0JwEx
TrV21TfXDIytsJDjOD7bkC/PSF0ba93yZG9OgQaQhKr0V4/d5QQi0C4lcf4Yy6pYehq1OFmIbcSG
TdEMyMajiSLsjOmd9SiFbnLfz2b3t+DIGr6BqVzRSRm8uQkzxcGv29XjPTemhgYQ4dP/frquHyCQ
SQDNT29bmMPDfv90j6E/n/DxDkLdJiUSeub6/pIpxw2AKrgPj9cMLQvOzJQM3ONV20BynyiF+/qE
YsMySL8+4f2vFfg2VL/Tp7vvrRoe/g6fTliL/cUnrKARe7zJbvqESX3//7v/WbqcIvCo//p0YrVs
GVvJs0FFTX8IsTpL0m+hWhrbx/YWaUREj6RwAQyveAF3NNW7yvkhR876QqrspVIt54PiGxjnUsSU
U8Ut3jI0snNTSo6Z6uhPzoiUQG1lJ25MxkuqEpHzR5e7TBCR9Yx1dS8p2ncxKZoCMIZmOMPdvmwp
mq8JgC5FPrQL/WZv59Gvh72jED/kmY/DacuLRpPw9YqJpj3p+0UV2srF9zL1Ag/U3u5r6RBOvaGw
0LcO+dOKSWFmulDW4237sEJi4tY+dBQ2lMfTHqJR67x/SloLOa8/Y25ULR3Tqk73VxnCipi/q87E
ywizWg9QBTHzZCu6vTJUR8DN955Y1dfQGRVmATnnn/frqx3oA8V+FkMhhA9ryCQylGd5b2IMzvDP
TI6rnejFdegfLLW6z4khuN2Jg/aRT7bvn0XaR+S1zf1PAtg/X8lhAoxf+9Y7B81N02MlKRSwDl5w
EldGnFA61ZX5WnQtI4bJvVBBIAR6HS7+snYiud+UVDs+NhAWouEVELH6eoXHsBnlIcX4/7zCYyIu
mq9XyShCgT8ef0hu4UiW/eQJKDOhbZyOpWpIk5KcF21w5yGzHp1+R9bZJt1eFkfHQSqhl/36rIEu
WJDPMa+Sb3vzVkv7d6PqkCbvteFHmNWH0m7dTwfROyX1e3zClqwyrpk3i20V/0T2f1q68ru2POnd
Txwbvix07FXqehYJbKNnSpc4mmqafOTtKivTb62dJbX2xkntctNLfHO1zBIyLHheivuTH9ewB6qV
Nyi0T62Cy19rbbIRM73mTBVHKbnkmdomw/4+amnOrOdB8ASiIuW/oOZ/OZ0HVU28X1LiZaPgnsyL
dEpnK+c0qvRLAf/QKqjyTVAqATFTxzvJDngQ8MUSdIxtPI/UpD6MlSlfQrm6iXHbi7RFOJb1lru7
Qk2ltkhzS/oAz6osHdU1SSSzvO8OmdpAQdvp/oafhvIkhjkh7rqil6/h2Rh9mzIwM0atynGos1zi
JhKEJOMb79C9indVldfUKE+XowprhW0o207xUKX1/UVgt/nTOKTJzTFJnzU94gi2Zca3XEJWwczA
d4hu21ByFWbyp+iNCJKenNA5iJVwvhgXWNLnMAXzLJ4aO12DLKmvotNF+Qrm9vos1ibheNO9QD6K
Hp8EXl7XD/fCNO4AATaE6jeED6Rrwvlzw08hl2d6XgXE6mm0XgnmSB9r6MgHX2NjQj0XDNcVQGGD
sJ8wDHv1n+nJED25fOsOGXjjP+O5MQUa2kmaeBxfI9RWgFUX8VsrDSr0/zz5RVfLiXlqoe5tPUBa
b/gAr7JRhM+Uq4+vjbEQRkrqxCctb/kes4ONlOomMRU8gWlJbBuk8yUXlMA0OyjcHDtrtA9idiT/
DQ7Juw2gq86GVh/LOk7edMUOdmMdlITjWZS1Y7Y0wVgsxSIjlyVQvgGHBxRWdrD3u0tvqpgUTSh0
eZwAHR6kp78GNbCEREehgkGzuXwJCWsNUaOem0gr4R4OoqeMv/BSTHaD7Z5IO957YqhsOm+exgM/
oWm5Q0p7p9QGGa8+JwEJLehNaryQYwI7EQh2NiHFBSCYPxWj+gGzA7CfYCoT1638OdILY2W641Qz
10MCKPHIdhqzeqlV3ZlB7Z1/ryzKp5Qpja40iEUBXfppukU+i5JMvuW+SapFV1UC2bqz7mCI2jjS
OOFJ8uAJZtXsVsUczfhSdj+Jry3uOxVptMm7Vv8e6VQqmBSGvzQ1Ua8aDfiDJmdk7qLeWwey5Z58
6/+xdl5LjutIt34iRtCbW/mSKal8V98w2tJ7A5JP/3+Eerd66uw9/8w55wZBJBKgSiWJQObKtYxi
5WpJ9hbZyvfMcawf6fBwXQfRqwcFqZX3zhIt4KteefBgfVj504RK05C+TMhaPUfoQTz3DUpQiZM/
SlPcmNOCqg2Q1fNg1WXVpiCcvpaj/DYmx94UQETn0RJ24ef2cFuLfNwc1Uraoxx3vCxbdw4fMuU9
97r+eeyzVQWd8RtaWhrwi8hYyK5RWs7GDrsKIuu2eeMkhpRTMlA+MTsbmb8h8dE/aX5WP1JadTUP
dhYe8mJGR89eacF3jvKRYTuqnXUQSovWoqWI08xPsVKbUCxNexpO0iYboAjDKZ2bKW7tFZJOuMwz
BES2aObOI7KvqxCW3oalTY5CBwd6CqFVtUnjZScm/76xA+fUFqhXj8bkfiEEtw8Gf3otJwQcCr+p
ttRkRp8Cc0JbInW/KBQ0r3J9Mo9Rr8WXnPQNZb268yWPxzcN8YmAzMYi9HMBrlFEl1vjtP6pYaNz
oJixcheJ6yV3k2KHC+mSRs4v5yCCg9hU81NiU9W0sAnVLSqrbfj+yz6ni02V8fZEVj5eGgjN9pMA
yiOrAxAO/FZPMCvJyoGWHpCeEDYnqgpGL/qm2l10L6sD5rF29vy/mCdXMa3hztXq6KxOlAooDYl4
30q8x9AS3qPbAB9x7QdpGVWCPtDktCs5Jm22224GDx1O2UutJNk1AuayEBG4fGn7zQXS2uEUz4sV
vu5uJlSkIt2yH0M0ViC9zziYGK2NwOTkPqQOMBfGpKWxLWXtU8++SosG1sY4idcGBSAnDVS2W9fx
Mo6T+lUr8l9X0kaZVfc0DuUSDEX02RM/DbuoPzmlnd85FLitpdkPooPndCbJXn6tkI6ByiAT0ed4
Ur9Rst8/hElX3I/G6Cykf5MbUEUUjrj3DDV78HXzh7RbXumzD6hsaGv4nnluNYs4R5/5bW3hzsy6
u9jKgk+xSXJ+titCSbcpFGxb2eXVWb9fnRDusC7mVwHDzKHqnF+vrmcrtRS6v2mgUokrUfyoHO1M
RLZASxMVTjsZ1JPfetWhKiB7FCJKXqYeiAJxmuIH1eDLpB3Mc2fo2aozDR+qywARkPnq1mSdMm5t
9Ho9u/vTLn1N1XwNTDd86XvzoKW2/skfKnjI8iQ8VVpHebzqF2s98523QU/PfuRq32OjeAQVl70Z
AX+WqAvlEBuTOMFOQeWoGTbvYOXvAvbe3zW//Iw0l/mC6Gu+cUuC70bUqvcimKKZNNP/nCjBWrrC
fISik1c2zwXV35seOd29Sin7GfaoYalrI1/i0eyh4h59UG2T6dwZsbfjgJFIsqC3CQHPhZjG9LNV
Rl/LrPG/Ekm4LyDo+FHp01rlZz9ceP0J0pMiXnQ29DdUjCwo/diYRVb/8EL1gpha99Xoox9TH1o7
xfbERkV55Am55q4on6CLKJ76uuIAOvraRtr6yazPFI7t8kIUVw/oCoOll5qEMVCYG4voMcxj71xG
Fijm+YpK/GbVpUW0bl3oRNYhDGP8B7xDrZOU5vHKudGqksfraOtTlxS7bbROHMiLSHd3rPPXlKuN
d/U6Ra4faoW2joeo3aRuryxiJVXOvit0NGQByiVBUX/p41fwx87XtO78JdTb2ol/mH0yoR1e1vNA
N37LqEP+EtsiXgc15wB7BKJSqgJ6tSR2vk5mSUVGF34qRdJvIjdW75TSUh/dOEQyavYYevvZoAbz
JcrNYAc/qAt4z65fukx7kg5QEmULSP2AnDVNvdWVSOctIF8EFBN4XfPJAZO9U9Ks3NQIwThdEr7C
f6/fpaYn1u6gWp/tsVtFTj6++fVg7lwkyTfSXqtf2yFK3zvk3LYd8KOt5kX25zTLrM+GS0RhSFVn
W3UifR/Tr3IsocZ5w7Ha2CHZMr2NRrOSds3ioBo3GcrAEGO+ElDeyVsQ33FWkRJtDTtVlrUVInXG
WeIgr8q5e7PJATOs/w8XYXom9RSdufowdwBpv4fVHUVLKP5kU8fglKuoNP6w5ZkozryIeEumAC2i
387pPABbvwvrtPX9g11vKbkNg/b0we4HRX7qQPz3iT0uG6qWl0KIt9xq6odqrlx04fA5/DZR9d48
IE5zNZFlqwkiURWrcKwNzVFblSjqPQSFZaxbc4DwpPe8TWmY5cnjpLejKnY4qC3/T9Li/l1ge+Uh
K8J+18DyebJ8GHXapCSDoaDil8CFfAnjBk4Avw6eMq2HITZmMxrr6j0wgOJc24a6sbXeX+S55XOw
vr4X6riDI4GTqW3nZ2mTV37qWXsqg+5lz/AQuF8AdapODQmpKBX5+WqL6wwJwUxNEaUe1SeKwYN9
O9UAWH1zrDjrhUsA0OJBjlppW62cCHlQ2TUSVxxRX/9a1Jn61Jh1dw/Z4jENfOW11eOIjK6V7GTX
NDWxyMvYv45GYtqaXuI/kj0Nnlu9W0kvd2L/Upvs41WqFQF+wTUzWhN5QuHHx7A229fIrJfJaEDH
7BApnMy+W8tu1ybfqY0fL27WJw85Z0+rTQGJeqaxLu2qhfeSSRlqVQUZk51aoO/q2FbzWLtEgc00
OnUq4odJa0Wnnoe/HJNNINp63elhvbZtbUoBQncX07LVbQCC5C6P/OwsG82skpVa2QjaGUV+tUXt
lFGtFISogNrAGWdnaZNXVHDWO7UjwXmz+Uror2B70RYgD8tp3acDuZGZgyfzumwfU9S0TelfmAed
Xd91/EB5L55u+D+jdM8Dw/0RV/5PvRvU16xWJmBJTXhui8bdwY8ewbVom/dCo363NMrqVYvLiPxG
1f8Ay2sZhvfTqOPn+DmvVZMn1GhfmzZzYKjrs4cqKZA0/Vd7Pw9+sBHbQH+kW6RW+LOygka/98Az
U5KhTmsTYMGpmAwNbGT8A0miEVaXcTzIq1vjWFq21ZKOKmrk3by5CdmHUPU4X8ZG/dzrZIhvQm/S
rivU6Uvb1fm3nxy9OQ+1Vq1T1fR3CtVoW8RWR9BGdvSma4oCd6Bq3cVNEL2FSfYlsr3mzIM7ejPn
LHjavAa+MxAazp7klKlq9D0pQ7GUTiknWJBfVHsQheWZMvLYmASVRdbgGC92bGqrLBmbc6rp6U5T
qwz8gmEfqzhNNyGy648ORWJLQTnJu5icR4LsM5Cf7RdJq4VPJXvksw0JTaNeUu7YPpoNT5Cs0tSj
BlftPneVYDdV6nQuEe9ejQiZvgrBKbn8xG9OdjStkhRA3IgFAS41WQFvTY/BXCbldZRCLmRfNkDy
YhAO3YRGY/LXiFxDukuf6xzZ1xUYW0X/PjZm9hDO1NfaIIrjkFdQsWGKZxMIBOsUi3YrTbIRpt6d
iRUs5JybXV7pMyf21YbH1fX3+lCDba8Lqhlxuixpzm6YF0fpr06RsvGtqQGIZXhbi8DWYariat8W
wiME34UntzHQdgcKfkHJyl1xcBmfitFqSRgb1fzMLZEqMoKV21F3ZiamdoCxBRKDbGYL0eo22Uhj
rOVudb10AxiafaJp40EddSBoGufpIuiap16kIMFNn2B1pmZbtRMQIw6leTdmdXWXz5HJGEbGzeTV
6aVUZChbD55NtciWttpUn9ARDuEJJbTYQ0xKNWfOVnnc+vMhagGwcN2LCqoxv3C2jjsurBnw0VdK
tOcAjt7b3HXCzl9QL6Ec4zTrX3+7dQ7oQnegYqYIjV9ufmP7iJbh5rGatMvV7NkNXMufbuxCbHAC
U3pM2rbeKqlLcj8Z9afIRvc+5BfcbkOrWvo6RQE9jAT72kv1J8fOUYMPLCr5Z2cXqZennNKe2dUs
s2KpgXXbSVdNbdN9pwDXll3TaRG89Cp9JxxSQtAGqU9ZCLOm5VnJaxlw6ukm3f7UxmyG+fdrX5IJ
Komw1b4rec+eK4Vom1jFwiXMFS+CessxA9FV8DTrJsmqB0VpzGXTUWpexz0cTV1G6JAkwBeKyE9F
2BG3iN1dUBfuT/JzL/4QV+9lZpVLR6nMRwOU3KaFR/Vkx4lx142ZsUM0rb+XK0L1k0PK5cOa3Q/h
l7pgd8qza44dX1esMtA784pm75XLcSYpNIFF3ckzzt+dgj7YyIhV+zAjtD1Zu5Aixbgwhxy9mTFb
Z/APwdKtGGX2ELVl8VJ11UshDP1+9Pv8hVdZAG60iMjMg5NSQHXnGvVejjpdE8PfafU7OUrWo4Ld
ybfR52QuYVhr0xDrHpruHgxNBf7dSN/dSD1aswaJ7XA8CXzvU27aM91o1N17cQMws9d8juctBWFJ
1S8aw2l/TBs/UMofdZoOAESgxFJL8U5ph3f0lfpX03bNuE6L1Fh8GPjQteuG0xbFkdI+RQXcIR4S
gtlkesewJQwN+TqH1tjihF9Fw3d2ZBAyD+InzIevCIqHn7wMnmDqisQ5Tgdr11CXQ62LW54zEsIr
aLbtrW2O3pLHG2/73HQUGBxszYVHbjCQF5fGAlVUhKXHhMy05fP8mqJFZAbmUTSN/+wHYv6i6C3C
jHSz3qvXdWcheTE7oxJgbyfDhG5j7oadB48zYsjXpZzS6+5DpXuRUydOxY8QHi2d2dVuO7Fk6xNt
Us4T1EUGU7IqUw6ehaEMxluX8fPTrDg3DOECSPKA8kME6YC1KpNR/FBL7Skny/jF7+1moTu294qe
17hEczd7Ujs1WkM8ffAyB57AcISzNZ6KuwEkDswnmlIs27rfs9VwwbMzqjlmulUsN10ViZ8/ZXMz
klkg0/AgLaofHD1nulMZOoWh7Z10rbAmdLspn1ZtP1sBERLqSo7XIxHhooevuOn8U0xcflmZg7vI
Q/U5cai+sqFk2I6knza2n9dLySwkiYPiuQC2LcpZOh5Yqzo1KCKm+qtj8ue5iX6WPZUQOsjrZzRV
m4sG5/C+LvJ6FeSO9T72xXcns7KH0muUe+ihSXpbgu8ROg9zNPKBbHLzNQu77xbv2TsPlw7tS2AB
sdFFSxibL6jNi/uCIqZ15LogiT0HyUxNNHd1QLm1D9/kiHYOcjvqdOTb8lmb+IFEBwT9t7YPNrYH
whK+t+i7xz/GqBVtl2ixsiMA+HWsITbPTAjIK/jQf9WywBCZ66XzZo6mv0XqJN/aVdk9hHZ5Sv1R
R5TL4OhfZ9/UFmYXgs7hxYmrB6GE8d0wRPYBEm8YIefGSs9B+aWowjZYBIJ60SLqfwp9oxrqdogq
71NY+GLdGmp9cDlAnANe4jLu2GQZMDhsUN02z/XUBUtBLJJqoSqGKdoLk0XbJQ5ln+rZ0LrpizZL
rEKeki98pyz5RI2bQnXfQrh2v7puBIpZUHDGAyXe2jXMKL5qiTfPBq5Vm2H/LbDGbR1UJO4647nP
TY8qPeUhsPNda0K2MDqQjoyJvmxbRKZFFrrbBE7yQzE0w852lb0/FflaG73DlDb9QiXoQSCmGzZ9
ZNibwu8+hU7eovDuRosmH6Ov8DJdXKtyfpR8eaByRgMWGvSNp7TtHurXvUd98z0Os5g5FQr3+Qgu
PQEGMgRh/CAbCMq0g5LASj+bEkWBVixzrTW5He0knFE7qaL8NLjlpbJzovFF/Uz5eHqG2Fl9KRQN
Ai/NudfjsjmNVn0RMVCeMovjQ+T9iNUuP6qQTnjxMN4FDuwqwPsL86jc+x2ViqGdvQtQGVuw6VAz
zV1ltM9zZOvR1ntx39kthesKoDZTiaNVrXbhQfe6k9Z2Lpz1M+JwBiaGHldsEb4nZQhGaoS+QNpl
QzEWeHrpIvte2Hxm05/Doj2+DGgLnas0fmm1orkn0Mo3aRJk+ETTv6puHi8ossi2ddR/d8mEPCAT
bJyGwaG00QyjJbuN4sjVgxyENF48oIsAXHlKvhLWx0No1njnRUm5uPYj3RkWY6OngOryfl0ObvVa
GXG3RhSy3Mqubdg8fjwNftlgov7NK8elaCkDJcpm5IfrpcOp9eCbVPotZ1DFIQnMR1LByjIUiBCG
3j5vxks1xtbZzUC1inZtesZ3znXVQo3br8K0+svUZqSdCmg+6+h9qvkexoq+HLu4+SnMJ+E6sPwk
oXesSDMtYKHqV0NC8UwXI0UeKZ2/QyiOgBNf50sGk+cln69IQ18yPa0o4sQkB/uCQikh+K2UXVU3
s3tFq78moHoKdL+e60TteQZBCyW7ThRMp9ElWMZz7hnMp3jMumJJGYT9XBZqtoiACZA4H/7UVpvm
bpoYPHVD+8vfSatJDzng8Xi4M0bu/lvBzYEpe4zSn5VfuvuhgvvR7dC3oeom20UmFVbUZ1KZXMNN
xpF73BilUZ0nt3YotlQ7YjjBxWurYlewVT/kLnm5kK//jmcIybkCKgUID6czpMzF2o8i9bGbEgeV
IaE+l+lDXbMBneV6H/o+jne9iSJ8HHjteYzm5IuX1u+6n5/Uim96kg6orQNnIsplLG0HyXWjs8xd
50/qDqw0SuaFnq41y6nuNJvVAHfPjwxRkZlmX0rB8lpXa/uHW2ZP2ohMUFOoKrI1ylpYcfmTU959
yG/he9DzCkWYFFA0Rd2uHtt7l6/SNtFdsR0sd7yojhus4IDW31QSlLqdxT9z+0QmC+g4X+aLPbTO
uxPCc1r1WvNIgqnbVGlbgHWpwUYTxmLP1VyKxuyWeeMkX6tiWIZFnf5QwxoRhDxKX2yggZsedpPD
NBmwtFhgeUNPaOT0x5Pemu6z63kaP9kbolzVlyi0KO901Wrvm8IBTyh+aEHCD6XrAMW3GhsgfBcf
oCKO10RuxvvMs8tFb1lfY60MnilFHHcaxKlbSE+9F87oUEXmwTdoLAAQ5tn4OGamoOynVjd13ndv
8KLupUdktyDGK+JzumiKbTc0O9UJ0js4Iew7jfzDkf9lQuqvtc9QT3irCCL/dTcQdB/1aDzmhH0X
Q+T5z5ZpEg6qh/2MPREGDMHVAFpwaNNTBFCPipq6XdcWMtUB7+XKRv/yjoeL8trFU7hwe5f09zza
dC6KM5b5rKowjZJ4YFPU8iCtgVQYZi/uuo7o9eRq+buXOj8ESNNL5cXmpTDC74i15xRAe4sSHPWS
Oj4YFjzVvkNEatwOfZI/BvocuS665psNeVYWddoPTjk/KjVyXiqon9aalry7Y12uyHt6l2xuwCzD
pEruaOfbiq7A79Foq6kGsxT6tXeRjp5nA82PSWLfbKUy2ER/+WGZV5FuKXGli3td+7pYaiOu052H
XhBsVoJw7RZlflKCBgGCKYX4qTfSI6iLzw6AyVNkWOsibJ6goI6W+qQfp8Y7mBlxXMdztVOJqPty
GkNtZbXtsPPSRr9Dh2Q8l3MT7fKRkAsog2hXBl60Mu1Of7NH+PTrYfhJMdwUCk7s0Fq91MTbF03r
FWsBQRI/l2kw7ckgLENTsRCKKo2dOgJiSytbI1YTODs/UfIlH3m+r1r6KfR0aGBcRGAMtRyPE8Wq
y8wgHR3bxrASVkKEXh0dSuq6rl8kbfcEWVC2k7ZbQ1XYXy6Nq4u1cISxYDdyMkkVvLmNIAzjmNHr
zEa56jPLuCRe6G1CirP9zNqSkZqOFBjlu8BC8UboFYw/UXsStZE9wajAvhqVPbBX5nAnbVoG9AV2
WeCginvhKOD80HTCUNMsR+Y+Bga7ZNQmvqiKMu5Ds5j24LF5d3wyGBFF/ccO7BEbweST0pB2EBTh
rnsImHdZNbgPKvKeqqP3HHpQmqfulVhpxBknjLplGmTREcxwfhdNBCxcYB6rypn0lRF6PuQu4jEg
Gu5ZNin8KVbsUwtC0ade7UEpguKBvfRc7YxsxGSzawpA777YCAEgRx6yyUvb+gWVL4LoifnM58cG
o7OE4T2/uN2sK9y9OBQjX4h8ZtemIi+9qmAIW4+zlxyIq8a/b8tvsoPQqbomYZqsHKeeLjBMeQtD
aweyLMZ0udpUy97qqWuCf8VFDnBaMM8WEMnZUoo4WaoWAu6t0tXHwXOqY9elv65SqBZg6IaGEdJr
QMrS53rJLxGfq1TtNylPwlNtoe6rqFa5zTTPp6qSho+Bd9e1DvH7fDpZtc0DIIsf2kpJ+Przs8gO
1kERFoZuhE0oIakt50HaWrcg0NhAWxq7OsekxidJR1QX1N92UvN8VVTjfQcd0EWF2WBp+GHwEPKq
t4TmUrKFAtb8YLq4gImOfOkaoa3gFTR5TPvmwSv1bNvG5nsf9skp7L8TBK/v024sN57rwxYToUDU
+JBuyis4laHJkZe3pnXuh2oYCZ0iPzLYqo3QhANftZK++7CifLaQt1hYptK+8nuvLdvYD54qt0ap
La79s63yoYgSSHui5GB3aPPqncWjZe7KRkDqQRWkVwzFQg7pA3HrXKwUkeoXo3mMJDmTaqfI8/AG
X7mbVMJxd1SFkb6YKAjh1KvPoT4E3CTBkmyqUGNbENrdRgtU40rgVLcdYqSDDr/QTOEk/QS6VvBF
28ekgEegjIN01TmauW8j6vU9wFzPWmg3jxynF+qQFc8wP66BSSoP80bd7xrtzUi96lhnkX/tWmWW
LeNRxBsIXNBYyftBWSNeqmxTYLqPjVl8o3QCjFguxJ7vWrQQZKoerCIBL+el09byfABXtfIaom31
KMZsaXZ18xyMY/1cZO6lhEz4vgyU+tkzhLXsx7HjF5au62r+lhRFvPJb/94qSnHqy9G/zxFbh58z
fguyuL6L1LCkcCNI3uyE2CRxyGgnRxPqqMHIkyqTo76CcFWeKE+qa6qPPD920jw4fX5MwwJkEwdN
AJJTCHkDGUzLaNIV9RD2i5UmEHjrcIdTUWW/ZA2xb4Bm6sqdu9aoatuy4PGuJI71klGlBCRUS9dy
ru71wRaG7259nduBHOZpb8DwizM7vGZTTH4ATxpLJf0QQdpO/Zfs6ohUrmHmVzfSORdg0k1oR6+j
apDkhG7CcnudOwz+CsIfdSudDYopVnXo+tfR1G66lUOZ/U46q5EA9NTPaVh53ylUlmbbJltwozvL
8fpzH4zOJoum8ugmh4II3TNqX72miue5kuY5q4dX8nPeqYBZYAfDA+z6xiDOXZveUdLuHRxDgY1F
2lrtSzVRmXU19YZI7k2QCr5a6hHUpbl5IDuyd4UrztI/r6N0xfk5Qr4cdRMnF2zxIvLEapyiYEfu
ItOGb3lp9V/KMtSRCTesM3Xp8S6CN6olHXbprOSlU5EKs71c3xNT75exNwRvNaHjjQHPwUaOag2y
H22Voi4yjxYmkL6m6C9B5Bqv3ZemyoKdHhaQlgvCdnFm16tGqeotaGaeW24wjXsPmQprHVvOX5fp
fGlqWaUv/3D449LMtHKTzNVegfXojyJ4tfnzKFoeVwo0QK8Gn7YHP0WIaO4pljDPcTA+yl485cV9
BTpP9sBYWUcDhZ5FNDOmTzUkT+4wwHc+r4pAp7GZ2bVWsa0Y59FXfzWmcucolBzezGz4y33qA6ac
nW721IRzMRwje/lhoAhidVH52bi9OUsX4hGcdWy45n/fzu85MFq1pr0gTLChvnt8dyfbX02tJ46j
lqsnVSfc1ekAB2POyOEI2UQ0KwrJppplheRValgzDwbCsJODopC0ab+v0mJOMvfI034YkM5yFNZe
RD/mleU0NH8DeBQgslhPgKivqzbEloE9kZTqFiCZV8k45fuiiX411AbmeyLf+V5e3QZufreBD37/
gctteeBmEN7L9W/zZPfmc7vTf+DyYanb3H98lf94t9sruLl8WL4JlL9e/j/e6bbMzeXDMjeX/+79
+Mdl/v2d5DT5fmj9iL5jGD1K0+1l3Lr/eIt/dLkNfHjL//ulbn/Gh6X+7pV+cPm7u32w/X98pf+4
1L9/pW4Q1uwOjQLR3pGtXTR/DWXzb/p/DCVNyKycHOF11rXfmUnxZ/864Y9pf3sHaZRLXVf53/xv
d729alWgQrO+jfy50v+23v92fw4zHL2FGbM7v93xuurH9+FP6//rfa93/PMvkXdvx+liVaLf3P7a
26v6YLt1P77Qf5wiB/546bcl5Eg6/8s/2OTAf2D7D1z++6Vcr4Y6tza+jIoVHTqlnxkSAZsd0t+N
HEnGsdrrxkWapUVeNXLCzdf26/ggh2sSSHdeiiybIYLHwujMZdBY1Fa1lvJQRCkEau3wzCkYItu5
l5ZUEvbgW+ZxOWeKTHtP9v2nHJd2H56ozVTDiCVtsmkG2DJsExBYC9n+EbroM6Qe6blylfROuB6C
z4I6X9dOrg0MlempzGEgnb2MJEFJTo5GjgKcLVCPV5sc1hPzRw+AishZB7WMXKoMB+qcS11dXx19
WCVXjRW58CRb1JcUExI7nOzBYSKmugkTtFxd+G4s6udFdTYJGpC3j6numbtj5FTnSkurs6Z1xjYw
K6DrcnZvNOPOr0A2/DHbGTyAyXn3DrkgK8qJjV0iS2S1D7e15NKhMBqCmsHhul6UVd0xzlNoef+6
pXTLBzGcdDYWVzdz4ojm6DtPrQeKmNELCmYB+6tYPfTIlKj/IVzfqdRfTaPYWvzfDoByg2PYzFr2
UvBeGuX023AFTsRTPHOfiQ5UhVtWFJ3mMH0Uzl1ZOeG142mRBxpmtpfAcSG4Inh1nSGNt2mKMyVL
kh7t+o85V89mrNcizfLDx4mTNoZ3Xaw8fFhLdq3CPhHptu60xkKrPkVobVJFcB91WXAvrwB7Bei2
1sHWBzJLXpvR24D0E96UnCYqS2fX28zrQkb/6LpJStw0MveymQid7VFGNvfyCsG08S5TsoUczH67
ya5vmkFOwQkzCoqjEZtVFr2nAi9DbSyEeKyr9PteUbR7ae0Rk1uDqTWWcuA6OrvLKzGphLz14Ch9
bx5knOyNUkLpAV7jl+9tNNHCJ0SGdAK2/zJoTIW5M3X3y81ugyfU4dPKC7I8vrqVI7ebeWgYgqoT
UJjMr/r367p2c0r1KDV01/JFWE6g847UGQxbrr+XjVUUKNZf25tVJDbWgpoQooWzbwayBeHrEeW7
KRXKHwuYVUnAIBWpcl3wOumPBesBrlcFhoaVDjP6wZybOC67g+zKq1vzwUadHrSxHMSWt4H/aoHb
tOs99MHbFFDb5Rx86uGYcUREAVnPLqEa5pfYyjldxQhKyAHibQka1IjUFnCkw0vr7ikFmPKF7IM9
/WV0rPAZoQV1I+2gx7z9bcbNt5bClnIZOffm86FbBgPVGF57N6nJu9LlZDJKCyY3M06eIgBqd65D
0EDlE/ZW9cZOelDA5XHm9sKLM8PY84LqutJOayBVDhT+M5ykn+Ek3Qiop5xKm9TjfCmN7Twir24+
ckozbJwB+aabqzT/XTeSEJXbSqk63ft9Oz5MnnUx20w8Vxy496Wp1+uxTvMvgWmRUgJgRehshORt
TkGpif+psgCuJhX0a3Hb+gulHe8k2FiikGXTNq6/tCwvW99sEracU1W3zsBvLeXAFZ7se368NVw+
+n+AnoO2T+5gXvx6deyo4m4iGHMRuPL3XuV5e06uZr6Ql7KBi90CQtCgaX+11pRpD5VubYybJ2Sn
PjKcsw95I2Ri50ZOd6s2AmBJWKC0mwHG0BxCdXUKWmRzoua+LuF9lleyKceMatvcBNXhN78Gkt9X
aQDIASZncyudVcNADjoJ4URtneY85Olr7HsO5MMpkFMlRQ3rty0mlXWWA+F89U/2bMhf099rJP0z
Ycvy2HplcoL7Pzl1tbNqPEKfkHr9MsnBqRITeJJGK+8goT2qkzuKhfRpBAhq8p4ow+deQn3gvFbW
t020lZdpZ/1wI73Y/mGTt4p/lvCCH+W1Qsh0GIwMojvT22dzM9gajJS3vrxCJxhdErvZfbQrvbf/
O9tghf5eQfQJTffZ57qqtMq+nCObfqT0ZClHqmpUd2SVe8vWLqYZlq8t8eZQBchup6H5QtSjtbvy
NQhyFQV1Aa5fLV41JOTPlrCf5Iy4dNNTXbJpLE2itXbHD41JyfUhzEP/IK8yUX4eA9feyJ4YK/8Q
NECSebj/5RL/vrrZBDBT1HB81Cfm0dvAdbJcR6744XYt1TqrvM1mTvx/mXdz/jU3UlGhcKKNGkbF
tprM4EFRa1joKy/9RPTu3RpM7Sfi2p5lkvp1g/gpdZL23esTUjpxHz6GsctvphUrB7u108OHdTpI
vw6hqOG74UN81NTGuRNKSfwJ2oFFi3jOMUJeYjx1sAJu+hjoJVgEu36LE8Vbp7B1LRwC5SRMs2QN
71h37OaGZN2fzc0mXTRVWye1q9zd7HLCrSvdpC0vDXs3JR5abf+ypFVOf97hNt+ISUe0WXbxLYtC
qBRxBwdW8q3spmqZ3XtZeg/ANimXXY6aRRCithUaLTxfAwpcmhENC0i1BInzf2kK9HrRe7Xg9l7I
oVho8FjLyzLIUIGtCKv9YfSrwl4bIgbl5jXdJtISbS45CJ9k05kQSKB1/yB7/0PaeWy5rUNr+om4
FnOYKmdVrrInXLaPzZwzn74/QLbl43tu96A9wCI2NiBZJZEIfwgqBHDuGYNIG8iInPlXBrMm8I8a
9t5alTcrjh2Dcy1Fkqo2ZdruF+NaBpHODM+TFERKRZIM/u859z73nEbILsmGODaCnQpWDwWh0nhF
KyTxtfK1b3Ci+1X51VIplbLJYUdBhhH3PSMo1jFSDkt5G7zfFYsJZdxQNNxjt/uoaDAnn410cVuV
xX2oe8O9232oe3KBYRP7tVnOfb2dn+H6jwuXE/fDnOAXo2dOwFkrlKLU8btq2aBVEnb60ygaEcZw
l50GMlvmjoptHaNG+N0WRl9xrBId3VqPrrI1KvmL5Bky5rLqcDJ/MYPxiHGQ+lxP6x5+TAOSDsiC
sDt3C2Pld3a4zzG6OGUOKlysicpkJS8RFp+ahVuA7ISGWm/aKR+bRWWoP1Nv7feu8mqIhAbDxFpF
Vtllh800AsJLlOLJhW188VtDe5k49FwaiWPuQU1pL2HtuKjdBz6O0yVSYao5LG1x+mph+bq3jOpb
Nasuy1URA9MYAALr6v0szmFlYQaauY/a9pusdeLMVuZGUHf+M1eMee8ur+S4WqHUe1S60uOYDBX8
deZTGp/D1awBzMhYr8HWbD3f285VoVxKeLrrqe1xmxuDcjk2mXaYZZE2AJwKYSe4kIE/mkR7gdbH
Icj6n1cy5Y9sI4k+8kKtd6B36oOuIiz5221QWg7KahEVR45FwqMMtdKVsMk4OrPVXEjw//InlMm1
DXNOGXWgx1gW/tFj1MqjZTvB8TaAbLmPMufIXa9+v42pbzgon4N0aUXld45Sy2dOoKpnRUk/c9bf
n0xR01Rr3AGZxMpKZJSVXj0XUbdC+nx+kPlaNWNEPEKRko2KZTePesvWveguO/l+qgE4wuv79gJu
mp2z3ILbb5TlcmCrZGEnXnGUyaAI5r0+wRSSr49DhLqfXI4lEa52euO9a2rj7CjAY2XVCRBVnltY
ObJaeU6zUM3EOeeBor7/7NP3mnFWMnTG/coz3u99mMTGD7qO21+IpmXkpF8zMDjXQhQcYWrXUM+s
9SjcS+8x2ZCZBT4JCS4/sioLmRKa0fMIOvFwD8krOKOjzebMfRzODt2DnyP5+/vlbpk6XHN/9MC6
ircgi9ExUVDPw+3gK+3RYu1Zojagt0d9rHf2EEw7V2tb5GkJpbptwFqRdXkpo7c+srvdcIgIFLdq
1uEM/rlri//oUKhwPpNI2WkdSwhZpH3gg7oS9UZV9FsQusvP5nviX7FZ9OjszvvZWTabRqpvNXD5
fw9tpZ6b4e35r2FLqC87Y0K/EV2QdJXgOPOhdd7Ak9bEpNMOig/NfUUU2XlD6Kw+NzGWgc6Y5h+5
P5VrN4BezhIboedaXTiFqq08gczHCjo/WgK5Ka9kbAaIDqxYtMii+H0lq8ik0exZKbI8g3jwFsNe
Zc58Qpe6e9DCrH/QNctfDQOON/eYrVbBuSn9rQwNkC5RmRWSrsbkjnsZlEWMMMTWBtAhdK67h3th
P8etXzyAznRYKlqQOIum9gDc84JVbKvnzALNBsV0FSOvuSs5rX7rGj6hJrawHBZOzPB/YVf7XXs0
RXVoQbDCEPZPstV2wy/D5E0X2RUE7DWr9epBtrlmue1MO32SbZHSLkDgpC+ap3mvA/bDKLx4tvIS
oZT3AGCzORY+iFRRy5A2uF11XooJgdY3e9kwWkH94NVut0NJi/mISL43dKGyVzWzw/CCNJkLji3Y
dAHAlHuuHB0TuSoJw1vvW1tYA8dQDG2tBIG/8YYQHYI0KK6yUC2soeYWA11ZxdD4Z0NTNkjTqGqw
uSfnohXLiWEVJiXSc79HSUatuAah7q2HrsQg6HeD7GEN7NrFioMYk6lsbJS297yOvc81XGOEOKUq
rPaw5cIrWMpa3uv3ZowLEbyU9altq11jQl4Ok3lbcP6PylPQP/iGzvdNXBnJOcYD8MqZ8s9I7BeD
2PXhDyQTRENftjUMBsCk7BavfSWFpx976AQiQLsfvNZ5mEQBKxcX4JrdsVSLnIcws5wHS/OdbTsm
zuIeMzVFO8FwOsqQ7CpzkbFZtLkeglFkNNmoBUF0e5l77P4yXg/juEeb5uiFTr+HmA05PS3nd5sp
9yozO/YjRdVFjQravvk49krznJjONlD1GaxJHxxTEKbLSFZNJ1mnXdDsZGtUjV9iXxzVg855rfj2
yiy0VRC+Z0GIaQVDV42Wb5DliLayOscVKEot9M6yqtUgPpX8PTfC7sKTKr11wp8F5WGUGtYyqzQs
ZVHX4PllNXcQ7NQx3DYrvrZ2WeC0gBzQvimdfMtN13jmsIE7OUIC/0Q28tsI4n9FI3BcOlh9X//K
NdEJwIuF3DzF5Z3p4wryrrdq1dk49qKQV7KIsKI6OlXoV2ig06IAt1r0RtIiuEk1qZsnw2vj9yFp
vfilzLv2vVS771oXbVynqh7LQdVfoKUDj6wbZopRaLyMoD1WgTX4W9kamaz3cS0xAGCQPOH8fUx8
YFKJSK7ZQ3yAAn6QjbJ/XH1LXVZDMhKW8aegVlC4FtlKibD/jLC8alnqKuWn9iQLyFeqFT4NVl8+
Qeac2UtSEbuc/SRduinL1dw0EUb9nd/2xdYILeuiO/p3P8OQbBy09DoU3CmZTqKODxrx2olCNox5
bu+DMXtt7epXSHTIc7c813a8vOV3dnCIw/ncSYlSIT4vr+5F+x+xKbP+X3n3bnHM979Q2nFlpkEC
VtpHcWcyYQwLzqnehDqKQRTyqi85J1nI+l/NYEGjXRj5Jxm/jSC7/JV3j/2RU6LVseH38F1TK51J
Bi/8xyvdu8irv99NbrI3NDKtW/yviXLE+9gyzwgVa11xV0GpG4+A5eCiKs23Nik3ltCWlnWkTSLA
wwAa77FhNPAw+qMuOnYyKPvci9p14kNZDsojwEHruW/yb0phDSdZY8tV37A2s1Y935tnjEN2UVKM
p7xzNVxyYGpMdqzjb5rrVxmTRZ9biFy6erGW1VKZwe5W/bxnz5bvf1eHb6ChIxhqWodXYJFvTG/q
zknSePBUouCgCOVXBmXjGoBQONcBGPQgvMorS+dpU2gd6sj/bsBljN1j33qXcXvOYmQoRIqW/mgG
DpLkGFnhhohDjDq3OcXGQRZu6G1gmVtPHBj431KMSY5ZmxZHZ4wfI9PKtvHvkIxXdh2Wi78vRxjt
RPmgb71l+x9Jv0eTsf99yNL3fo3elsEWkJO71gYvPzdp1CO0ANOghGOyiOw+/J4D84RE9IO/zIeB
Ntb7rBXtytfc9FoUKAki7qfvJrvSrjZztJXdd+US6r7H4UM7n0ITePamDqESOY0zrv4IyktZGAEA
9b41fOBaYLbBduvz6d48IXHfLTqfjwnf5C/3hgh5WJzY8LxUs+KJpy23Y+RIZQ2mhHlsivmTrMli
KE3xpRnqtd5MxZOMqRFCMPXs8uMm5GOazVFttJZtpgghf6JvZ8XolvdYlrXuYuoBq98HGpOvvoZ3
+W1U6GAHaHLxQo4hY7mHtqyfjvFGxpgcRctKj9odOiPXopyw+MBm6an37PGMbuY5FjVo8tXThAr/
BtG0eSWrsmAP/ztA+ZjdSdLSxvKuPifespMMtbCttygb9MsaYWh4wuMEkszHmnEs9WsKOt4s5+jS
ipqM66FtHpk7HGTNVWcTlKI+VVsHy62FDN6KRtWvvo5VmNGhNCdj4aAaF3OKF01Wx2vbU6pLVFqc
ziLNu0sdzbjw/3YBPDvaa29zgKL2ZvjPVGrLDDEUyNy9ecjNqPgSVhBXXVSpEDtSlHUyV87JRKHk
4DWquXXYFHno4UOukGBR360i+soJV/3Dibc4agQb7jP11oE999B5ur0sqoCY3XXeomBufupa7yBb
bSVB8T6d+IrjNWrvVLCQ+xSLm5Wh1/YJ2vx3JBVCCBQalt4idC/uMRuN9l2hdvDNyZBxZZzKHi3r
X93gbv7/DPdfrypj4h2y7tLXAUj5WhxftqLoxMmrLCAbrWIAv6d7SGYE+qRtOl3lDypyZUz2l1WI
oE/g3a29rN3HhSWTowWyLaBLHTpg5cJmOXup+hSyqPMZKXvv2nDCNjV5tSt0NbrkQwv71zLsR3aD
cJ7yfMSV8CFdYIthfR6t7nlI+AYrY7O0Bs44WeUfb/qqf0itysvJy/R1XZlQZYSyqm5YFPJKFDJl
Fuqsndi1jubsx6yX05U7GjLXY9h/haxyqKBVvgeIG23hl/e7KvJjbGzUrxbfsV3uOsjvFE7xNkJA
2nruPK1ltRnbfo1RU76VVX8e4pVqGfFeVj1diF9hdHGcuFW+BShZQTdCeqtSVeWM/zO45hz5tUp1
9ddRy39Wa7HfKqte4vlIkfU/W2U1eyjN9RSo3/t59lB+tVVch1ITrG+bJ6CjB1YwtoZjCf+ZVab0
6lnWZJGFmRCy0L/Hg5Fn69HZ6zYb/WwbGNBhVON2JSbrEGOqgUMgiGaywcTK4dbKT82EoiSy09rS
16U+oD37u9mrLKNcyRFvw8KsXUy5r6xbrGKWfdoXByvJ8AnELnY1gz//qlqIMOjeZ2UerPWshdGh
q9382UiMr5h4ZtsyCMDpdEFxloXrj+1pcK+yMjVV1a3ujYYSaEurxmJp7Kphh6Dhm59XkAm9Wl94
uqNcWmEYwmlAcM1T1JYszfgjXlZ5YC4GF/HJqO3YNyBN9kKBtt/PPU6XHF/EnzodjUrbcr+0Q8CD
LinRie/hZXRD26MZUXhfkAn6opV9/WwaU3JgqqStkXgeviRMj1PD+2KyU8dJbamChdW1J3N2v8t+
rAN4fEM7eRxhPHIe0Zk8dyPrJkmmjs+mZmufYZTi3QlEZC+XjrLIWAqFTsljSqwmZRFV0D7VtsIg
PHdclIbL2TmXnr2Si1A3FnZtebDU/Fa9NkmsXovG/1RHgbaXNVnIxjjxFwPcuPM9bui6eepKY66w
qlQb782ejfls+9G06FVMBWdE5taePrpbWc0U67XXiyVurHhiCNkaU4tDPjU9PMmrZA6zZiEvg8BN
msW9SXVbFi21BjKcLn8k/rzE9m9htraHmuM8nmJRBOzC5KvaGD6cwu62sgH3LR/rk6h4t80cxmFZ
hw1/6wH0kLwMhexOLEwtxAPndCuEks+tfkvqOHLT8PpCEEtgpiUqukHPTWP5GTp4jKJLrbBVjJ/r
rO9a4d3TAJfnqR4buzbT9Ve193+2In0XH6YBZzjmCe4CLl3wdXaSbR2b5g8U9vdN3LHJh0gDy0d/
bzdO8SA38lO9mhdqkIdHWQ20MFxXKtJkbuK8NuOMP1Iyf7Z9t9yk7cjmo+fUHyJeVPr0Gcossqx8
hTneWVYgpA6FOkYfppsgZuw1L92ECmQW9d9l2M2GcFsa48LKdjZrtAPK3Sg1iyvz39VJGQdhX0jz
7fKWHgK3wjoc8dzfff4a55atYS+QL+5jBp7z6MCD2Na5M5yUoBgwvMfKyhq0a4eXuYmZLzHZmqjj
cJJFUecvyhg426SJbf8sY0iDgKHRy3ohewAyidieFqNW+ZzsNM5/Ssxf8fqGk1Smwyb5TebiD+jM
C9lqRfGnolG73dxqOqwG0SMKW06CSjuCpfc7UbLAkPSxT1b7hWVskiBt2TOhKZmE1C2HGFulTuxN
iZ4Zate6pq6CoP1RlmzlK2mFTyC8F5gVv8ze+b9i+94NPxukAfwtJhQy/mpwcwfy630YmS1d4m/G
8f8e/7+Gucdu9vG/e+QWyir8dnk3kXg3kbCHltn392qF+lNg5sZCU5pqxR5D8YDDWP7giCvwBRCY
7KuMyGIOcZGrB9v5I9VL24n10O7W5fcIYzVl3Mb8bi17yqFNV+0vE3tZMmRmfYjjhWWyjRyF8WaO
rcBbaDxXz6U7rDVZlf2yMi04zlTNjRpAG4fm13enCETo/Z3JV4fv63DDn/vtvcFru/7YsOl4exum
KkzAlBVGzs5jxrZT57FRqluV+5g2nnkG93KQbaoIFYODUIcxMTsSVdnQlt2wrjXPW+kx8/AlKzh/
0dAu3KCdWw5/1KuNeM9JjsJdoXvEzebeDvav3aPqcnbcZOdGnXVprSLl+ZpxBKo1KhAdlA0u8Wxa
F3nlBrWxD9r2+ZYnuwRD+k/u5/Mu45/Bxjc9HH4Su7YxooUtRpV596EELnRyyuJwe0kNrYwIVtZq
EKeNQ98FUPDKciereJ1jBGxBRZJVN0Pqo+6eMQxwj/hLOLfir6pskLHei6NNOYUxyoNg/4x4SBf4
29SPeMzVj1HMmZdZ6jC+hqnmY6aAZ/JnTCbzFGxX6YBah6zKPNm3jZl7mGww3/r+NV7ThO22bOBi
a7ieH82i/1l4nXMcmDRAgUdpCTLVrwZhWV5hhIAcpxU3Rb1BuxzNCWQGK60KVnKEPy7lsDJbtvgo
iPBDwxppVjGPwnwTS8wywxO+jb0TlGk22QYLt/RyyNTVrQ4L1T3dsiYvQMHCDr/+0WLJToXoj+o5
y294gkzDU+YrZu0rxxlWIfMrCispFWyYOfVD0EfXDslYRqcInivq88YhztJNwB7nLnagVc1lZR04
s7V3gTk8KcYAyxpV5IUx9+2GBdT0OWEXAf7p9KEHaCLwDWk3ddrf4rldz7f4kOl/xGX+DJzklm+m
nXLGVRFJlhH5pKGqLrVw100TlsdtOUWHWXjvDg7WAhoGeptGmO0aLFx2/KLClWwNkGY9+XbCA0r0
rfLJflCVaNeJXKwP3IMb+G9ImM6Pjd0bi6ZGtQctOGwcLOOLoXXYYwR9hJy5CcVVb/RFGnvJpY/K
9BnHpWuFmvgnYFb5xg4aBYE1r/zkwWRm/6iE7IdHOwf+uCZmZyia9RnpagyEKkyABre+hQI7RKCI
k/z6rNUKe2kZ8GyZLHNkg6zKonTgsfsBjjxBKDRf7onyShGSzsXw7T68DMtB7rEhjD53zqd0LOZN
bTSBtqlmG9KiwnJthRFpteQ+2jCNEk1WnFSnsTO4i2denG7YQMoW/6MXWKr4YHjG6jaIHO+WZCb9
u6YY9S424uhyL+wCFPUwLe8R5JGiCzqWeCXMkfXClmSwl7F7irxqSnde+pqmrO4N2uTSjV3TYGv1
GbxD8WK3oLwsapAdqDetjNT8810YDltxXdl9cetkOAT+1B881flZyJisyoZ79Y+UuFLSxR/138Mo
s28ufWy1lrL13vl/HcsRL6y0ZbjDs3mPtMe8jUYnXNRCQqtF2R8pALdclYpnHPPQQ3pLSm0liEad
E853lpMVsdnr15OKyyV91II/yjTrR5mC/ECEshIGTEFQWrsxdRxmj7XyaRi0Pcw51LjVcOTwS2iX
i3g1V9+NBKWOKA71S9mahybsNoPSH+LGKr6GmdvwlDSU1yg2q9XYKMODrVrR1kFb4+hiPbHs0qnE
2k5H/L5tv2SNE78apeI8FBCJc+TeXn3OY16K4CCbZIH0A5BmtcE3kGzmFY9NYy7w3P1W4RX8kmBu
i3OFspQ1CzOjF2fkR+Ym3Wpirr1yjIWtRMlzEHb9czJm8crN/HabZnb/rBZFfOYO+CYbZTEG/meX
2eJJ1pDjcLaNCXczVtkWWjKYKwbznPDnYHOTdls2gs9T13LgNxfMYYSIT49CNpgTUUX5ZO20+rZK
UQOKImXgIfzLiUca42hpg7CzBb703lA15RdsXhwkltkFULKQU6YxeZBIK1CG16rNkgcJwhJtjajJ
tiCOr42aqoupZdbhWG3JcWGiLsDql09OYRZPzKUhS+RzvpVV2WAU8ITj2LnIUGP19UlvnZdbvugU
KMIuNWDRk059nC4Hs/0ae0F3lCmcZLjXdraX9w6a2i5VbpKnRjMXicMkOCmj3kIqOPX3XqZc4zpQ
WCwB/LxgWdZfsqHh/F9NIa34SHluDQfOAh5F9db3NYMP0W+WlRVyRCYepqmeoG0cY/sjarKQjYXI
uKf932NTjwvf2EDuTZR1YbuoE7KmdpEbWU9x5h7HMayueJRUS1xas2//74yMMcZ/j9FpFZ4kRhHs
qiRtn5tJ+fB5j6dC1Oq8C3fzMGpLRTGbZ6MY2+ck/dDNNHmSEQuPEZwMrWEj26LJcy7miE5S0LSP
aawDa67MC2tTnLmzvv868MgOLSX+aB3P2DSeEe2LRLUvHTcDe3D9Y81jroauy+U4e8raLQFA4vru
Ioc5Y7Y0t/rrhPTSrar3tv7a9b7zR/XeKpP/q2/O3t8Ozdts1tuTLDwV5QMeugVSjr9i8krtULxg
K9jnFCQXAM8pw1ZXRVlydQt2Ak0ad84us435MJeoY0tR9g4HJJ5Jzkuvzcpu6jug+rkefVIrY4no
Z/gV4CRwsMh91Z0Yi8QSDE7SI+xqRBdrUPRLgoIM5CZ+JqcsKNe3Rjtunb0dqO8hlAaOevy3ouEW
4dlzt+0xsFkV3my8VKHZHDn+6BeyqiMO/hA1CSY9tdItDeNd08vuWbbVCCwkShVeZE0rp3LpXuaI
W/kDGjjucUqUZAkAAHuRyZ7OfTUbS+yWwq+O4WyYKVnvfVuiKqKjkGVPSvhWCkMwkSB7JsKYpB5R
dJI9mVpHX+fK2uSTY70Pw1Bu+2QdBkh/zyCG63+iCp/DqdWUN7sfvtZWnVxlTdXfmq5VX4HUdY8c
rp3TtMD5u/M5ydTTYCmrej5kW6DA9hqc3kcGP35f1XY+g7JX5l0J6lpP2RpSRWGFI5pTv6/GDKUM
FgPDRjbIQitT+5bnIPhxRDRsee+fNhyiYH/UNShA+OHGyXHRGt2OlXE9JRevU3XumKn2hFLzsEzK
xuVDn4NF49QmclzGuCzdoDjaXVW5t8vML4uj5lpsQTsliozKt85AnZsNtwKroREY+MRTqjAGbHG6
dnjWfeEZnpnxt9T3l2w9dj+yuH8wEaP6NE/8YEyjKh9aLyl3/WCzR6hl+sWIK3UVahzYo9n9RXaa
3H2JCtF3xxqyRajm9WveY7ReO36/qAMcwDkf7FEU5TfXTGa9axO7e2FPQniNgW2XrXURBhzymN9k
o1ME3jMfjGySBXbnb/h3e2dZM+zGXRruAOJMDI108X+OJRsrZXb/PVaE4YlpaN7ZFJ3lWLH+EqSZ
uZLbbr3VpbgbRe3P/bo/6v2ouMusQ3GoEXPrVkf7Y0YPZodWhPWSarGzqfo8Wbdirt3HNdK3Cnfg
XlTV0Zgv7Fpz7ktN0Ur9eUweZUc5mGOVexw8Bp55tGMQVMHWyryjHEs1xv9+peC1DCIePUbg34pA
by2go2ESbbq+6Rayxeurn82yestRs0bbg/PY3zvHJSuLAP2ghTYZ3EZrMG5H3cbbDBgrZ4Ep91cR
8oXsuRpqU4QtE5e37CwCXKto8WFGIk91tU+WGgIzbjt/MwTF9NmY0Z76Fe4qlHZlWHX+M/yvbDlI
Lvb0/pUtw2Ec/+MVaBuPqtvvWDlZ2wQ1+hdzCr71dj19QyTkSUGA6M3UYwtylaXC3KxZ/nTzvJAZ
yCxuht6DzemHJYD27t2ItXFpcAJ/ZjaJ8qqqtMVZ1jtw44PQhfKGb0ytse0qzB95UF7wlXE/DXqN
21HFrrbDfuq2Rmfn4DSdcup7T1/PxdC8IGw+oCvXjN+K2hA3HvMHG0NbVIcXXe7NLz3AFvRJVDBe
4lOzauAe/xHHQ+3cmqX6ErhowQ6W9TM/wijqnn+Pi/xe5PsO+XJ8+YH+O//+ugHj/JUv38+/8/9j
fPn+a/H+nalYjxygvBie9T00uuFbhwr0nKT4w7gLmHQRgv9WvmPLQP+Gf/o/Y2w6B0RueyaclrVD
PSje+K4/fUavDSm2Wnl3dDSPKxHHvHj6jCLP0vwdzyHa3eIif3bNfsfuSbvIMFw5NmZS14s0U+xj
NRgOBh69vpItspAN96q8qhuDLn81F3F36MJx3N3jkzZY7JSF6jO2zugyZYn+qeybV5dT1R/o7WaK
g95YNw+7EY+a5YgMyyYtvRppPwr8tOqTrMorWSgDx+WB2TYoofBIUqBolXN7lkVSeu05EoWs+tZo
LZF4aVf3WG127GPLeqDM8cYwg3kh+8kusmEqUZWF01kj7++on/rZwOqtDl4L14pO/eBot/gUI3Ey
pjZ2miqOJKwNzEs/IP+SpNmhcjpc1FPQXFsvx90b7XblxEYvvDkHKvJsCP27fH4eI5Y3XsFyy5me
cQeZn128C6CU9pgvihi0mwljVyYckQ3Nz9YfILdNz+3oIYELLAPlY6+ulsHowihI9YtstSPBswIl
ttaMcH7uEOISq2Emk+3SUA3vIw6ndw1dwh9p8uCgZBgsbBt8xCx4gsjqr7uUeYteADvo1e6zDsNt
2OI8F16QgBJLTGPAyhclrnGnOiHIAA1hN7UqD7I2sjVylVfVtemr8Xat8IxdWXrKZzYCBILDD2so
C6CeVzATz3VejsW27iemzAjqLTmcHM8WtK0cLSiUfoz+q98Uy7GcTPRuS2UdqFl0SLRhfmqsGMlZ
hOV2o2p5a7cNm4074hirKcH41iZC8LHNw70ed+Pb5MbaggVgjg8DrXOV8ETBAM/MohGXkoonxu8C
E8ifVdZH8UHxKvTo0QK6QIPqXxunWzIX4dQk1rhtJAGeOKIKzx7Ruz5fxaPBf8lwhLpmAZaYLfi1
XTb6R6kID/Em8a4cuNVHE3QJ3lBKD18yDDcM3i6qFnZE7rr6oyyY3F8NVUPKMEC77BZHdsBUyocG
5PZjkUJMifQZ2e1fXcyoGtg3DD/uoRmRzp1qsKF9H4ZzUoxteDLeujYIUy7TuctXmo8Rcg0Y55zM
uvGOFH8VqO17YenBxUXMcyHDaqLjoGHaHxqqlpz3uxss2MFNJWworhRdwJXVfF8ntaesurhmjVTk
5mbutezqJkF+KzKsTjCGRgLbBopyKUBWblUDHzar6aZrFvQ27BvN+YxE86Y0g+J7MbQfRa2Nb6aj
DmtFj5sTDm/DqWiLajXoXfvSV5m/4og82jVaNL+xvwCMJqghXwza9Ba63WcFrAk0QWpqYDG/yYZn
M2/NFxXsFH/e+S3HmechnL0nmVSJrwycB23hRCgt63m3VdQx2VQm+n1wX8ZXo/dOCs/dL7aLDqYx
As6JIlwnoWSiSzcO7ZdqgkJXOKn7OKIsdhw0cAATSO0vFZtvhueU7yjvp7vACaJt01rtJ3FkJBNw
6UUDd8r7Q93r+rMeVW8d+67bgL2AXS2EX1tP014E4miT1E50wPQXEiRiVkvMvvSvo/Kj0pXpHwCl
3P3giz+FnhPtjDIydm7jq49tgLY3wmPzP+CHENBSvtWBm4K7afSHwMG2uukdLGeBOuRFEx89oSAt
C3+a1RPYn2wzCWjFPXa7chGZdlu+ULcWSySGGh+xY5gEnd/j8NnYGKFir1aV+XgIZoetxb8vZV0W
ummOBxUayf9MUltF5dg5GMaDFVeMAoAxBCOEVIIKyMyItP4S1JH1WNZj/xB7X2LTwFY9zcL8FEz+
k2xzvNZ6DMte3dU5mNQBSkG8TKzQXPeFrXGGJeoBKrNLbs0Fsm+keyYaj6W7zSpU/qZS13ZzzZE0
ZHaHebDGiU8zg//GwLLvHpomAvavDhdZQ/C2eyhtlx3mPNHXMiYLoaeAV4F2wciEoWSs9fWPTFPa
wy3D+tCz4MAOxYyWaA93qwBrgXeMwD9WuvPI6X18TVUPk5nQfcyMynnMM6s94KkdLWQ1cEb9ipsi
W3i9O39ptOEw6iBdFC+Zd61imhsmHeonAIjInyr7ZlQe2XnqH0enSg6upXuLwA9+mGUipnzCw9p6
tivmJi3nZosRBeVXPYnTVeNXDa+fYgQASvDsNExYHAfKuprV7rEL1YYT26K/+sKuAInY6bnrQAlO
ppJ9BAG2zY6DUJ1toy4Az/ux9JvkKy5+waLPTIw9BiTVErfRMYOIgWY4ffaCXCxeWF3sPHZs/K2n
EfghtHFt01YNbAyABzs7141jz6R3H/R8jK4q7hGq3e7MeUjO0L+5FdljcsVqkcciq4DHSZiZVEE5
P2NvprI9giHb6LgW2iuj9oF/QgLjkB+1g5BtGzrVP6Y67ctciPD7FozhbsbiIAunhd1rzutsY48b
dTWL6qCGIa0nK68J6g8QSDhDGAXiw4ZTf5TpgrVQ8DGpdnFCSiRdyqzUgfNtpC62I6ITki8rN82R
RdWb/mI1fs1v2q6xQq2UNzf0IEV67E4Uev9sBcpSnU6hdenTMsKzZswPOhZK34wy/8dSrfiTqgFf
jGIXX1nN5tw1TWeAsjZSF1lQX6Rdj45ov2O7VWks1KHpr66gkUkmrWTcgsXskcPvn1xBx5WhIQlQ
Z0l7/eC5afk8w108YDLdL6o66XcjmLgN9kjqNWmjCP0K7SJrIGUBpogC5cJ2m6BPzBMyMON1ZQz6
Qikz+wk5Fn0xjbb/ue+qKy4QbrDgUWsLQVte9RzlCcyRKo82uVHwpByMRAEcleLpqscOxIzWObNN
ZcyrAMIV88TudKtWva9vWgtBJpdjaf4McbxxE01VD2rS4LOFzOgi1f3qLItMHN7UfPLjLZjkO9Rr
zJNsVDMT9RH2yNaVhZlH6oIKac0gvqRGtrEVpO8ncGD8jAvzIe494yH8P4SdV5PcONam/8oXc72M
pQPNxs5epHeVmeWrdMOQWtX03vPX70Nkj0rSTPT0BZs4AJiqNCRwzmvyrjxDMETV9V+hej5rUJj0
htE+fsaHWDGXVt0VGy2MfXSiMezc3S7HHRHszihul5IXxnK0PdVV/6dWT2jrD0H+kZ7r3mk+lFi0
C9Mpx0enmlz+UrM/sLN1V32Tf2MFYOGiQQm5U7OAShgUO9n87Lg1KV7Fbp3d/RYfzFZdRehqr+Sw
z0Oek8Iws6uMmE5aOKth1NqlbrrZevAOqu53D/IQOLy1nt6pe9lEqVxD8RclnqHuHhS+hQ/IXGZb
33Fwl59nyRhqmrDXtcg9yHF9A/ElnrzNbcI8LNeDbFNP3riSs/rK7B6qSn3BkjQ/ydDg4DXb1dFZ
TgK7l+M2EuwKKhRnrScRN2o4VxpVTzIWWX7unvq74qf+xrQM/0BaWXvQJuRd5YjBrr+R3VIfa9Wp
9pWo+43X4BWs5tG+zgthYPKie+eyge/fuuKEKgkSrngJrIQ5i1RhTbhCBrbak7d03iweLmFhmy9B
qEWnHgzasvAs580Iam6FahWxy87Fi/CwP0mdYNnkIOY1zYn3dWpoJ/Bp4TaKov6SN02xRm1UfSBb
by3Nuo5eyjLU0JdJ0aW3xi8KhhB/1F20L2LD4NnmjNvQmzx4JRzagJuzm406uxuy8ZaHsH4yvnsi
cZbN5E7HMu7s5zCx1kExEUd/ZatN6KaKzBjeM52sdIesq0cmAhdygxLIPH3MgYUFxVBc2mKq7r2g
/yqnF45urVKBLLtO9ToO0zuSzcbedYGat8XQnQ3bztYBbrtPotQEFNYs/FpbuEfLLU/V78Out/5E
5OBZWHH+HuZ5uVRrTX/IhtHfyCv2bD1uV7TRbT0raY/51GDlT+UwCKD9WvhVBN2dHutsorhiBqri
u0bFa/xj9p4x9MB5t0KDz6O3jJORBuZj0APD6BP7vTeAsiioD+xNVKQfVT9hF4lAwVSoGYZe2Q1F
52dme+TO0S4lig5Ua7scs2+eU4YYUHnOstIqfee7NPsuQSyp73FNJl8Dhroxt6GCRbjsHWJ2aAGQ
7KXsNUpI7TbUQrz9xFFxdWeFZrH/LQnWPPy1b2WrNZh2pepJhHVyGRUzm6lqw9OMMCtyfV/V1vjM
Xr84+HoUrCWw7Nd4OMclEO3XeMF64T/F5XhlKCoqkqnYqUnkb1JXC7CgN6LnoDOUbRujf2B7Ufzc
60pxsHTML2VvriUK+46RJ9Lc67o6bupDcjdpcxGnqb9JuIepdMmh75Ep+ER/yBj1TsrxP9AfymAm
BxmTABHZUQvqAjXgUNtA6NjFoe3OmQzKyEqkv5cOd/Zat7A8Kd4bHK9fqllAnyQgCmfz0ORDxJs2
B9UoMwXm2JpneabPZwj6XwZlSg4y9BnPM6vZ9j9myQ4K4n9N9Rrx0yw9mL5XU23udE2LLm0a26sc
us9KFKisy5g8+FAbdnrh4moFiedSV13LAhfuHzwvc9lNccdf+GMK7mBbt2yd422cvJbnQZpsZuLK
T0FF9ayVPYF3aEUdKqvOzKtdhdDtInHrAMPN+RViXkFeW17nNnt+BbPo7FXqaeSdjNa9tyYNpp02
VN9d46PIo+GbKDJjyduQXigti0OAQdhGx273EmixwCOtttdK6rKz1LrsxVI72Dml3u6GuZmJCunl
2KkOshcxhw4oU9CfRjXMXkSbfnGj3jrD6c5ezIitPL+qQxPwtVETXrWe1OIdDB/yRoEZnSPFTR9h
Dl1kXDh5DkID0vCEo9K73Rer0bWyF2zfzWPRh39N91IkxkJU1M+GlfzH6T6glndrym/TEWE3j77t
6ks7NUBjGKG3jF2yPbExshdw2ui1bt9cRI2em6pWrn5CIT11otfWCJwDKZ4GT5sifh3YtW5UuwYt
xWeycBWr3uqjh8OcUQXnocGdfUAfelePWCQp/titmqAQL1No/VkkuFOUyT3UZJbYMwkDvsYisvKz
Y5jDSTrtSj/eOcT3HTsO8S+L3h+hqsSzsE8jDwhr1e6rpHyIUKdWt3ACmp+aeMe0e6yiHspWzc9B
XMEw9Nx0ZZgmCojzIU3bLwlyKfuxKzEOHJsovWgoji8j2243sinHqXNHOuoUESsju12gGqqVaySg
8DpjfBo8sgiRUb/hQFhSIR/FCjTSnFBAcBtN7uRu4KH2IppkEYu4eTMNSz14g6Ms5Szf19tlKrCJ
lr3q24i83xuJlvCUJjipwfFuWL1H6WqsveJQh6q1Iq0ZbLqEJzgaA50Fj5EdmG3eTnOEumsAuSfw
Q2RJOqr/cVCne2OWyVmx9nYWTV/xfEejbEn2MXp2mhhkFl6pH2kNUs+zvkfAEEgb29OjkWFDOwym
fzQFfDakIsK1YsO5F1WOX9FEuplqOvqI4lvPXZjSoI+0JbYJ28Er7D3cbetch265csdEf6t0cZEv
ZIbBLoYLiTUcD9JCnYAa5F50kWdWXX5XlMCmEPhLvKwaFwN73MVTUp+7QWHD2amiO3VW3Z/kWZtF
f53ZvVCOaghUnAGf4d+G4o7e33rbbtZVsQoSkzFls7gN0p2LldWtbNbzAd2VevQmO4sZLpKHizFx
kidZ/LIV8ytLpexOduEfkK10/C22spMlSHK7Vhm6yiEdKCcHse5fMbETK4yagDaFsNllzJvPyLuv
FVWnXIxL4S1eenq966jeLuSIzwlJiLSUaw8lKM1/XSRM+ac4ISI/88vIuJwVd465cmPsyGXHT1fn
Bc1LGKnFPVuJ9rnOnLtw7ECCzC1HS58VNXTPsmXX+XcvnTU5xrR7tnF0x2uymE5ibhbgmRel6fRA
J5ipIlqz1H23O7T11D3HXTAuU3zy9nIuGW+sJSNz2sm5g8oNe+wDc3v7N2gojHgdrglyrkORa9Ma
arKRvX3sCaCPs79eiQVnlVpYKHZ98eJZ0W5SdfuLZSrWKgH8AHkoKJ7gD15vcVQ5VjH7+ZM6ZM2D
Y+pfZVxeJxxr1DndZrpaGdzrrpmcL0Nratxtm+oShLF7tnRhkYbQ0BBs0mFVD9hKlk7QX2Fh9ldl
pudXPCYn1QVy9iMudBGsKFwKVmiMkB2+0DCryFBgmUN+oSouwq7jJcOs5ChjqRlHC+6YYlXumwjw
t8Yqfl26+riPKWw+9fl031Q9PkENucDRrrsny4aMiEPAqZ9bt1CAmkmF5qxsRfDV8DJP+qNsjl6U
rf0kGDdeDAbRaVtrk0nmjhp47aKYTzGP35hVF8xLGGLtzO7RwPUWqyYKAOHMOFxtirepOx2ywlbe
G26pImVFztZ6h8go3y4Qke9N6u4wUcufeUjURxRiZ4dd4mgE/THieqNqj6LP8mA1XoOy1I4hy+yj
AU/GacmQ69y0F6IfqodMydxdMEbDdoiS8SnVhz9I/Vt/RBb3EfQSXvPCTDYOyIsDyfTwigQucjJW
bP3hZA+WOrTfGh2LX9uzkrOrAQqoa1Cvip2aR7QR6oXHuofbHE158OLePM6JGeD+c/CnU1dGjbZM
N9SH0Xyc+xuhxUt33mqyvF9iSOCdyF+bzqq31XAVKoq9atPGPuPg3bLnifi1BEW56wzDBl9Dhy9q
AKOdGCApcrPeySAVLefWLYIAsolrdYsBpa5Vq6F3ohrW9IB3rtjOxlJYeI1Nyt14+MDcpcKmIZoe
fJcNJyIrZ9mSE6geqqth3qqqStGmLGzbZZnU1VUO8XiG7adcsxYGasAPYj74OuIbfha7e9k0Oj85
B+oOxvMVyj1p/epFoL7gLyDOP6j8k98DP46xSwrzRxXuylpNsRgoUGXZ294U7Nkt+efEDfFDIvfy
GPilsuCH33zpyuSvK+rUQP51xRrdrK07Zeoaq1B9Z2oxmhZV5b0hxPxRWUZ1DWASYPfovsjwaKik
V9LJ3TrzqMI2tkIPtSd22xOm77rgsybeoY+7GsByH3Cmqt+ydCX/HyanfrAMtrzQ6ey8gIudDD83
cbdUFhShrGU6Thgt9WZ1ihQIp5txPu1mKyB5qLXSxjuEMQUCKM1CBj/HGCj3bkWRqsswI+0onYE1
fdxlDYWqiN/kQoDRfB7tRKcONMED9nN/3VeN89JY8zcof8VYzD37ffjnrQVoc1ez2lsFZpu/jmXa
cGv1sr3vKeHK8bxuo5TgrnUXp66040nl9d2Wr2z+liF60s6JWxMKzCouYuw/EaK9F74dL7A2m762
IEl5gqXJvR7HCeVTH7biD6lGeSYFF2+qjLceNtqscr3N57gu6tNlaKXGMsObr2+z/jrOh6R0yKP7
xUebogEiWzJu+CEs0nJkLYr+8m2Ym1TlpRBvctRnuBlZ4Ag9T3efHWVBAiuyATDKq8nXq9VOA+9q
ZPHXovfXJreGc1IP+Fy1Y/iQgeVZ6hYo1LECwNAHeflF05oXTC/Dj8ygGqq33HVdbZu1WsEW0PQP
ulNjKqWID2MMjDe3HAMyOOnwpPfxsMqK0rx2SMBs9Dqq71odRonemzOhs+9Wn3j5LhjapVO4UPQo
mFFh6YP6TnbX8EFxhuk/ajaI25J0MFI8eYxNXH4/tRY+OhowrkwpyL3HOuZvGE3yaYfNoQWP9wYz
Tw6PyLPs464OllXd5zvuUsgu1pG5CuYbrjw0TVQEt3YsqqxaGDVM8n/8z//+f//3j+H/+B/5lVSK
n2f/k7XpNQ+zpv7nPyznH/9T3ML77//8h2lrrDapD7uG6uq20EyV/j++PoSADv/5D+1/OayMew9H
22+JxupmyLg/yYNwkFbUlXrv59VwpwjD7Fdarg13Wh6dazdr9p9jZVwt9Ge+qOTuHY/PRZQqxLPB
fsITJdlRQE5WstlqQj9WmO/wltMLMsG7GF50kq2+9uwnaO/gjW69BitLJC8vsiPXB6hVZY6umYNQ
l9kl67YxijffCZ29MyXNSjbRGsyWlZNGp8Esird2BaI6fYsNikHJpCVLOUiNu27lkgrdm1n4nDnZ
eWqG6qqZXrFz/bxbaEYOfVwGs9KBrhZ4J9kipVpdK00Z11ntxiunTKtrbndf//5zke/775+Lg8yn
45ia7ti2/uvnMhaooZCabb41KOeAqcvvi7Hq7nslf5am8EYGpiibhLWRFvNRp77IUewmEjbT7Ah8
LfsoZs6MPIhOa/H0iT+A5lX3fOTEo7g9/Bgl5kzJj5DqWyaqvGq7LPxoeEnQrZg8ygWyBTYYMkr4
EjRJ+5BNDmRexviKV58jYZIVuf6XN8P4/UtqGLqqma6mGqYGD8/89c0YKi9t/N4WXwfPWxuzGrY2
H9g/tSzeOBNIFHkgDP4VLJ0hWFUUOX6KydEtNf5jnCsmnPF5tmzLs2BAHFidUlKIk4FAVNNuyGEk
LASs+FwFSXI7dEMWoXouA5BjVRU5BUbJtl+5YMP97ijnyPhtCIXgZ1RJfHQRak1d5CKDlWBgV/r3
75Nl//4+sVdzdN01HE3XHEOdf+w//Zh1wKFTx5b621TVzUYz23Rjsobek+5NnqM+vzhmpH7NnJRC
VCtC8v5BdAncRFnIjsIxn9Eg9h6hZUeHLnXHdTyU2BFWzSMmrVh7Tknw0DVRsr81g7nEIussKonr
batEGPQESQtX9UePrMWM6N7HPZZun5UZeaYrhn33OVfO+rzoT4OZL19XjviMewOwXyQWuS8AeTkW
2egfbRj5+a0dGNh98m5tZa81D/kch5BgcJvhyhmf3UmUZtayN3T/v9xtdX2+nf76s3YNWzOEbs9J
Bsewfv2EalWr0X2HBN8pYbnpU9XFZQmdJMeFeEo6hv07FnLnyKu6U9G4iBl0efNm13p4NJIuuw9F
lN1rCS6pSe+aexm7HToYMn5QYNw6j5MxRIBTcjxdu5XNdrSy+77QHZLNSbMZ5Yt7XkHxOy+7NdQZ
D7kQ6NyxaWTNYqgU9KuNmNMS5gGpZKdexrZWnNykgC/002mDMPMumryrp9awAqKMd7xPxI57mHWa
hjLeDr0RXvIo0dfAa/v7iDvHCsPK+MnvSOWRzfBelKKHijdMynsSBN8UFZC+ojsndLmnJzhrD5Wp
NbsJABnp4Da+6uSEr/IMTtF3LoCC5Y9Q3iAGGTXpi+lOg3ObUJQ+DNYU/Ozn/KaDfumRrgwV7lr5
LIw3WXkZfyX9BIHbRozKV0t7aYoeP2RdQI+ez2J7QtJentZT6N6Csgkg3zw0f4qYGrm/BNMez2nT
ZO02AVBvefDjnemMyp4icIzSt1IbS80JsEpAbOCEVYB3SpSmO5KXRyiAloxbfsVe46dTwN9rVOun
w+eY3GVxu5JtS7e+RaZfb7282YdqETwHalusBDWKUz6Zztmljr405qJAm87Gm4l441Gcb6iymnuM
y6kjey113coab3QGyWAYPB8rQwfK60x4GDuXfHQNLEt2AlKOLn2FLoLwpmJpVum4GNUIm7B5sNG4
lKOz8Itt2M1pcnv1DKr0r0OWYdRDTsDesp+f9EXdpeo50oAvIm+/keMs7UMdm+BiN7FzN2ZY2A+e
FXxxe9gx8SjYlnW1uNoDenduboRfqi6HoOU5CTgiU3mkHHc2O897JnfVLdzoQC1tPCtepfrrDo9N
yr/A7dyyuBgK/Aqke7EYT6fyKGMZmFc0QbXiQkbnuS/Q2KjYqftrtsIkwMDA7kbEnP11IVjcKhn4
ETlPTpFnbhBBOEr4az6vNTkI5yf8WNZJkPDGRmDw1ubkBSubbcVaa3RWOKjrn2GD5EfhVdaltnXr
MkagDv/+ySGXE7/clwzLNlxHWI6r6aYjl4k/PTlEGeFurFjFV8WMsqVNVmiblwXeogCZ3juBgh26
di+547RH8snoF8xxJ0IpUS3EdEkmxbv6wvzeF9aITy37F5YT9UHog/oalcVCxgPPCHdkQ4uNbGoZ
FqEgOJ7I2hknMxiq22VLrWBB3qjpeRJBukl0rcd4IQk3uuM73FNi+7VH3iieQbG/xVN/aRZt/sUf
Y2fdYwy0T9BdfA3V/AYwjtAqvcVxM29fE/LJEuj72/iMuAQMu6ESoeNwDCsnf5zrkqsiC82NbCpj
k19gpe5i8l0Fwss6DO+gy/dRmxePGGRTYWnqj3FUtPXff1rOvz3neYbYFMIEn5fQKWP8+hSpytpw
qGIGX7ugxQlay18nq/buo7S0z31e9YtGtP370AbgB3zXgq3saM9o5GywxO7fRTckW6fVw60w02Zd
ByBdDPAlR20+OFTWjrIpz2QsEDq1Gts+RHqcXXmOI+misuAq8UK+IhaIXezAj6Yv1eLkaWN/KjDL
eG5GcQmqaLogSpQ/u7r4oN7R3MlWMCcpmyKoj7KZtmG/rFy731fzzNJnq+ZPhr2VvSG48bWRVvXG
d/X0EMyQMzCQ7amb+UTWrB3fLpu6r0+g9oBayojs+xxV9joy4g67haxGaaqN+u/czKy5vpfqFvUx
cpsP3J+LXRzVJFMSlRRGrDLUiLt5aN34O9uDnFm7o31nI+U2LYSZ23d5ZZ6rXIz7cu6QvTKuNZb9
Xz54+cH+/DPVyVEKTbUN1WSzpv2+wOuRou561ze+jLpfrXKrAFErlP52iPnCo0bivuRVZG3YUkR3
VulY9+mE8K6NwKJsUQdPLqIzgYOyBZ5Npbp17pnhIqvB1Yw9UmbygFZUdnZs7ml+YyossvAcd1Cd
ItUynDuWevu//1Kbvy/ydWGofJ0NFSasYRjab0uj2BSlY2iR9sXWvNcaUvNdw13mp8PQo84H31Fj
gTLZixRx6TtQI/3KzDz3WqZ6vonZ3mOkhAapyHLvUDqhdVCB0Oy6ZJruvG6oNgXWzFfoZ/2iN8bm
WIQauXizqHeArkEJJdPa8VJvb4LfO8izQo2621n24+w/9X7GPsdRWIv/y6363378unAt3dFMxxDu
vHn/bTPEwmRizz5WX6I0/ciyC+l5726IIusczlgeic8RehqvUDwSq8+YPItbRz9pGGzdJpRo1Czk
aTTNIGKjHDfyAnKw7EDJZs5+eMeRovX4F9S7Q2GgDMYArRWnv7vBv+WpOtSzVNOYrHtyoOAOIIzq
AHrghun1xZY6JnPMDlvt7jYE1NetacxDfDRXFmjNjsjA1tm1qtMn3RHmQZoN4UScXX1VNDuBiC4E
LJryIMfmaXwbm4L3dxaiDNqdrwybPtJr6L5Oqy3aobwDKe98CdQEe3oHMB4ZEptNrHgzG9/9YvV2
s4S5gLqI1jvXKkGMVZ87EBsiHZwH2QVkjX8pJg/RzbkjG1m7NN6IGbgI8rt2UOf0EB3RVLyaACL/
/mdiy9/BL/cAi92wC7DVth1AiMbvmQEkKxMNLdsv1gByvKxDkl+4C6wjpbdfStPrV6KurV0wN5Ue
DLdqNNmd7OXRjXsvWeGxEOIpY+kkw6MFdoqH2zfUQO2XVgP/4eSmupSdro4Ni8dPhcPc6+T3Qd8/
4U5UnkUp7Dvhh/qyRVn5GzB3GFXG+DbVBag/XFP2WegXT5VSvcoBnZLVC6sdm3vkHuNj4E/JOvEG
5WsTLuSAXM/cVeEG49ErMhefeI9H/3xp/PSeWN9aT6xijN1gKLiRSeKlk1qk/fyezxeZo62qRfX9
OB+g//wVqzKzupcHpFJ+jsnBn3OVqKtv4z5jeoRSEmuKX671+/VLG1QQ2ySd6vmjbavnAE7Ie2Jg
LxSXQ7bPa8V+6yN042v7vWvg0CWdWqHW5FnvdokdOJRFFqYduBIMRhA5Iw69EmpCnVnXLhvQvE6g
hrpuue8KCn8IhST8TAwfu2jo/hH0uWrsjyw8+uDFzZtHRwf7ouf1iwtB4G4yG+cROJux7l3E3ULc
iB9Hv+qwucP3KEK6YsnCBYT50F7k2GHCwSupFA/WKmN9jWJYlU/JQvbeDnmzNN1ouk/YEJ3EoBlb
/YdQitQ7+U3+5FNkBSPtaYsV8/UzJCf8Nv+35m+Xa2H0rUqhWws5V8qsfF4vxXLsoBZYGuV2s+76
3LiKQmsocPCyxnw2zDHZqxaufjv7+3E5muEbV6XG5s0Yd0vC3eWpn3vPRmuZtw5y09rJlQh52evM
o+VZMfiAUxgXUyOaDEgQE2sxUNRqdC8PudcgZuCF6XJG09xijTCnvZ3NcOF5XDsf1KaF3xLrl8+p
kd0qZ31ql3006mvUjZ5Nxx3vbXWql1rf1VvZlIch09pF3znpvmuK6V7GtBR4sALpSbZkvBjdfe4U
491nqBUR+vltdM0M0VxF9uFplIrrBEcjUq3jG7ZeH9Qb/auraObDoAXnZrSHN1FaBmga1JtwSPl5
VB9zp4FaeR7TAlw+jMFlNBppuUz8s4e02YOrKsNj7UfsoikZbv1uGh71cjROM//QcbusJD+JBxQ4
F5CCjO1yxYGMwsNJix91nhHo8o/3bAOLR3VI27Wl9fpaNkc3Du+zsVzK1m3EWGpL09eVLYxlUmc+
e2SEvexqY3imcQz1jtVfn+2wibR3wrT6ei875CHpgX1uXGHMWlZ9tZCjZU9jq3dBUpQPmot4dtmI
/i62He3stQCSAJGW3xIEyFJkHV/zNM22GXqKO6HmxTPWX/dywJdQ9+1DYNdKiBodvA63Me8GxxnI
qYzDBQpseoYMsLiN0FjJHJXYPH2OkMP8IsNFzWpAJpuqw2K5ctgdB1iTD2KY37OkOmo+IvJBSjOx
Gm+fZb2xRq2hRFmTRIU9eOk3AwGdMraG7xgVASzGUvOhm3zkcdLG2nmROnLvdezbkITfnGvZf1gU
lSW74ppl6bjneZyiWPHawvTCpG9AALDO/zq4c/MzVqQmH+NMtNyAcHMXAbXcN6z6llI5IK1sdPdU
gJhRmduXQOWxLBUDpjF5sNNSPxU97/JU9Cg+o9r4ZXJmypKmDOdUJVVlYiaim2xSQX4vi0Yrv8Ab
An0UuDlcmrZ9h5prJVn5ZQLkv/XqqdjKZqIfisEDHjaM5W4azXojJyMJuczhub32ioK8kxePaxkP
6nDXRJp4Lia1OyS9KVbyMlpln9WENJiX9UgHtOhOJsIyYQt6w7uJjfGitKVB0TTeY+T+RcY1H+w2
+G5pbDC8xcMxmIfrjaLuXAz71nJUoYqLWVuUfEFA3xlWoaDY2Q/vo2iQACgXMX5ryz52xLOltvZi
aOrprfHrGLencPwqIh/eeqV/N6JsR5nEB4Sp/JnDjYxIVFxKduzBgjL3ps/T6iP203tl6Iz7yQ8z
GNNiuGbA5pcQJrxNHOuztq/SertRb3LWekNQr70oWVToJ15coWTewtBgCFa8pZs481HJj971QHXZ
YZWVcuf1mnI32OiAxXp5lKHPuDxTe6/nj2LB+VuHGRjKeuLFttVg4dA1xRcnCZHtMRXvecyMBESz
q1zdvPDv2eE4CwMKB5VYYpbfZ2ehB/eUKE+RavRHY9DMi9r44oJfSDzLsq1lSB5SgDbYtAztgVIk
mdmWJYOrasFzHwO4BfoSgyJpw2eUOuxL3JXcr+i0vHh49I2PvAzD50LVq5UzpngeuUNzN8yHQo+Q
d8iqneplzZ3q2BzmM9kph5WmUSwFJL61jP02rkwGbC+tJ0g72qnS1enYu2mJgU4dPU0DZXAf8MVH
iG9GY3ofnQjChYf0FPVWf1r7IMZukyDwlZso0RYCqPTR1hGO1WCkdQhWGt1OMZvrrYmqvHkaa9Rh
FvbahG/33GQYGFQFP5NIpNVzCVFwjTFYsHV8q3zODOQsuavbuMXQ1EsTI1EnR/Ryboa2be8CtKSX
sum0XXlggRndmigqukd4ieCP5sHpZKl3euF/T/QnL57Ur0DB/4iAaL4Pdekt/ErYT0ml16vcsYJ7
2H/5JuoH9W5QyoHk9agekpEPKbEKJFbw81laqt5eYdjGO5X/9pY2NmdIeWLlV6PGJrv7rmlB/yc/
DaVKkj8jVnaLGGuElzIcg3VVABH+08n0dBVbCb8ANbLcU1/qO2wW+QEUpvWSlZlxKLxxvM6tsil4
p/wgewYFnCwUzZgQMVXTZ9s3gUT7SnWQva6WobmIrj2QeHr1buhRuXOnjWxSNY62PQm99TRm6TN6
VOYibZX45OZ1cNF17U9uht1rGKT5roBns7YQpnz1c1cj7VeoqLLQ63bBSQ+a/KHJuIMIH2GbOWyX
ZnWEzSxvqN1rg97tuhhqdSt7+bKgcp9UCfgsLtn3qwqY0ouJjN7F7s2fXhdSYLqWc4x22OjYM1pq
Vz/gOJYDTS6x7Iqt8OwjtbhyqrR+RS79FWYS38+oX1Lxdr85kwdQa54k4J5sh0BgFT5PChyQWga2
xq9TkNwmWU6/dKrC+eb3KQIVdlQ/+PMrpXrw8ysBgqtfs8p/tRRf+UjL7qdXgtW7mxRrwb1UgBKd
i/GyRC8PVdps/ssmb8515LJYf6vKUx7STdUicQYA6d/zPG3mFYGiwqewo8BA+LONj3qV6S+pHr1P
flRfEP7TXwIjBsFaV09DydKnH72VHAQXG1tjoNa3KUEzHiITVJFszoDJLSp0Bh8cl3AGpV+hTWLs
5BWRiARlUcQUn+beMYwuMRY0V41d+YHsT3jOcy/bBQk+C6zWEP4QU3jy3SRfBBFbyjwcYJemA85Y
ifUkR/jDK5pv3aPsD7Ad4bWbs2yFGo+idFSTw+gGL07tWgimGOzGVWvrVYYyAwmdE9xS6EFzs1ay
aBfHUQTeiKablAPymq69k02zsWCGFo1+DJzxkRvxi+5Y2YMdd9lDzJYDJCYZ+q7gt7D0I368YZYe
ZS+Ikfbu7z9Bzfi3dBYVPtdVBbkaC5aQ+C2dFdncTcra6dnhDeOWBOFkUJWcuDF6KeJYDWba0V0r
VPNoVRlfKv5WiHYeBVRrFFcv+6arTvRQVHn8UGJivXdi0VAeiyCWu2iJqggTb2s1VNZjXnRvaseD
uU2N5uLXDmorxbRPFL17m7p+2k0CGGeAONxbaaC8MZECO1smDjngw2/ToYc0e6fmp9PPVytaGLKu
Y5V3PfYkLyPwbDm9Lqb8UFAdxoCLYeUMp8jMtDqloE9fnb9e03Xr+Oi4mbmUo3yBoJ/G3fEor4Em
EsW6caU40bAcyARedRTmrgXmCz63t/NnyBVgYowB0TYZkwcPK56NibrubSpyztrJLK1XFRPdk4+/
4i43UvTe5rPP2H86+/txduT+dT33x9lvV4lDV2yBTlNDVO/rTvG2URCGSzZo07xLm+61NEg2ou3y
1WfM19pp1bWasZbTZEdn6uXSTO1u+xmzhfP/OTvT3bh5tE2fyqD/q0cbtQDTHzBSLa4ql/fEcf4I
ieNo33cd/Vyi87YTp7+8MwMYAilSrMUqkXyee0EwbdbrnRiXb+DAkcdsNcEvL1QPwiCMtYgRpeo2
du7Qfy99q4j6J30QD+DHIkA4ypYTEJhUp74y6qH9/Of7+7dEtmGwRwCQYcFCJ2wr239KGBUWm5xY
76InhGri9GjZF61RPEDw6l4sp9+LudU+q6Ej/Ei3jesaTf1DEy3WHrJ/eVmifu+VAAc9EFbc5OtB
QdZ/Y6UgQWVVb7urP79l433WxLBdYRsENy3DMR1TvAucWZoaxhFZqc/LPG0Sd2mBPnAwswrPZ9vu
Ltgmp96oBj/OqZONxTd+dp6em8OTXbQnqH3AzTUoVqQRIE/l+fgUgtf3cpGr5xHNsHtlzq+tXB2f
qoZ/kI6lzEUebaBNV2Ghn+euIbQ5mfhrlxmTvOU6GraJtMiSPMiOZOBHfKvi8m8gCIbz7sHEB3ds
CxFlyzbB04BQ+TV5BIsehEGx2g9YPDBFVpeX5GfC1cibor0ecj0sL4MKzjkB7MO787Iqe7z1lecy
UaLVmpl4/a2DvOv3Vn27tnQh7sBqStCENcc7A3HzUyTcJ4gDxEBac8agwQ7FzjFbWtcuMEH9Ceb8
jTwFWms68CRd0KalUQ4yqtg4tU5sXiBHN92pVT0ipnEjkpIhlYF7M2x6VFvWC+QgSlBHHrCA8CQH
gWE2X6VYx8lG0fbpNqhGUyZKThkxQpacpOfT9SBLXWuWHjLL/fZdQ5Gj1e7JjhY/FV/XEJJt+spG
Ti9d/MiIhwc7s+YrvpC7Ph9Q91oP9fQEYyq9f223CI2ySG4vZRvgDL0oussyw/PGqju0XMNIw7PB
UC8zrf5RkufkIV1b33WW52Rr25n2QYSo04xLWJ1Utyf4MGe3Qqsq4uJ/HWTj4iB4vyvNuTrJ+luz
miBpTNJgIknr4rerLMrOWGdebT2o4DISrc+vnHUeBh6SnpeuuB5fp2FA8jvMWnvy72vr6uaDBGdB
JhG0gBxkqHP1VvQ72SZ7xfnSHFBdnVmorHP5f3pVbZgPcWD+eNUkn1TfmQRQhHxZUNDFoDFDcu+p
BckCK61yryFuOteyOuqz8qSPRPENBBguh0kvrvOi+4K/sHGFqrx5JUtWYLIDxCXDqiuTbeICuEQ2
JOzzsZFo662svh3kFQ26rm+nVJIPXq+lyKR0o3IG4IIYm144u0i1lLM893aIrDDywyrOjkSP0xMa
XjgAriV5aJVgLj1ZJGuV7dBGvU76KLtMwgIFLKcqtg7/hk2TVM02R2YDVQn0oAlyTRDf+u9hXaKf
MQ7FfdsRtx5nXd2+Vtu+v3WxDdINMyh9UTSEXupqwI+OzpE79ldFslwS/MnOITk8ZE+F4wWdaTxO
k25te9Eue1ktMQf0zGVOr+uoDT82rFg0NzMfs2UeICz/cpU13OSQZFhudglxAb39yq/5OANaewys
stmXI9ufsowqFC3jO9kBpbfZs6PAuplidziJqkRCeHKrr6BB1wGcSnE2BYCgE8JC+k0/m4snG4BA
3RIp6T4MQVihLoOgbFqAXo8d/Sg7iBpNaoWgy+Dgp1r5aR6Yw8PosmkN0Ghj59zsVhLOl2mDcCLg
oRQCG0tm4yKIdfOj2QI5WpsTJwXNbbFfycfG2jqRmI4ruBjeF9JzSqScaqk4N6mbwkY8SxIzwio9
RG2Vw8t1u9NUhj8IG/o0fCOfUN3igTZfNXVNegoI5lNrLlst7pRr9Bbmu9klrlSBIb1IC32601FZ
vO3NS9kmzzSaXYG6iSxfVold3JqmaR3xVIwObWwYu1TVyk9z0e7kd2FN/eBH3dJe5VlNCm8W4vXr
RYh5UxRl8aQZ/Khx5VEPUzTV9wLDJ3lloaVIoFUCTkILAEcxQ3frTnP0Ga7G6z9CDxDZGx00Og28
Oq7VrC58q0EYQRmQvCxMtE3bGp4c5NbafS3MsoCT0Gvh302z+v/T5/eXYJyi7Zt1WfD2Ekqoi7+Z
lvXfZ2WcqQwV8KZpG5b7flYWIuzc3OqnD6a5ONdp1l9j31E/aT3+mAMaLXtZLZDtsBqdgFlDZtAf
e0KQ87gJylAZUr4eu/ILBPEgCSoJkPi/Soppu6wy5mQvS6+ttfU3qUlkSn7dtq4rK9KSlo1BLhAi
4/2eh71DW1dgqB/MZkR4E9VdtTG0C9tEjFOW3s65/+Gc7OeW17iGerOSk5VCMyY7xASnj8NSE3nM
3OA46NVhLpbE2GtTYO/mnpnntY47zQ49YzRRpuxp6LtsY7SNfaxdBEVFe5/YSsaqzCoOcRTnPJ6p
JvPwDfdF7QYqkwHpL/4mexEByLeGg5OZrDbBgw2k5bECLrgbWqexrrKpqNGai6tHvWf90UYd/o9r
Na7KTWgEzUOYL+Ytvz/WfCtAZ7ZxXipdHDcjdnpOGmT7CCWn65Es76UdTDtZm9PevZalpndUVMbw
00tt5Kc9eVKx8icUtILDW2d5PVGqnbpe+tpXXpv1zMby5DDhOh6HBixZQwv2YazWrFXG6pEQsA0S
oMqO8pMkrntH5tIkeBsPH4auIMLLJ7LwK/DhlE8obhW2eKry+EuULPlzvCRPZlOaLPungBvUAdmI
OeTD2iFmnvgQi5pH3egCtl6XS69FuYbS55T/rDb3rW8avIm3hVWj9VXgvy2lUCjFcwF23H7pzXzn
xEt9YD3uPJAmvjWM2PhSiSBFMTE0rgwjqq7CumUSWhv6aLmq+GF9cNUiPNhxM+zqkQdOmzzLdlLP
0XbJsKQ3O3X1ZgjGrcHy/yrLWFeMmlt90d3kEZbXgKyfLo4kcpWNPM+37ifYA39atVT3Y2+3e7ty
lU8R4jWyQ4Z/1FYfjeaIvnryUMQEaNYB1dBsfGdenDPsYeO6rQZSMmtDH5DwRclKudWDNjgteV5v
rFy4N8kIwwVd0o9tU7bIl1XhB8HeoAq1+XGw7epybkz0k+ZifoTmEe+62ChA5NMaVwirKlg/XcnW
Bs6TbRaPqCxNVw22CWxJ6JXGy7KfQwUxpD5eHrukT30V+5uTvMh2w22PdNuD0o7KjV3gJCtfGN7L
wXajYSMvwnQx23SBYx2QNGvPTYI2yzIvADvaddcUJ8aHtyo+UT+qdRU0J0JLP1dla9wQcpDXdqu7
UlyHhHRzco+uSeJfRMExDgfxo8jUN6z+1HVw1KBxK9vf2uQVSiC2RmqpYEIOaREE4lM9tQ2SHQjO
AcAkZJ+SoBl065CVqzRdUKn4StnJqZoDcZ8uzt3r+cy1iLqBkHW6KbhlNf0iz7csSfy8RRAA0lJ2
k3dV50Ur1ESZsWvJI8e8tpZ6vAL/iR9Egqzu0AOsQZx3axedfXwt4ldjH2U9IBmzx3YTjRwmWcRw
zHMxI2PZ1lj1vJ6ra+scq4ty/Alcs54LtdsZqHbAw4LlKyi3IYm/NmN4ZydB/DKM9R6n4jLyqvxr
jkF44lX9NTtjEXllmqBoES4v7RxcW40zfsV959vSlNqTvpgTqmAI3E2EvT1U4pHZDWwbScGMHQQE
Npd5SA3Q0xwcglxrUXaSpdbo8IpynNyX55QGyoynRIyRyzHIIMR79Du/y+a365wR67EoWsrtEOST
5yJzDtc0DbeKVZtX7HFV2KyadijcpD+D20ImTkTtvRKxVnaWZviMUtx1EIJW9JRNWAzDK7spXklN
ktkkWUxhmGunaAH5s/KfuhlrCsvIS29oJhsAGgeCfdAfKjzr3DBhIQKZVWf4GxTUhmMYtZ+01Z9N
HtyVSdyH+RmDeOUkT8muVoQoZIDO6eatrx3hPKiJ6CJLGrHR9Tm81vNuwb3KmnGmy8xzl6jDVnfL
4gFfLB3urRF+NSYgMC1raG9Iq02KrM9zOaWrAp9mfnBjxA/lSE2o/RipXA1aDUvR95bSiDOhrVLE
0dlZKxnL0HM+LhnCbmMd71pbWX0RaLEzM4GHiD+nDxKSqEnSXVDIL6e1lGh1fhlWTXdR4kD4Wor+
fe5daxm241aFyg86QD26xEZhlazFyFLVoyI4yKo8CMMprO1rJ5QNhY7RBl2d1NL8UqvimwHpzcwx
skcgP/rRMft2o1tQndHLQBksIjoAXS2/cTIDH9a1AT20ajO6vXOsw8j92GS9n1nmhEcK0P9iHOad
rIL7OuAkJx7w9klIF0MAy1Df7vFz5atm9V3GbfAZ0/bYz8tVoEwxml2RxcUlsrxgmZHd3ddLONxq
7jL7UQR7Xc1IPhhrhClcY03dGJsHp2ge307JklOP5iZe3QxVDH+0NHcucSR32PTDm0NpTvj6WpXn
5GGpWLl4cA6xiHQQ50Mx6LYhAOZr5MMQ0q2QUpD1Za1PbQiKSdaZxf+qh3nzaKoFml+F+kkFP5w3
avGdDSKinYVgvwTQIEpN6w6ssLWLnCo+WXYenntnTTgpXfOhLwvUL1D2fem/Zllafi90MKRNozsf
FB57AAey7hyOjX4s7TzdZ3Vf37HrROIjr7OvA4ab8iptqK7DmacVwL3A59G6/3PkTxe/0m7IEpqu
rauEhV0hDJXb6deYFzHKaHDUKngW5Sp/sBjhKSfWB7fju96G7dc8XbafRI/MdYLBup/G51nHGk9r
oRUrQouve3064ISE5V8dGKzIyqs4adpD724Mu4r3eVVGd1Fxl6XddWmE5lFVhHEkWoChS1llfjz0
IGBMyAbsmsxNqc6ofk2ZyqOD4WDQovG56x81UzE33Yx+G3G7bg+tgnCy0UAV6SJsLbSjtYJvbBVW
EILSn3QNca3C+JS8gJw1bpbyA2Z0LkgfFIx18ps4RznFpaoF2j5v+g+Ku2BUFJLAhGsvLsim5j7E
SuVkJ/cEPVD11sf2Wsw4cQUDNJsYFemTotqk3FFI9Qp8Wnc5yNTNGOBP5USZHwit3EHhUndjkBm7
RTz3pl4cBkItW5v4uC8QMt0RAZ98u6lYe4v+ECxxdgEXF6zMAm4oFaWHRC+ETjzUlJi33JbkeFKB
hnNee5MaL/cjotGJgnvjHDHnQ+9FU0RP7S04JmUL8K7azYaje2k0krpPu3qjIsiG8wNaMsqof0lL
JPsGq6i3RRgUnqLU+SYP9eouAQ0IpEA/I2Ktnzs4TqkW9zgyRD4KN9MRwLF7wsEQ4fMWghQ5w+g+
hTTpZ5NOyBFfN0CIdXNAh2+DHibJ/KQ7LOjYI9ZQedZExCBZ+udcrY1L4DNfw8jY2xFrJqsuk8IL
hrk+Eg0PuzC/zA3z45RYxjHsVHuTCuR7WbWEfqK5Hd6RVkuO5YFdXX4JmT+/rHlIzxGirz2MjCYJ
qvvIrB6E6PKjiElVB+aJ8PU1sljWJ569h8jB3B3fcScqzqVhJY+Nku01exwxtYpbvyQdeWsCphsa
08siG/RDFWEAh4MeTNnEG4ahO/fWcQEGsV3VPHeY+p77zFnOUQlARbHJikPNuqwCXGZVGFk7ezLF
saqTj2UejOdgJiibopnhaE1w0c/6rcN+1OOR7ByQLUUUWp/utaTpr+RBt1FOnOoCC76oAXRVq8bJ
mFugcoZ9WZGNvR5BomxmK0K+38aGFrCtPwaL16nnsHbER+iHnhNFp5oo9lHJlekwu8NTDn/8bOoT
2GiDf6MBwNXXDYyF2dEDbgQ/uRkaBBKCxdH3EyvZTa7bfqwYz+pYb/VYZ3qZp+msFvlNBycPd3rw
tZDkkceYjW6TFj1G6Hm0JWDh7rPQLjeIKG+sKfxi6cbwN4817dftNk81oQlbQPckaoAFzHskMEpk
he02bvEN2JH+WM7gqfCOsQcFQk5nK2y6IC2jIbWtggRq/SCq7/hm2PuIGQ2flBT79DQ9pmTZ+3iY
YQ3z2/6bJ++viWzeom0SDQCurOlkImzzHVNFU/WsyesqeZlwhkLSG8/BUS1v60wr8aydxwvdxkWl
Ig7kV+wdd5nWesYI0krKCFcLqhzJjKi4ke0MzWp3JFzYtsRdfluqhbtVl0jfLeuztkjH2HetzNia
ucADqIweu1n9u2/81yiN/MYBXmsC+D2kkN/om8Qy3TKF2fYtR9DsiOaidQKxs8FHPsGUKUMPC7OW
wCvgu3qEawOczzMszXUH5qFw/D9/ua72S7hFvht82ZHIdV2NZPN77v4EyF8feKB8c9mFoHvSNxh4
ly+DE62kpbnbLKabelaCUoszOd8NJX3uu2667Ed3OZSms69Vmz0LYcML1obTMVAiAGddbO+0qEZX
fkFNsh+iT2DA1Kt2ia7S1tYAdwzxOe/1bN/jxCG2MvyBVeWjUsaBp1fJQ9zX98xi7jasxhxHs0zs
G9V4jDOMHhMT1TbTSlGNWxMMSe/2fF2IEPW1pW61cDjkeav7kVAHfw61Bq8uGxrRWm0sK9u2o30K
oX7h+5B7+YQbJEKd390ujvYi7p70YkFasSrvSsd0j3qoHcdYuUcbLPmY8qv1NMf9mpeIBRpzr57A
5ZgXRcgEUipZsheB3pz4pTQrrrnvv4vZvOZ5AAuuybbziH5sE6T9pa52HZhaF9MGtTp1dd+dsxw7
Zissex+94tRLVScmTqTdYJ6gkL+JcSpt5+X7n///2m+rGu5EUniCX76p27bzblVTopRq1yIsvhW2
Ot0MjVthrxWYo09e576NdLZFFVF1fb07q7qMbgXPgj+/B/23e3DN/YJR4UY0SKm+zwNrit1O0FmX
b1qZPePq1l2C3shQl8tDUKooxcjktJ42Z4Aee3Zg4SGatWlLSBv481g6u1joXzEm6M8TZrlIw8zK
KUNTIJkLdTOOg365jNiC/vlta+9ClfLBhM2A6Tq65q650HfwDC1lOwmuyf4WN9x8aiq+uP2obzAe
RCQkCOtDYVtAZJbuo4i2BO8PiKcbn0tnOjB1Q1bFh5BFSDVeKUPlEX11j609Z17i4E2AmYGv8T9j
KexoD3Gtqds5Ki/Qh1I3XRueNAftiQALQ6vNN/inWIcpXNoNkVNnPzrE+sYuQ2clxy8Uc6ZV5jt7
DJSp2NkjaswRuepTDXx0WwcBSixhPFza1kw+hzQyVFwsSfsyab06mb8WJrnNCEaknypzv53Dyd6V
wonYh5bDpk2GGjbk7O7C3thFpWhujbHL4c5n9nbCt2sXmGbCisRltSrCkeje0sF3M+pNY4adH1Qs
XN3kC8TAqK2/KqYpzjzZxUZRsO/VHIxDa2jqnp3EM7Gw4AGqnHsYzfh7z7oP1pJcO0/zAQne6qJq
O9DERF32rBi0Ixq6MaLBz6qBrS8CIUYz4KtVdtHBWnNtJttt3C9jHCYj89CO4bQdkTBjChDFvYsq
+4U79C8CKcWcRY2uXWgQ4m6qlpXqNQAk9ncquNljMF+6epVeRPWoefNgxgvRksIXdebPWJ/fGLaC
rWyNluWoulHhkblQbuPiU2ECYMCJQstP+G2yNiy0TTh+R2w8v29L07owh3bxO0LQqtBuELhfbY5g
E5ZL1/7NNPCOEPR6K5vIPtiE311k994Rwno1cPld2sE3q4kjVlND4aW24u5SEEg7TY17ks7DcGVZ
YrgyQw1/zyQ8lRnUdhYPu8kc7ofVcBDm4kPOP+XPv7TfHxCsAFzhAjjQLN3+TWDG0MdlSacxfRnj
/hrYsHavucDdGxDGfsBzezP3TXbToYYGTmLwNX2GkaY5mt8JljCKgat322rl58npQdCmtgEIMhnu
7fHBLZ2vczhXDyE5/78Di7jv51bWKoZOJsYwHNfkl/frjtHS4jZvsSx4UUKEbxYkFcfS/tBlCRMX
8qU7a9InL1KC8gBnh/QQsNh71IZv7Mw9FpolDnIzNajGWWkn8HrFQR9xyyp79jsa/hReCLrS7sb2
bGjVISFwuNeccBXigFiDYpp7bMZF9Yyg3WMN9DyDFHsyUgfgSteckzxo9sSG04d8aAib8fTp+unx
z/+5dwg2eV85Jps3RxU6WFf3HV5myXsUAaY0eXFyvd26qRUynwTQvlvn1oir9GRNmrWFK/UyKxhF
9dNRmVtxyqdmC3sJAeIxOhuT2lyKPKrQt9Y+2RjX3xiOcsCxcFA68yNkX9wgIWtsQC/GXt1mg09Q
BU2PJKyvliL43Ks9D7WATRU81w8BvJ5T06NF/ufPyv3z2/8b/A9TqO5wk1qa9e5H1Iy5aJ2wKF4y
IdQNSNrxCjawi9H2ENqHmEXPdR6nG3Ayxdldwnuzi74H9aL7qaqLXWa64VkeSpfQLso9iBgIkJXQ
rZK+T295VAWHymmfsGCeLhXCvU6Xb2OlucJQeUKAgfAo7MYrk/d2YyI4FHNvXbhmiKd9ppg3E+m+
q7R4iu0DlhoZbpb4OKCHU7iGJyoHuqtqfKitfhuQozdSUzthSg6WvxtUlHZxCevBzRTQ4yubuYS4
10UQJpHfYxritWGxJj/YYi13Ii+82bQUTE1yJEAg6FwjZ1BcdqvqUZi7NRb2CIKDpeGNiV75qMxZ
vSFFcQ1+sbzSp4euW+ILtpwhcXoLUndeVLgMD5kPEFz3F+MDCxQgnu340lv9ya0bvHx4WiMG7pFU
TK8zFnXeAqB1m+B44uWrDr8lGqyK6+KKFaR7cqwyPpHEKr0uNcWFFgXTcXbm71Pc62QdCu0YrI6u
gV68RH2NhANxTA/TgOmywqUjqPGl7ND2m3gU7gTLFChyBDxURGvWUKgp1gjcMNge1jOnaWgQFUuy
j5bZ4Gm5OvDqDjE3MENwY7RTG83t2Ry+k6DvrjNWDx7yGAe03sa9GTTpR4D+x6AhRlzOX51MCS/Z
9NS7KUTVuwFa5yUzqkPExtWTWA8wpD0cWqvLMKi+or3z0sADv9BKcYWws3ln9v10YaOmOqJLe63H
QConkT8XfXM2LVTpOye8GfHZukEs1W+1/A7niPK7HTIXWlfE9u3HQlssbyb1cCpU/WoSmn4/a9F+
dqr0ZmTHg+bZ3F3wWCK+PUYjFkIRTFrwehdWTOgfeVIm4yp3twlT+QnE+3wOe0JVi+O2NyH+Z3+z
vrR/W+PaliYMwf7RdjXwhu+ewwPOlNx1Zv9iYR/jp9HMsieHl+W4Pc9QlgzXjlNzQ7Y7HS/3yktC
hDwsLdxEGDPurXh5zqdY7LMUwflEIDz+maiH7SGT5R7SZI1QsY5n/rvEIRIyCFJ4POLCM9wML7WK
EfeXwPJ0A5p0OM7ORgtn5Pvzcb5U289pVlwYgD7vkAgoMRAs+jPqVWKXlNp3qQYDa2SPd4lxEBM5
IOTL0qe8HbIN1DFmkT5iY85rjXksdnBi9D3kAbihYVyeRkS10tXvs2ib/r5PdM1fhoeczBe6a1Oy
VQukgaKleJkckEbWNHT7MCChlK63cNDEV0MyzOfYEjfdUjWvu/r/+YtqXCtV5J5LZMUAg3Xvqv/1
UOb8/a/1mn/3+fWK/zrHz2Qky+/dH3vtX8qrL/lL+77TLyPz6j/e3eZL9+WXyrbo4m6+7V+a+e6l
7bPuL/W7tef/beP/eJGjPMzVy7/+8eVbHhebuO2a+Ln7x4+mFZevuab4aV5ZX+BH6/oJ/vWP/93E
S1mg9PY62tslL1/a7l//UAg//1Nddx0gME02TSaTDDqBskkz/0lQwUIrA7k3V7WYbIuy6aJ//cOw
/6kyB1v4RSLXZ9kuYaAW19K1SfsnjtiO6toofqEG4Pzjrw//Q/rv9b/2n6UANcvg0/xEOxAqAjDk
iFwcxVRNM1Go+nXRkxN8bafUGpEnX+GMdbcc5WGa0uWo4UZ21Jep9IsqHNCVUptjULccEFv+UVqr
8ZI9Fh2Po7Ejx4+iBNTiwJ2HoyyRZMzxyjl2Sl0c+xmarizJw7hW5Tk7x+caQXr6KAgM710dy3Tk
CHZhOT9goRIuvqvlUHwLLWw+qfqyslWCXeIYxfHtoKHOwhy4nkR+lOJg5o+mvthbjJKKY7MOHzHz
EiMJFY6itgr4UApeF25cHeVBh9G0+MvUUH8r6pn7TKq23Ya4OxE5XJuHYRl/9EQ/bF78LE3mTTIg
o2TpSa2+fmMO8+UFfLpt4lgD3vLrt/jaPNb5qS2OE8F05syjmIPy2FlDhdr6X9WMPHWGTniUkMhC
o7TrjsWSCtWXxXBciGLKojwortYdnamGyR8UveovWBD65frJ3w4a1vDkQSAwELVYv36xwDRGJQt9
XG0qjxErtCM0vkrdQg+IM0+ElgYBZD0tO7z1Is3zkfQkdDtu3t1c13czzoNYXObtUZa0f5fi3miw
Lv61WY2nQNsaRpLvlEl7CJy+PaYd4nqe7Cjr+rB+kT81vY3+05iFsX610C9qj0Sjtnn36tVr8/rq
8i3JMV5fSRbf3qe8MK/21cy9liqpfhwyR3stkbHWQcllzBiyKJvloV6yz46pBtu3U7KUrwPIkqgV
hGXL5LXH2/m3CwSz97Gs9rmiYZVcOHzz2EFxfC3L028He71XXtvlyf9Y/2koWYxrbLxTASFnfQ15
iSy9jvN+iJ9e97di4n4zcM46vH+Fn0YC5myxlCaa/tPVP7X/4c3/dMFPxbc3/dOl/7Fd9nz/1t73
jFm9eiY5LJucKslWfv5vt7cs/bfnXn8X75tjtKUu3p1USn418qeDinC/+O9eoSLtrG6VhQSZZ0JX
3es80t6ueev9bljZYC23UVwJdFC5FbJQL4+ypBU8O96q786V8BDgIKyX/FaUXWWTLMmDHEgO+VYV
IA8ziE2MkcvhZFGMqER6f3512VEe5MsAFH1Q+hHR8HUsPYWh+UkWIT4P6jZpF22vkuEzMhWXGOFU
R0LMOSE3AGJHeVIenEw3F4I3a5PsJc928SgW317q1mvrBMmgbkXyy6YFYuZyL4uqCPPy+qdhdCtU
PSy34ZinYZl5r2MpgJOSU9OgpbzCBTZzpqHd2GBHZU1f48bEBQnwT66xY4hy3Z+a/mvKHsRvumna
Dtm3eVQBEETRNl9xJEi96v7oxKcqgz8BrhC018rlOhp2+Gwsw7BD9QlWHrEmP2jQsP7pXb5+jNkE
9zDHTbTt1yltWJ/jw/qcl9X/9lwrp+B/H+QV8trXK9YB3lWxfYGg9m7o/4thQFL2LG6dCzmyKydb
OfRrUZ6Vw7CyZt7/8zvJ1fgYJTNM0Z/eTTuVu0qf7yo5k6lC5Ec3nzAiXEvd+lHezr3v89b81uft
XFVbIOXe6v9pWH1AhsCTV78N8f/2MnLYt1d5G0aecxN2DqlTQJRkvTCtU5e+zqayJM/JKjP4jYYA
w+7t/BC1RM9ll9eibErkvCqveTeirOZyhpTNrz3lRcv6srL02v5Wfx0zMvEEUlAGXTR41HapQIuo
xElTP5MFycFX5VAvVKSV8zn0pn6c9q06GkAdNGKV+MWWTqpulsAgv25alZ9EbIEHa4ER78Y+83O3
tSIbDJpI3X2T58g1ItIwdNrercgOpanz2TBBx1eYCLefLcU5aEAIDqNTY70QYCpl2ncw/mdQHwrZ
srZ+xkPE3AysMLaxceVY4XIT1sG+rSYUPhu47llcP6j4iuxRq/uUxcqzDNPNWu9uy0Wg9K4CAtUX
PxSPKGK7e+Qp3K0YbV+k0R7Nd79HRc4bIFt5Vjdvcc1+TgOY4PNoXRit0vkCwGlkprscEvUWVb5x
V9jmRZXWN0jEf0+LMfDYcaDSZFmXbBHwdERMgzw6FIMMfqBw0uKER3m5cSz7mOnqY24A7czj6lKd
223J2p0UuX2Prk1yEITqyaVj31a72xzThK3Zzak/jPGdpS0K2ass9b4MRZlvon71f1BUbWeWcXIZ
j8unMou/2Gj2bLXxSW0RCK5ualP4YQ36S823lb0+53CxWxoDwwpsS7w0xgpRwEXx+iARnr2AAbk1
reyCKBV3r97oPj5phY+g1OdynEbP6TCwzMtgBTYYt7rxLcMv8ZgH0fAhs8nms/e/yzvrsgAWL/C9
2/ROAOXoFj8+dAlJJVbT9yrX1h1DExAUq3v+FxUR8A7BP8w1Fi/A0ueAMH3AUrcBTZkex46HKpGv
Yocvng8Yst0S7OxxlXSfEw2IJMbXziWSNBvXqsONcMv4ENn60xDdYlqQ+7i649ZgNs6mqrq9Fqjw
G4W9NXzSM6z9RVzt+piPZS3jYUKypoj05HroUd3pPzn3SNoMezueR0+0yosSXQQ1wbIsUj+W7oJ1
NmafGXIA+FUhWpR1KIvsQlGh1eFWro/Tk+lrAx5yVbR4ZtEUfuegclKYpHKKrD3USRYhch1Hm9pp
bHTkV/G82N4EOLWNIq8vDLd7CtP+O6rJ08aoyb7k6fWgEpecieNeCyCRJS5bbnBVGZ11chB8nN0M
XEb1TbFC/ALcbJflSIDWJTrhXa8d3bb6XiCwL/pA21UVt8MWAFCLqGlc7V1yDMkwoA6nZ9haEp0U
ESEdI6/cTR7E8aaFI80Xx84G0J6GqMPAj2fR7qplbD0Co4wTkA1IxqdumW6tzmq2LRB0r9d7Mspc
MVcRevnqfMbR+IYkXvXkYPsTa8ups22gS+pjm+bNBuaW1ybJbc9q36vazDlZ6DhsAicncdvnN65u
Huty1k56gs0VnwfsRKg9T4IsMNSEzBckHW6mwjrMkztfNJmrbirHwOs+628rflV+H+ekq7sy8sGO
5TczmW9vTeD/H/bObDlOZd3WT8QK+uby0FSrpiRbsq0bQu7omwSS7unPB57LXnOeZse+3xEOAlCp
LKkgyfz/Mb6B2d19WaeRZzjg2aCVBFfBCdaOwjI/6sDp7kQ+fOhI/DqtK2tWjNH+AjsjoALIgowp
tCAp9V51L1WaWsfZKG/zxPJvLMwlahrrJVUkFsN1OY1T0ZxnHE6jBMg3JB3ACXc4rPn4jmIflxkG
G7/nxg8atLgHhJLVoHeRhYtZEul8gPNJWKFsXxQI6b41GOZdLMY88JY3HNm+beB+NR2UbTCjGN06
3iAbOwsa2ej3pjho7rXgajxb3epLtEyLxZBgdW0WpLL8hP4tMCbZ+C0/WWiY/b2AZk3nbRC+mqLV
XWut9lVt/jwMiNSsfDq1fLi+PqY/1jH+gcX5nmTrk53PH+JaUNSlxO0OHv5M4RxajYzgQTEUosmH
jw3GqjAlR8VXFUwEg2F8GGlnh3CbodO5dcRQuNymvAcekCmU3Bh007QsDkNF77xtNvSG0x6IaJYH
7IPHBKSREPNDbNifKw+vn1mQQ1XBCWxA4oZLrT8Lp33l7stBaEvQt7gPwpKjwYsPzWSyHi0yYEhr
cs11cZw7In/UpR6DuUpeMm5TdBXvGlELFFBmEZBaQm0RFRxyMmKAxxR8N03QMUfhBCH5rki0j5pk
WkaC7J1qvXlljPyfHGQQUcSaxaXrazQljbhaYaAUSaDUhQhStTza3mB9KNtgHF39KqGDCuVKk87n
TjOOAIEX3/XgVS0tHTj6L/qCaRtihRsl9hPIFi3MWu7JKSZlGm2gfp6tG7kqD2IuulA4XHtTIV1q
tMW5GD4h3sBS4QRqzHA3DMUbC4QmWMbe9wbPOzQgvX3Lbjdzm9EhuMiziJn0uVNRhuhLfyvgAyy5
mSO4J9u9pn+7Lot5zRpENtx4oUwcNZgEalszwz+2Hum0eoHEtRJIxzwuY/y62ksTmLP3irdxjcwS
B1lJW2RY4vdOWtcRZy1YlYr6VmH/qLpSCaE7ZQF3Sn2KWQn4Sat/qGeiU7EHd/iHrrqdwv8XoEiG
2SODOhUFXYsM04W95UdKEvY6GgyOy6muVd3T4igtS/jmCxW1CoE3MyJpZwfFsl9mVMg2KV/1Ops0
EWrqwHzCDrh4H5v6HWEjA6v1/mMt6URIg86TZ6DIcZspGher8IVGomDv1q6/kqNi1Plj90wban5A
kXBw8nm4NNwbThFPBwaSIRzG91HCXIjNOczsmE43DGoWeBYXtHoRxVBH5JdcpiJbTplE2dzn2Wtc
kS6x5sqDI82v5ohpidboRXXT7cogzFwHa7gu9Bo2eeHWTAdmcRdvf+mWjPYG9xDiCEY+0my1dpii
eqNxGW72vdUy8BcmE4U+w+8zqGYTdk3boUT3lEAf26PM648uBSLJeHyBanxIe226r/MNqGHpMjKh
NclUtaPEaHVSlxsUMOMLdoguHIbh5hmi85MRse2gt4+Wrb8SSn1t4uNs0zWyDfL3wN/0oVT9ShQf
ZKHd8SI+NuOJLkkZrFVyB9LtazvxX6m5e6jVYgkcy7mgSxB3mp4+m3OJECAfAI6m34v51Z5wrOrz
z3JSFtLLFeImE+3cA+EKDLNwkEIBpKvsvgvmn8bCAKIKOCq0+V9cLyV2WE0f4pGQwtRVCMd2xgUI
b+75slYy/FF1fBZModWugba81pGtmjhix6B0XBhbinHG/EtOWHGHjWYKiK7JA1Ig+tAUhnoWznxY
G9M4McZFlUbX365z7PDjN+lsvlOt8DOXP1wKdTuXSsfMR15FatvUee2raE91uWR0vtUw6c+Yz7Tr
4K0183nQffnst3qhBF7TGlCl2kA33wgYMB57bRs6aUkd7XkOEU1+q7HeJHYa8BePwzVxP7Jia1nW
HZu+xZJk0qryqufZrGmO1u19YqjP+lSRz6rWHywpvyf9iFepVf3WST+XOT4zcj904HEiUjNdnuDY
RauYGZrTPL0iJKPbelmIGKDNrn1GLeH5DIZ2lBftHc9Bplu2y5+7zQPZ4DFAAO23ZgrLHmn/UQjU
9aSkUECYsPipb+OwvCnWeEgMMFrkxTxXnpvhpa3isLaSk8TXHKp61zLmgSuWWb5G6qg/5nZ3KxMe
xqDJzhL4wX2bE+2efe9c/aGbdPuTUWOIyy6twnx7Lqh1r/kP1ChNMIwdkyMcLpFrrVyjdJ0UZ4tZ
K02fKZriT26cIhDSJLIijZsPOD0Bs8xMnjR9aoI81h+Ulvdoho5Kd9zYAGBtjMN5HA3kRhzqiRaa
xFOeDTI5Ot0aTclCPylVD3VSfkrlmhzrbi18yfpHp17xMoCM1IEcc3sxO9Ak0ZsT5Y55gABfpO+E
OH1UE3hedTz91AftzvFGDd/f+NNOXijHF4epX35O1WygsxLI55R2m1jORjRpDh1Z4gXu7TDXdO+U
YJJWejqow7hGnlSTo6vcV9701Vv64p7KEUoyw7xoc3/fF5kgnzQ5J1SFaUbX71bTwwsYVou4yrOd
xuvR8eSPlm4nsaRRqmbfUJR3vjBtijZeBv1mkue0HL53VewdSIa+upiwMkBUoWbzUGgd75utVGGT
Sxx23r2FAdBEt+B65QCoM3lyaf42enyaNPfF7EfPH1kk+4azfOyIR8KE8aLhvAfCjXzMUQvS1/s7
RuksEAOluy6PSr15RZb9njbTHcZef2nooS8kPbYY9h7QK/Z+MWjpadRN/djBAsgU7akbCuWm5lZ8
a1dR3gBrmYqHjGY/Nc3juZsB1/06pzlJCxFvqs5/vivRSR+ouhkIy/ZO+xfG1XgfVmcOxTCGRrp+
6MUHWurTbdKm4+B0CO/rCWE0McPAJfOcHyR5UVpUpX7MLDYX0omQj5NmkV0tnIpEbZQPozYnT8O2
Wcr4qQPQVVfN1UkmMhy2DeXIFRboyky0cf46V9uLwASacsv/Pic3baNuZvpRuIgWXCt+xA8TP0ou
xtYRN24KnSF/gLZb6fpt3TaUZtuTuwCQ2A/hHRi3vHOyxwkx937qz/neNj9lTH8v+ylXEfqtRBUY
VlPfRH9ea+ixfu4T0q/2l/zHF/BSIVz/9R/vp7dMND9bmvq8/8f7OfLPIcEMBt6Prg33U/sXMzSr
V8tePvz6zqrNHhwHB2qS5k/UChunWG6DpmVPk5iRP4j4PGnGvbrk5R1Z5qhGto27cl81g02P+fe5
chlraJb49gpVQasMztq4MxR5KazCumXbZn+xzGzaOXGBfhHdGnEuKR9qmUBStFoX7PR2DBhYHLqm
NIN2P05bS2dmNN/y3n1cPcYQvNsT9440b55XKI8W6o3twGB582vD0uqLzNP1spgl71huasi5xmrw
53UzOplTuari1xs5amNfkyq7VW0lH1poKL+uqLXNSAZJB98rK6g+zL6eTMVNnvQc42qczNf9ZfsG
E4bux27dnvbD/bWaWw+hJSYVfxPftZ/TF70Mlaa4B3w/g3RMvBsh0t4tKfiBDUO+JXHn3fbzulON
j4QJ+XHuqvwe28tiuZxbR0/hPfKdrAJvaqYBk125/polG05K4tkoBBvnhtGL5LTUXcONenXbv6AN
eX8mYwMe4Pa6/QuY8MwHAYXPyItBYeKfDoe+MoxgzBZmbqOFn+Hfr02FcHwP4fax1AU5jEuehIR1
pE9IEt1wNhcYlk5MKp2D/fkAXFsGvRDZk9w25tAPZ2pKtZ/Os/pLc/U/KoL/QkVAXIeN2vB3St//
ISN4+PG1e++Lv+kI/vqmv4QEnvUvlqjIaXnWIxkwt/f7t5BANf+FiMCyDRDCyAK2CIm/hASmgZDA
0JESGB5SHtPgS38JCbAO/HeUA2hx/qEccE0LIStXr6MatsWP9nflQGlIRQVAPN7VozkA9QhETIVt
ookZZ3F12ff+bP7755Kcd2F6RZn9//82nZkqhwYlfkfChVHlh/3/avYi/v6do0mtYnQyE4n6GQLt
U1xOzbX0QGc7+sRjpOO5OnUf04m4m0Y/1+vE88ugB+Bq2peKdS7vhc7IKiG94uSsLibFpbwVg2++
S6nU1IaRh2eg62zKe2o6E6swrkcoCPS0U9h6VL7IRgqoULwMkslvL+SN4dRgJEXUM3XNconr8b7M
x1esouey7Ox7L++Qlnk5lqrJOetGpxzSmLVk22CaINmWCkLCZLx6dTz7neB5BNJk3ofSroOWEvDF
Uuk5FbrypbJpsFRgTM/SmMjhNL5rg+1X04i6jfmLNPTiYM5KHTBro6nlohxvzIFx0oFI0pBZOmTI
Uu2VcvpCUlCukTHRs750ZZAXJiu3tn7V8+TU23j9TGX8OZmpiTS6/lCQnuFL/B5hXJQo77DHu0j9
WqN8TfigIoequxnrYWNMLkGUYxFqJ8wTraVYzEvrB7DYnu/RQasz8mvq5TtPTe8wuh6N25xJ8Gol
d2DzXj1kikFjuyIau4+1bX8njEENTFUd7pdMnYMJGliXivSISmGt6inqDO/TmGsfSP6yDqbZHnun
elpb98vYCPAUCqyuOhG1j4oaB3rn0DwY+/MM3tVF2mWIgnmdZ3wbM7FE08x1kGnmG1GLmEUnlhKl
/Uqbozk0GCN8U4XCIJ0pA9XNfBzrgeIkeCuhgXfqXV/ObgiHlEJk69HEFEGB83iG3SRU73208U3U
JLQdNtRT1w5xqKnfmnGsqTS/K07aH0q1alnNe1QNC3HnjmUVmtyQPq7g2pdbUStr2kf0e0zIXZ77
LkafKLPNx5Vy5qWy5NWBacf1wfIRE7E/QuNhhda81qBlTlJvBW7OcTq0pXJGK0dLo4pMIXLM8Nbz
vGiUe6gZ63BFfGx1G72xu7SCQrntUMNdQAuwsopFUNkqGjY9faiSdfG1UsHxnlPKRlUbUvD6imns
K8uBsDEBxI00bgiM+6GqrKNT6yyBU0S2tbQwhN5rh1gCB3JlNOpo+SfrjNHmez7OBEUOT+Zo6IGS
N+FclO6TRt6anpRvRVpEFBe/ruX4BURRd7KKdatF1u+sB/KgJzpbMYwXt42tQE58VoouoGoPV8X7
Omvth2189d3F9PjQkIOPKIJZip8GzMJurMM1mEz1WM8x5qA4+2kX1TPDY7RCDjg2wDOjbPICxbaH
YEr1xsdLLY2Pek1OBov6k6JamIiQLP3aOEriV8xBKxzDZHQxUbWfeOjjLI1TEcDWqn0NUgwaomNO
0+gG0PQ4mR72C1u9UuOUQYcdeW64J1heFGFXk/aEUDE3CjI85Lecu8tU1gMDAMa3Z6WRvkEKdaVr
5lUokbFmnzB9jD6+BZZjYmIN0pfXsiq7MLskK0VRy5gsFhhIIvMV1SsjChZ48x4M58OcxVwaujhR
tAmSYb4JxI2+k/TOyamMLHCKF3zH+Gec1gjBad4njvvVEep011kncDI51GvKz7ntPhNjTVZyqVf+
RAvckmvmW8YjmiHXz2kSRknhLpFiIdYE47s8wX5GkiysQB3CVt04UpBzTW+8VK1RBYmyLL66KULJ
qApSs538yo0Pvbumvrb+aHFH26Ocjv3s1JFumm9tPAesRLslygVxQa0JdwEsSBmklXUjO0lqkP2z
TiOseAKV1hdW9WB02bNm0x5a6A24Er5DtypfpemCRmk1nbJIn/mEPWShTiGODoJHzyKMRyW5EDbT
+YNRAV0HuqEpix2lc7UGo3RKn7W4vqZDaEjTID4gxhVEPX+V0x3oeBI78+96pZ5jMnO6la6nZlNa
lo3yQ0zjZwYkzubjwZNwAdPme9tMjzwM7jrsTT46i4Kw6vLJU6nUgID0aLOH3fQz0xGW1YDeUzut
CLtBvaoPP5d4kRcW+R/zoWcSLUWII209DPbwk3LjTGvADQeUkHeZ1X6uLS0qnIxyq5LJ0Eb0y9hW
zpESuz/XoTKQShAgVmAP64fxlJMmhso3AxBn8dctIa47iv1g0M0Hkps296mpfZ1mQiGX5Y5oWNbq
41LfjfFhSBJKynr5qg2mhisU1+1Qewy12XJz4/pFqDVLmBwhu0VsirXa+mHZSuN2W9GXje8JvPN7
l5QYcnSMwkKaPwAnj6sfXoYduCAafXQQ46qrecV12VDBnL8MU6FuwOJ34AAB1AgRJA5tNa9ytqXp
HWuv9W7ts6elenU3SyIPIMrjInDUMomKxf5plfiyCL/y21Efwzjt+DNZzjNveRSSMmM6qfktU2Er
aHpyV0xCuRslBa3Wq31Rpd7JLIh7b/QjL0Y9IsRydYfnqWWW0fQdLW7q+FXplYHK/eQLiQgza8YH
yImb60z7IUZQbKaOhdpuP1cC8fiY1z+p1AT9pIrjwJSOqBKsZB4haGPfL2FfjdN1ybJA7RyBWmns
mF10bqBREyHjtiQXuR8Dm4GNRdo1SxrlAKkd+WAW6fzAWBTGG/PI3rfmNAu9Ol1AeFI+7bPpNLjz
ezzEMyGMvXMYjelHQjZN45zQWnphQ0AojbnsOPeOvDJXsP2hNFse9h7RQRoubDGbDeJL8VUrtyme
O5xixS7uFLW6NixJl0GnHmpUHj0DNXJsRQtlZXpoPjcMUjWcjLk6LoM6BCQ8aiBWeqrQZhuyrG59
Qn14fltpHuSu+CElA4ZhNG7oZFtpW2mJrUJP/yAsuk8jbSLafpDYBqciyCxtfU2rqQTaKhfQnJNb
ZFQ/nMUo7rAuMBad1Cn7XvNJ4itZmF+RRews2LfAnhFwO+NVm5zOOLgWhRtL0bmNFD1axGIdp5Un
a5s4UZ4Xug8Xm/rVCrZg6cVBVWs9JLYEQJNJJdSa1ScyR1v6FiwbO1vrjgisnuu2K+4spdUPTc+E
wbTlPdcAc5DyLFa1iEQSc3nW43enL76vufoVstqHGFgqvu2ZKbOUbwIDebRI17p0OWlIC8/3yLIW
akFZfrJJxbjvYuOjt05t2NBeDVrSBOLxOx2ZSCFyJGRQJ+ijZNMt6Cc8fYpspPC1Ib/pA6ELnpMh
XDCGI1kWH6vKbZ8satoxmjeBqW3rgJMP6N6LBmhurvEgB2pKxcqtkb4aibzrKXrbOSVq0TtdWIoM
oyky3bScqkf8M9PRchBeoVKuqB0yp09WZfyozBZlBGw6ZZqcNMNsTio+H/xJgQ54/pCmgByGeMge
8obcjrWhf+IoKaQOhRaw2mrcvM1W10yZ2Rg2Ma85uBQG5U2jkSfjYSzED5WEq2ufkzq970l9etwc
EWddQdXUOGhkZkijzBZA/kEB+gRiWDlOxXJnWtJ6SB1ubLzPpyVf5HnisYnkuayPgIOUiEn6wwxx
/ey427QdkCC9DqZyxL6ogZLE96hZ8JSNrXWYtnAfc4lPPCjuOpy81xIe44m8+6clH+PTDO0J875z
mZ3B8DGnrBeycZ7LkdQCKqbFOUab+1q5FNM08uVIS4gKPSECLneiRRP+uOAwku2c34vYva8YSKTW
3PXNqt5mSB2GRpycNOwvQ0YZDYhvfCrm5qPoV/dateKD5VEZU2vnpFfPYJjX26quWSRWwiyoHcYR
YqD6mOm2jWMcLODkrvlF2soHtQIMELOyONRj5uulqn0adGhSgC6wdk8Pk143jzWw75j0oZXsemQW
gnnCtlk37fq++cc5tyi/ZQkzDvif46V1Rx6LiYyTimJwMaGI56yKhrpqGM/atp4v0ECmi0rzA8nB
7+OxyoB16Nv6QVch6VSLiOCD/czVleXaSu/9sm+aKlkQH446hTPjPRso0ti1KakJbYJ7z6u23U2F
/+t4EO9Ja6yR3QMY0QpFoCflWXvKrDTsUkdc9i/smwwvL+Y9eZKk7oxXBnLrZOVF4MwgoYhhQkf6
S9W5745V4kZS6z+lqGQvZokg7c9m6qlc74eLojwJ04JoQz5VIBOqS7vCc3+PfaMysLMAoSi1/Q9/
NmMH5VEbUyWcNxHj/m6xoiLd33f/nPTM7NTo6nLctYLqpvJjrhUvwb7becl6TjSQKSV3Q7rXDgb9
37vx5hwQRTYT8wMmdUyaCwsPZY0GTJxESSiHAhrsxZMxuNxUAftFKIxKIz5Bbl+rrDdE0tJOjUk/
cmQqw5Rgp8u+gSPSXOjJC4hsUbEyY8QccSj0nE9p+6j2vZmQBQ3vn49YK7l0OjJ7Y/Mb7Hutao0r
XWrns2QEj3bB6S5jbVq5NqcFlj7xP+qJ54K4pIYuLkVd8gHvxzqWhgvzk/VkKOhRAJxdBmEh2tv2
zK6QJ8uRCPun7kLztEPizKbsBjOiUfxl3F4K2mcY8GdQo/zr4tv3MriLXKBzjRYlL4tgv9oS5jpa
tP/ifEjbhYhGI3eMIsq233jYLjXpWXN7mipol7lmHymaEuGybazRbC+t2YoLDKLLpCb1cT+1rlBT
MLywBq5ffomLjU3EvEuBd0HxflibcIxnQ363MFsevGV4EoORMIfdrkxcaum/d7fjJc2zsPCQCP2H
APUfutX9kMpoh0yl9mrQWyzDs20hppIvyyIuPuwXjsKSIUrj6nOa2iiCu+032H+h/XeZnyVc+4vA
xcBnUm92Dd3Bw8GA0KJSq+ujDUZHiLW/OKATLl3mld3JNYGcxPqzZU5aiaatGC75Zu4ot03BjUIv
PNf8etOx7hvu6b/2aOVzXf853r+s7ic9tCyRt7BG/v19tlogfdiPB6lX3ed/vNvaG9W5V6G1zPxu
wkRk/WvXFF7JKA7AeT+ZjynM+y5jnP/zyrFHiD1vm31vfyFdrzygerOQo84loecyai27Ou1H6iZm
3fc8o/sMR8OJ9qOuoNQWqYkKCJywCggidRbmDfITg+nsr++goYe35O+HOFOOHmZSIAosUv0/b2+g
tgwLs6Vvuf1t9z8rTvoesxGH+2b6vfd/e0mK3vME6MyBg8DfhDJTy3+O3i9Sks4+ORQ8WWab1SON
Ztqtmpion5HT6ffb6OJYkitz3xWLfg9T0j54861BFHVGPlVf4n1w2h1N7r5LGVeEq+CZMDRPyv5p
7pal/9hdtzEPYd/JydLxiI+IQZJHONuG6A0sRnmA6RdlvD26Uauon3j04Sr6/ePvh9n2in1v36St
+LJO0gA4yHikbCafkSGLa/j3cTyB8XClcvz162y/3r5XM37Oo56dKBN3IYQ2REO/v2j1HaIAalC0
rhZWeAu1v2184QZKu9O+Oyv0t6lpD0G5Db4VZslLvu3th3OCaNCvslxehvI9nbTxPJqdZNxmY/DU
Z2zadieNEMTU/+dFuF2TdiLFZb8mLepvB20yUbD+vr73XYyGtl9MaAD2w9ZIYdZp2vU/Xrdf2eqg
PWiWYhz+4+LfX/Pn/yDDXA3qCpLYfo7EMe6nemYGm21i/f0H3L+lt1t7DWYkZr5LwEiY76J2Op/1
JdtucnSrWNr+frh/wSga5xdJ4n86Mv9FR4YiAjiA/3dD5n91BWPke/93Y+f2PX/1Y1zvXzbNGAgi
HssSLAYYK//qx3jmv6AJeLat49S2XEAYv/sxhv0vS8X06WpAJizP2L7r38ZOWjWaxqtdTm9+zP+W
s1PX/kHh2KLC+Qf50NE0yzKJEPx7f0agXDBbXW5hHq4bGNt6N6n6a5pZr6XpZGepZ6iCbRPDycHp
A9vQ7LPtdeQbYumWTLJOCW1od8NPe2Ua2ittkgZRD8Wp5MWj6dwwzT4bq5wj3cjsS5pRAoAJoS74
+PVqpFyJwJP61Sco5DPDVY7wneIDZbvLkCD5tpz1PkzJBDpAa3P9Ulusg65vUwkAiW2hfcV1H+eI
JNQ6A0BfqbM/OMjFKs0gubJxfhb0aD5QPggm3QxhcqePpRWfyp4qOVS2jTG24NqZVeuIBoDCtzkT
8AZyirH7Ztaeft4s+UX1du7a9AVFFYJn4S5gqaiujaQ+kEq33vIs16hvrGrYP6X2NNyRYrT6KlRM
/hqFd2qIssqK/Jw1eXZbCamk1AtjUM/nR6t5xMDbHOAr55GnVhoFQAr1ZkVpMZHNj9pyfsSOUR4h
Inz2Fgqd1VTXhG1cl3WlSEn7IFDLMfYftBGgXyNRSsX6Ne2Qu4wEAOsA0Z18eZ0q/UOFqCesq/ST
BzU9wnZuHlgyUgQ1EEKs008AEI9DF9/KHN2VYE5wNJlzo+CFyYSz4lTIjFiqaYtfVL1HxzNZGSF8
mmgAMM5qn+KmyKKhVjsWVkyLkow6gi0OMWKoSkD/p9AKxWey7i3NPbgiOeaeexkbQxxaJN/+XOYk
PnZzctQKF9lbLcj7WwBzJpb3sbVqyxdd1x2zTWZlt/lpneq3Ri2eedqfnb5961wJK6Ty1odYwRnQ
D+oaIjTIztSzHvREXLDLmIFtp1hR1PpNKCdPQM3u86NTr6Ge1N9y8GawuZ6Hwa9piZ+AibFqtua3
1G1UOjZaMFWUdStVQxSSnBe71U6D7X5WYV4cyg5fPkXT7xQoX3AMxHT2utLlOV+SBGRozrs5U2x2
kQmxJJkDYTXvzogAOJmKGpm5gqtDUZwTDMr7qsGDweIoviJ0LVqUFqTY4ZQg4NfHuftFbbMfq95V
IYQsKvSteZjo+g0oycuyhS5JZT5flJwfN3kf9cQ6F/FNyYEhedXyOTd0Vsv2kdjNcKKqh4sp8Z7R
KLA8+GGR8fzczxZ9q5JE4jo55XVPTw0lPOCglD+o/tRP7ocSkEL02uTkNNb81L4kPRGs7RTM0r51
BSEETaD1XkYjizK7KPLraCLvNPKmoZL5DWMPVCesX3ySQyB04w2RJ3g6hPRB49kHrYVYqBWUma0N
AEM+6FQ/N/Y0Hu11tI9Uxl9TumS1DcNj5oZOKe22qvmlKZ0A0i8ckMT3aN34Gyx/uud3gsN9r2Xu
c84dB4zjzsp0+jQOMiELslPtaZk/j2gISzCDOtErCjyascSbonjo/Ce6bjI/zaaQPKU14Gn4+lK1
+qaP6DrI5rwJHOPRUmYfEwWUZ6JP94mHebSqNT2sxE6MgS051dNPxVgJ9yixq0gI+qz5DKXLL65i
vvVlCuul687xF2HPqKfm1L6YdMCMIZOnbF4KXxusn4iiwbeVc3xNnulGYe6OhfLB1C+O7nwva1So
VZ6bUVaV3DpDFTQERTJvFgUyFUB6cYlLrCPr2ks+790kngFc5qYLKwyxfoAG5QtT8+d5NnA5lvl0
JnoKf0Vs3OeuUvPbdH1ocIEaI7RsfbDwKnoZvb4mPjmoDP1q3cyKo0YxzMyAnGfz27QoRahilUCZ
+NXM7jur+45ANAEhXfirQ62o6en+dqmuUZjHyrKWh0rmj0YhysNSUE2zE0rWVZwrJ7dIfK1XvXNe
s77mVqFBQP+o2zixA4RlwlMpEpES4peEOIAyTKYGCppLopzd+GupqqFX6MzmSmfEbDECDffcqwSE
rg+Ew/SFMh6QRFIzoESu3C/qgvIGk3uQocNLWs2+OBVGzsXuy+NscWU0M7jy/j51Ez0iFKEN3bLL
DrORK8dhWSL4ESYXdAr9LSW+pZzS5DCI6jWmusjDbA6GtM8iI55Ym4+2Te5LTrs743+g4n/QK115
n7VSp/mN/8rG8BV5RCWNc/sF345Lc3N4mLFvRXM/f1bwlp1n+VkZ6j4oXRXSaI1UWKVkiwvGxXhS
2ABAH7skoVNRLQzKNQqhDImDhXUp6G1GPLgp3VyA2us86ucz4cOG9eo2yauwFScSY0eCDoSckOAq
w8/jpj1kC/X2Qj6U8EyPU1kk4WQrrA+S4r3Nppe86dbX1T31gPdCaaDF0gvEExOQxVyedJe/z4A2
lmsGAZ6kOj6Lx3pcy8jyLonRC5T9zr3dKDwR7ewSu8RS1myKNjtN2ZSBnvdeRzt9gV+PFcrwaXUf
VdNAZNdSs8wzflSZ8MmuULZ0wyKlk2GX4KbySGo0/yvVWZ5AxBuJV6wCkIdiLw7blRe2q+Lgo6FE
EOu0jZYPxOE82lC1fIWBBK5KppyyzS4I9/repslfFvFCR8d+wzNIkNA8nddM865g8sK5QWPR4XGJ
O27kBquF1sr0Ps7tu2yphrveGoNBJX61jsm7ycT7ApA416917GgJiuOfntFy5S8HPML9SyrooScN
Yy6dgXnyiBPMcBxJwPY6iPh7IEQkDpBANxv38WqcQBjbALboOZKWE2bSO5Fa+sMbPlW5ZQYdIW2B
OkG8GwhinMsKl+QUR4qz3KxHuXDhFYRgUyfAxDDxgJ4UQpUYzMK8a8HrwuAvZJEddS64KZaUYDzz
a8eNGJJh/nkkoIeOARnZsrTD9bOjDm9LY1Z3auzeGmZvNI4XEHyzmVxxcb5puWgPQneYAU3Fx1xR
aFJvT21iY8XZVVWPlQ+6fNKWIprGcWhU/edVMdQjLdt7hzBMXvkRwVt6UKsfuiho6NIMaVBnxFP5
buLlCPuWJ2ldYONWHAarPuvzk6OupLt5T7ruzYFVMhNEDfRp2WqhTo9QtUY7ixi/V/xaRW/CHYZp
dNDPeYcQP5Z0eePU/d/sncdy5EB2Rb8ICnizLaB8Fb3fIJrsJrxN+K/XSXBmWpoIhUJ7bRBVZJsy
QCLfe/eemwV6rEW+10zHBdwS8oDY3ZhVeHSdJfErApb9xWPtYhfYbwb3OBl869mscIrCzqbXawTe
kPSXWixJQASS7DVmekBz79B7nucXRo1V1oh/5XCtEeG0O6iYN9yXpq1TGXMQOXbHGckJmpfhq457
aumfhmnw/JCh3RWCYxinjM9K1A9k2r9ZTlNvS9vauK6YfvZcmQJ9D3/s0U0FZ214Egrw9xpAHeKm
Q+Hal9pw0uMIV5BpTgOCKGZn0YJB1DSTgZVlJAGxXGYQ1sxx41tvHCLuYDMvqVEflrw+dGH7ECdG
5FsL2hAs/EHDl9CiKuw141X03XzU0rrepWWYb1GWsZUYHRrSDbzF3hsOeQcR1LP0wObL9IvJ9qBw
R/nRNlXaq285exemV2kX6FM7XJ3F+dCK5pNGPITKMvpMln6rD4w8tdQt95P0tNEHP889idIzJQcy
h+FbE5GzIc6x2hLMhONgBPzJbExu20y2m2w1scigBRqNm/F7NOpfc2zvmsq4FjrjoiRHgBz3xluD
ZafPOjMw0+5UA9VmcXN3bBEJHaiwawKEA62/E2ONfou+K8VQD+A0Xh4c5OVBXrTpznCqkyWmp2yo
+2Cqsc1YnYkPZ3INqg78B60K2MR2sgdRsbxbSvq4OIMVpB3RZ17HFpyA4F+JqjLQkNtNcgkzMgGS
HMrbZENOKY/Ob9eJtrRnmGwqJdcJrGR3RBOfD+eq+L3ETIisAZMpYR1nKlf1aR6P+Fgl3qrdJZX4
Yq/0wU6vnHAgV5XZbwmDCqxMdbbt3IttN8E3l4PTSo/CTWdXmM3wNwGkR5AlQ7c5rcMC1btK2cLc
dL5EsyojAu1rjyHBH8fwa7HHaodXG6VUaWzLtLB9gbipcxUE83hkCCWLBybmCPz8OY7ZfOXdrYn6
zFoGlyWOzMSsUs4ZF+CxNfTbuCelLEq7V5Dg9JWH9KMQI34fpcYpRse3aGzCFKwSJGo/ntHneff9
nF6V2OuPTLs4PVxszz2DJKNdDm1tfBN58jg0LKW2doWET4kIYs1PK2+bZ+ptJHZq4nQg4MSltGUg
VGu4W6wdx2FuLygSj0qmJnu3MV6QvmCg7cdqb+e5SiDM80IVtnGGs63fDhF7iUiFM1NOth+1Kh44
jBWRpXyRX00bCrawGMwttlbU4JzIO8ZmQauIfZYon+mokX9hYVwLQbsil2FPQrGDhQpm9E5XoxN9
f4r5bgb1DgkZYwtqKza13M+1WNvEbMT8DEc9iLFi06CloFp1U5/b6bfrOjcxQxwYfd6+yuoJmaH3
npj6q6aG3SOegwe1BDEL15Vxqemn0bNT8s1lCf6ziJK9nKlNmgeTpHjfWxh5OHZoBxEDdF2tf2kZ
yhU7ybydLdhlpQsSN7MnhLPKnjxnuOC0bw9Vbz4pXtxs6nZmlLMxe/UpTY2NmJAVNj221liLz2qf
IHgskHd6bvMyzwZ9+bmrt1FifSrCeibKh69df/OsIg3itOW+xzbK0CDPa+V2HJkcaOjLd01mB0Nu
n7IsaoNeQCmNLXNHZhAxrdV7R/6iXyXqsNPHjzGJq3PFUpCULiDjWH90UY7nqlk/mVCDVZ0uoI3t
plXvVOE6wbDAie2zYLK6bOtFAkpT+lVG8SsaA+sCweu6KPB9uV9O2jegkQ9GjSe3U3dmuzR7mBnM
NcWIsAKxW6j1F0TDM7EVXMMxSWoarxGPtIurFnMuLYjwGGGPzj7Gbs4v+ihqfxnTG0cdf/fltz4i
o6hIU96ofU/AQ4Zhexyt7QRzb7LNEkDDSDRBx/wO/CdkdkSdorpx7DG8D+FyQmiQYy4DL40GvrV3
r2i0tlRvCrQT/HSWS45SKDMABCkqHVWl26DRGud+PMy9HVR5d+ngDLOm0qMSMdBjV33SEX0dXWN5
LeAXK1noFymLSxVq1wzfslTeHe1US4NhRH+Clknm49U3odyXRCF1k5GXVzq25r5zZ431VH2pB++5
NbjS7O7FbtxlZ9j611hhbSCdrZ7N5jJK4GyPD+Nq09Wy9OiK1+BpUFmiEmnWG3quzSJ9nGLcDWVM
W8ZP8+gxp19LLTajJKI11NXzyOmk6g/lkrxluioetBiFZVqOvxZ0GyKtj2Rgv9nG5F87r3tMlvhp
AaXPN8oClpBQsQ4oBa5PeMKyo74e0uI35trqqCRdemjovdcto6L1oNnu3uaa26/P1tlqo5Xd3jXD
Ox1Vy1w4yMPiEjx6TlQraQ63Q6IirC76oyhM7biOuayZiR9nE6PSMXf3Hb23fawlrGRMEddi0oUA
ucujyfBjWwz3MeyBuRm/SwPDb6xhzo/0+E44+ksv2gh52yBhiWwdBoyMHSvy10jKRGz1n2NeHxtS
tTaDsEponeRrqb3d0uIYCUJJQpdXNrEwNUQU4Rf/sp3paCsLDQurZ0XTrC2fdLnVCgZhmp7dyssV
z2yGHvBRdZCiqup4Z4TOVRlt9pBE7AVJVB/VrqcJpCWUdOrBEN38ECpQGnHKD8jfHhSr+WIpwiZn
2FfTLU7ZmH/Y43hD1uIYVIrqY6a+0Z0zU7Dn0XCz/ZL0Kk5DBmPY3EFXF9vYgw6iqh8YL7GV9oPK
GeKig3X1hxwyedA59Tu3BxAp3alJU7EpUrLYXMsifJksSlvJzH1ba17g5O5N1tnvXq2/oSt7aOqa
nIQau+bkNRv06wkYDt+0tX6fNuRqAJlkWJazrCw1BA47wHudqHe9117x3uFIrhyN/iy4/lJDRN6I
Gwd1xsHKy8dF2bIlux8sJdszfsRe4gxvhRH7jhFGm7EooGagt8sTlMmNsWvLmDgcSA4bt1nIFswz
2LTGjWnol3lWiC+XY94R1Q7EF0bl6xx0nYiuh3WUa8g/sj4Fbyng/04l2V0woMapIPvKVb7qItdP
YL9vBafSfn0WNsWzKNzPZKBrAjdYBAT59TKMnQE8GYwnU3V1FhnhuzkTV1KHjFN3UidAfaU30pUZ
XVw2zds6YB9XWhR7SCh+0rUpTJuVSr4sZULTmizUfosDLGF9qd0wM9Z1xhhKb2TsoyH7qMzlvk3Z
8rtyvrYefoBRf59rfFGQpuLj34t4Lic+t5/rWT+YtNNJZYjOnZF6O2gjqx4AHTnzt4EB0Q4eyDUS
err461iaarM5du7rejEazPXJHWsPBDb+Y4nQ1gHk+q/L/5uYZRqkkVtg5OU/yZWy2K/vGEkAKU7r
57A+L2OPOFt9frCM/tNDc9LHtE9Gwbdr9SRzxE2C2qqfxtO0mGynqMcIW2VQTjEWjSfT645jkpFe
JCeb6yv9mZvLp7DjF9+VdVMrv6j1pbdG/tZwt+IWg97Fg77S24MJa97sDmVYbXEeEBcAi5rKvL8H
5mLupnXOORUFY9VVE6J4XrlrSu9hlYMMswmhsBr27MFYEwp0CQcCK2lLMTKdi0nZG7iuRx+a7Vkl
JvqstT0V2RQzLpfyHTUCgt+1jh0UywxZYVW7rP/PErXUMvmisXAwOV5H+AwCgWgI/WAr8D19motz
fZA7jHX9zWIdKUkpbjpsGHyFNS3/xmM3KjUQYfpPNcRfSYSaKN+LOgFh+VEPgE8JXTU//FwqUgmx
PtIlUI99uoMeG91NX0tEYCrlJx5/GXiKcAJ0dz1nvgHERJRYfXtDZvpsAVYca6DbVBjWnyLq9VOR
WzcunYIduVQIl+TBcNpqa3Vc8o6T87RuXM55Y3L8FGo8t14R0e9mtZGMUMFWneJKAo/CfTalyXni
xhZoHVXPejGuh1oqXdZHMeDrQxd1gdJKfKYlp8tRw7R5PSzy1PiCDs1dVusr4xTVk4GW61ktyVda
vwddSo9+vhG6Oa6ufCmDRSloJ5/N6M0XSr3lgo4RfWmUQkhXl+dJB6FiJcXtrLh4JOWhSeJdr+jz
Toj4RbUo6SZifH5+p7XK3kJ4fnSmyrrkUta/KEAwawqmgo7ExXbpdOWJvV//AKZ+gekR6pv8nVaM
F2GHeF861oxGwRo8znuSlLqNPiKO3xC9NuwNLjRsHGVxgyfpgLtFHATdUG1oKxao0IqvDVwgFLLw
psZMvquqDuhePdJboIPbsknS5YtWW2ZcmMUHv2CjcY0nylJl4KliLpije26PRn/pHPM8iPKQEQLW
ezntCxgr5DJ9V70WX2xi0CZcPsZmiefsmLTpwY1sdZd2VM/jOJszxCxdg+fe6Neh7Z1AdxkomFl+
ibNmQeBPYqo+5LuOEgvghfLeRA7VVEqXsyrOKK+hEvRYn4N6su5VTyDzmoqPeqbbY6n5W98s49aq
ORm00f1K2oL4b7AqsxjSfQ9N3lcviVuDE7KTi2ZBe+oxPW70GXWIrYmU8iSOmGvCMvYB7xbnvweH
EHIQE4uGBf1CXI5MsvPuadzCDyeAKz8XaDSrfunYg4C17RNudTLEw5p1sgWFokNi5ZEJ1l3RdPug
qnlxNhY3/znA9qAJBOYGzMifaXaSILYAu3uVwN0Z6Sc8cwi+5aNGHtZHf38Ri1o/TSEAwIyJqb/+
Qo1Ndn+1hbn8X//A+q+sf9jUkhdBf33XqIqN/kG3TzppH8B65EPP0ZTDbMZBrljjCcbq+tO/h3as
nJ+/VLY42iqryGBIGWzRJudUdp0KyFHeSeiTn6IQztCk4gcbC/XQhjjl2RHO5JxiwYDRM7TdJ80V
CaHSSBEa994YxoSlcsV4tbHlVsD3Ik5WZCgnlRvnsWZVXWU2hQJEiWQQ23eibDxraBvNdJwQlbOZ
1MLxaOqsa52SVTuLVUAaU76sWOXyFq8JRiC6Kxi8ujejari8ICn0lXhKMmrczPVex8wNfSzeGz7H
A+1W8unD+HdemyEy2hyh6Vgzemu3uijstYd5MrL8A5ZISpK2ldFJG2yAXoqef01q02wNPrK8FV+e
w8zb7cgsN55S7w15dhQkFjKbzpyfuWXrG8frII+MdLqq9tFxGXyRxEfnROrrCgftNRCJOHmCvYO0
snMtn/JoizXnNRf4FA0CJdA6c5NlxbNwQwhR8ylYtNvK9M4VhJXkwMAaDBdD8QFhymVduzVmpfJd
FeWRroChKsLnsJMXe7VVzRzOQFkftXKiO9SwWcC1p6VYSFqnrG9cmUTR2lz14XBy9ZxwefYFctdv
GPU3oBqGX87BbtI7YzaJFHW4lS5598mdYdy5+m2uTCfm+HegzfcQT96amRmblz91DE45sbhi7E07
lk+tEwKuSyAPLRVnACvl3vMmG5c3dCMjTG8JW7sd6C6WU8tnRA6sqCs6xjCz2q0qzDMOL5r9G0uX
gb/1fEPqFYP9J9ElWBsMTP0sgFzB4Rbiw+ADbKZ5u6iojMP3TqNNmTTbqimOE+EZMpmauOiNU8T4
8ZqbvGKao9wpek3+KCNvL79vwqDrgf91YXlja95GI3Ihnrzfg1PeNGHKSGFIfiHc2E79tq+NgTva
fei6mZ8JY4sGGR0+9m7Fa30FzCGJc6S0B3QjwNUNe42WX5UqMDzqrWXqFxqBOPlc9TqGYJ8w5wyG
umUKcaF9bsLuyb8VfTiQOvocWu3XVC9XFx1/NkZnvAkviPcfNfsSOtbvlnQIkpY29P8eJ4x7FDfZ
sZm89Dwr9hRgFzY3C9wr8mg5rI/WAxFe+nl2WUuLOP2oF7BbsyPNZ+YS7xAhvOpWWGHAIm1o8uKY
yXoMv5slgJlDwzXeIwYToNSag+eye4Nx0Z7I2ULa1Xqj3JzxXAhnCZKKXfeodx7KcZhMKR3GfjQb
ajhW3jHKjPeYbccm72ZWSvZqhqwz6VXwZXZSpdrKg47yizijGdekLlpynp2bXkmDRMpgMda1J82j
jk1seDErS3w9EHRyL4qlBWkhBaLADRCEuka9+GL6tBcVh2ZBEePIimMYIEOEzryP61DKCapNvjJt
119Ot0DCwB9JKacmD6QFUwgU6tD5Ba1mMDYp0hPYXmnKtQLrb0YtSZCAU3INZ1pLQIqt8sUzoNug
cvCHEokpS7DnD7E1AnRaiM0eJ7VkomuPp0geCkqek/phyP12tyiPbsk7KRV5y1v/kOSTHGJsvpAF
+ail5JZiDfXj+pBsdwID2q2WQTkh3+RVX7m8RSJR0pZ8x9PP7pFhkNmjylByx+jPk3SD6X1BK17u
UA2BjnwwKyRsf5+XmnVUx6jbe7ilcaX9679P5SMGe0y6WVukKr3ICJawG7x5P9B4+bP10XpQ9OpS
cemzP/KmE1sV5zA5JFTly7thio7KtXyxBi0BhNFrtOBoMgGSYkhXGSTt9T3RtQkt4UEOC6X6msSY
E63A/hQ5xoIu2mIIZGvcjeQhWrhgI2Xal/SGgadzsGJn64ZKeujWdyhA/MOwGWc6AakOOk+hjaWl
yS6pjedcYVncTjm4Ss2p2qBuVdbpfgBcKffa1F6UG4kdbYVgRf0RLK4CxrHzHlcJ2v+L9f43sR6j
YxIQ/me13rEa/xs6QYa88Rf+iU5Q/0OzHAfVHdFG/0WmZ6Pg01Hq6Q5rhG5bRB/8xSZYqo2oD2DC
yk1AO/cPmZ6p/oeBZwaJOdMQ05F/6/+CUUA49W8YBSkEJHaBaAhP1en7Gf9dpsdupRtKR46MjOx1
6rgLtbG1FUz2+wYToxqmOAjn5OIq4gL7EgFfzVTRmfVfSmokW6WZ8z0Rn9cItO2ldj/ihumNgag0
S54TFpu+zr/nuU8OkO1/T85Hx0TzbCKl6edBORDZqz8ZCMQnaATnWm0vxIKqNz25S62aHYtShhSP
+ZOuqsb97NQXoq1Ocz1S5kdYAe1SGfd2SXRVhm7IrLEqtJ3D5IpGQ9S6l6h1NmE7TEf2+dHO6BEy
WSFUO4YjWwhH0FQ1lIhl5ghwifZr7BHzWukFfjYj39ZptNwgbwxSOxw3YW0a901p/3Hs3PMBvf0B
0pNvl9a6JF43HU1XPDfTEu2cnF0Y7EOmA5WhnE1zPvRj9z4mhnKTcFMeRgYN1hgSOKpNzxlKqtow
r7rZF5+YvPELInyslvmePbp61PqOJjTcFcKsF8Lu9XQfzu5J6wZ1Fw0Od3KLLnVT52y/Q3Wj1bcj
YvuELSKyoCQgl5PYSeg3bc0N0R2RIZK+spwRUR3M/Dh3UTA1mkBqcoD/JrZGEpO6VSeBG8+fqCzo
qPUegsUxQ2U2lTcmBirwdQQ7teWH2YrnWU/Yk4TmHnlRAY3W+t2UBTyX3BansE5zpJEzMJjBwd84
Zvaxyu460eqU1qB2tOWhL7TmxBw0tWf844RF7vPEORtYuHRalx4A261DPwmFgvltGOUZJUt3LhXC
mSfFu4Sju7Nf4AZG+8WbrvmEoGLJ409zhDzb6urJREuO2NO6Ma2q2JVWgiOp+qPw8vAIqdkum7C1
qWn/XpJLHCTLXGyHjvC1EoufrpNohXf3KJwo36YGtFt6ZyScWqQUEnMDxNL5XVYoyxxTZ3YRhb/x
2I0HIxMmMywX+0cyM2fXks4nifaeWR8h2iM6DiuytJ1rDx8lqA6GVd0V4lp1DkMLt8HYHQulOlpO
5J0X3QaMiym1Cl+r+baORHRvpwdj8AItbmlmcYLtG8iiVu2+0RRCuEkZMSh6eCz0+r5tB+PKFHm4
pKQDweFi48me1Sox4rXkyAWiFHDszBYa7VieueLw5YEoLMy6P9Ye2vmuS157cpnh82E1jJ0CKHT1
pUyi3XtD8R7NHTNNN0fhCEH2JDyf1GDrRtXDS6vUaRDBh+Ksm98Nt3DB1FFUK5ZyOxamw6WNwZTB
WBqrx8JFXDKYj2VulteC+GuqGBsFD2I9u5aO3bnMfNNlAqRBBAZzAfsXXvDB6gi2cvLPku7dHrBm
hPg1j/ZoMd8w6G5CZ7iJJqv3548kT7wdZt6NF7sP7cjCpc10s/A7bIg2OFtkkm8acLNBWn5oi4X2
B0XjJkYxgXQXnUAl7nN9+TbxKrlZgQRw2PYe5IzEUv+A8T4iILJ8neTnIJybw5QWX7xuN2AWfqwr
sKYlVqytS8/KcqrqvEAdroh1Dqoe8mCXvE+M5rJQKFtMznyBmFonNX4uWLQ39ozKzsrZ/+ZdLYUM
sHkfWigVmwWtHtvsKbtRHqIGrG9ZJke9zm9NMQ673rK/hjim7NPIlw3tptxZfW1tmEXADesqRjs5
vgU7vWuFPWxpz9QALWHtMdMPYDRizFbcQ2reoskmHjDTYoaOEd66MEu3sxLvPJrvfle81Uub7bhR
gdhIyWxXmZuYDa0wHQUPVIFlq8y/rchm1pgxV9GjaFeYxFrNdvthT5w/5sS7bJhLAJ12Xos/E7t4
xKHtcmw7nN0qVXVSwdlIjBEZUvlVTR6lmpPdZD1CoU7rlEAdZL3XH0mwcwFSEgQHcRjWLlHam0a3
IGIrfxCX2ruEydmmmlQIwOOfzAGKAU+ZfAb0Ii/cc3fdhIa6RVnKoLsNUpz+aRqzJpXFp2krz4oa
nrVRBFpEI8yOdDRVyvDaUJZhTvNbLQ0p2zVS4j1U0rmIHr1ieGiG0totk9FuDdNCmtYzwsD4CF58
ch7nUBU7t6KicISq32Z+PryQLB+eemC7uMFh4I1IgTcCWy/0NLO4UZ2u9A2aNVv44Sq2/xLsurnc
hRmyS6+HCxoKTh9Lpa+WIrEiw6HiZKeJDA3y0lWAI8PI8U6uSU89azOmJLVlBDqmMN9pFODCXqPv
aSEfzKU+EJJ7pKgsAoKcUNIIsunKuG99TyA5GRAG2IO13Bh23QSDXegoefoz83buCe5U7zwlf3Zn
F2Tz0Dyr6iwHQCLeOsPUbMSMaqNXpYpIR57cLXxu7QIF1Bqq/MasZhZfWNUoga5JX18Km2LZQKPt
R7q4MP1DADJV6e2YY86OjJul9saTrpDXHifZuUyKiPD0wxDSerCVjg20x8SBOzt2sbHcmzUGcnYt
CoIOZEgpfSFrXDrfJrGYwWTJOKYMcLg1Z6crkHInIyhBRPSYnzwq6oQIe4ioXqlx5qZ1d2QYRasK
ji/aNE4Ed8RtpLvXvjb1Q/uoJLVyiGlxUBpETyQF1gF3+GZvhzVTjniqDnB+uOUCB7ZsILAw2XGQ
pgQD1jRuBXq1WkEGajHRywdgNFllbe2xRUNglsWtSNgGeBkRuM0+inLqNaw/jBpdZ6MATd/Y/ZJf
UA/s5yaKAiufVb+ZGocFCFTWalQlfDftH7uFEwDe8CFa505DDpw0imYLqZUt0FV3SA6l87Bv3d96
NyvBoB/XGcL60/WRKas2R8Ls1anc5mJ4nJxwObk9+iwMEyNnGR3EWrd1QvBwrRVyUmHXxkeazS0D
amBHMvauZRE7qJ16QDM0w5HisOS9RvvC+5WBQdxG1vClLGRh/oynVaYyW9xkNIflKKqwlv4QWuQL
QM4JzDjKfSfxmFD0ZBekulvvu7VUaswOZUbmcB/IrCHxlazDQqcgqu26z449OFImdKHri5zKEQEr
3XZyHRLgNvAYENRmpKWK57awMSQI9RQp7XOYddluzYdZ53CaJy4pTVUmrEzpotq9IKBUdsjkG2wb
2MPWR6uJdn3094AHmg8j8Q6rY/bfDLSzDsgV+wwg4OQM04owHe/BCNX0TAsqOw6sJ2VPoK1VZngh
U6rDylIZMLF/3Wlmfbe+3NEx3H2cRYd/c0oba8H+1yFNqjwuydB+Xacfqyt6qCOCCEN52U9JO2xa
ahnure2AYLFs96ux1RxkQsn6UJh8vBlqUn893/DD08BFAyhH/cMAbIaROg9ziyDzZmlguPxrVOeu
Rsaf4zq708zqbrHV3C/xD6/DG87Pf4xx/g50/rqbTbVAHAZsaVkAGvyMgOWYdZ21rk9RzP5RazIN
//4oA01Bx6xnnyXHX+tn8ZMvtH5WQrculk4Wj/6E2H05xVZrnsIFeDAIAIaSiR6f14OQj4T73fQl
kr0RZmSGJGeT0SdAPI3dfxom32Wzc1j9+38PP0PB3Kl2mbc8F0qtnGjhKKcc7gsCBebCjQI59F92
fXdw6Fza4k/+4+Mfm2WPWOqwuvNXp/R6cKVn+ufRauZXF91kCNq9r8bp9eAg3NC2LsI+No6sfT2K
3ppwCEhMvFM76XE2MBEH9N8Xm1C0D54zzrv1l4O82I1miklsnXTfhKmJtTifuo1a4cda14kVAfCX
CKARA0pzWPaQhi56IbU+2v3M5eV3tM6+h8wodnbpPApDOpzXAWZjezsnwdy9fjP/dv4KFFR+LVLc
VrLdtP4RJIk0Tr2j3jfI1dcT+WeWa86NOLRsCNwfuoFsFP39vLyJqBYkEn18pJz4+QjWd7m+Xxiw
EjbLx7L+jGW73LltfCzmIaiHFm2XavyGBzDAssQf63TavUZF7CDtCCy9Ze9teAONY/NdRJHv6oO9
7bp0N8/Vs1KiM0FBKt0gODo8t/uj8q24gO/JbJnf2ixjgXUjsCBExHIf94ygnbsMXtQ/D5PXavhc
krOw6MWbpCvaixSJgxNxqsnXE+thiN046L1rozSYmMK71qZ2U2Ju9Ca9LLDyYMjsoynMh6qrHhtz
xx2TrBVzYfCQsXnXgCkvXnmdhmtall+ao72okUZLVcmo/MbktVBf0jibN7lbv0VD+aY7IZJFg0tA
K9IbZL35oTKne1xdVgUqFPXFJYlQ9RQM09haGK+9oPKkc8jSjhyzd5BZqouVgeXqD8TIs/Vxhqe0
ZjoXtd21g81ziPL4udFmUkfYqKqAxX01o6GuqdxfIxUZsOuUew3dmjZPd17hPqUGQhYaEWf3U6FP
sMVxgy7MHR+sXjZ13eEkTPOa0wzX793loc4hlIexIjlI2SW2pk8KksLHX3Wj9FEGf6lACGtSrRMT
SyeiwCkXOhE9B4VvrH1M4cqU+d3sZr+BnYB6mGMW0Dz6JXo2K8oMLxCF88W1JtefnOFgpfWD20I+
p9TTw9LXCCPm4+ruMofk5Hii42gWMiaEISvcF3Z9w1WdXkLH6dAu2deZTUbXgspmC4kavQ1i9swB
GtBnN+deZ6A2wCff+m6WHJeOLB5MI2b2C8fAk7Ddj4EPYQHpSu8cA6RnW49tnp3cQn1ocrIzjNlA
dbB8ZTo19ZBCh0pHcW/CbSFBiHFKzpAqypOXfiLHeNCfZ9KiN5HH9LCw/rStwZDCaPCCxuCmRQ9b
d9jG1W4xpzPoyT0X/LdIMO2Q2BAHCJAyfbJILMm3wqoYwMSMApsEBhFezk2N0q2oFfTUBxQrkU/+
6ueiZw+pN+N+yexrPiMhJ8Do4oQT4ob5hGbunJn9Lhuw/QzmRKyxdhMX7fMCaSjTvHcPN52vcx0t
uPGPKgZolEsuPOZiX6r5zZiN44Y96b61+7eqKh54lajNPLT7yL/3ZUzhZeY5dh1MgLNKdlDIKygq
KncnWQKFryEa76YceNQEH/CgDRLuNKDaSFBrG+Yw+5aJZhxy1F0yYUSYQ5z9IEdCId7aCN3XiPKt
022ChFxwmEuLrryDW3zWkyah4ay8o3bwglADZQX5naLHkYCr0GUGR+zHLxVifasqxBbhS2APznJA
x1tsnLy76wW23VAJYgnRwkyu7JQ8Odul9iRc+G4uYD7Eq0WQSgiXIXFcfGoN++QEQyeoLoRQc0DC
0mGWGC+UEZPfSrSXC+OLZIXvHHugP0D/ciUGDHEkcmLtTycBYTGksFoiwxYJD8slRqyXQLEI+TZw
z9nPkoeZcKZzXwDYidA1SBhZDeXroBKhjH5EOaUSWabCLsOgFCNMB2eGL2MmHsPYC8t5IJmK6fcA
/MyBgmZKHFoKF42dBVEW/dD4XKOORKdNxcsMSY26eLlokq0mIWuK3X8bErvmwV/jn/wFT1olikp9
L5MUTPdinnsJbUuht01uTMiD8dvMW2e7pMu0dSMcj1ntEzOwSQz3akGCmyQSzlyAw5lQ4jyJi6sl
OA5S8nMCSU5IpBxYJfiuHZg5ev0v3DUEpxSNQEB0gsnYUXFG4j3UBy9dPm0ypq66xNctEmTXSaKd
h4CCwJqEQY7FkHg4DBJ/VzD5pctgMJZ1v1OJyKMMsXwhsXmpBOgVkPRiq35DOUwoD4y9ZOLbtKL2
m7bHvGunOiBeogadGD7iFoNS6zXfQK78zkAJW0iKH12UDVJNV+L9lPKCvAjcn5nfQ5LIAjLXmA0V
6qVr+1uzyX9zi7kICQ0sVm1d99YP7h9u6YNvSNKvB2lQgziYphj9ABCOEkVo45qeYBNiOTd8XbiC
7tUuFWbOO6YNYpnC3ioZUAiHgWImcYeeBB8SnVDBQdQkENFC2x2wq002hspwrJPgxGZRPh2JUqyZ
4PkqdEUdymIrcYt2iULMLuzQ7/vR8fmftNy5yymsfVTGdaCYoxGglW/7a4UpV4Pq2Eq8oyVBjxXE
R3X500oAJHEYOw87O05eHI8uL61C8bfR6Z+jgutxc8TvlURKLl3gQZiMJWrSWMR8H0r8JLy7ZWtM
oOUWCac0jVtTwiqHxuEN4+quVC3fDbr9gEIKnpaEXDbWwTAaMP+2+0kc+VWhCsPxUtSb0nwqM+xE
ZZo5NEtZ0KJ+uAuJMenbGkucxGvC2ZzRFF0NzuoEteKSguI0JZRTmcFzxqdMwjohTpwTie9UbPjE
Wo7SH2YcbPtt0TFjp+GN4xGnrqU9RJz6ubYzcmdnOeNXZmRPVX8VEhw6MEkI8h6A34BsbJZ4UbiU
dOBswk3cbp9IBOk87CdtUcGsjMhSVAzwCO+8IGnt+wSCaSxRprn5mtHfRqjKObUeHPwTjQSgapBQ
TRa2MRgdOLdOp9PxojlUS3QqveBkn7bhFps9N//ou5CYVczE6t6RGi3Rw2BtgLEqRn7lNoeupvdu
QIuiN5jKx3T4TLpzKHGunQS7OhLxGhrGMxoNnsCq6ZzslxcSrMEsoj38J3vnseU2tmXbX6lR7Ycc
8KZRHXoTZHiFpA5GSIqA9x5fX/McSqJSmZVV97VvQxAA2iBB4Jy915prghA7Q4pl3LTWIMeqCU1s
gZL1cVUZAi5bR/dGyvtpnOHbGJp7KpU3Suaa60yAaX3zFQJeeWgFshZ39iwQtkLC0sG0LSqCAdsG
4LwRfyl18wsAYq6rLcGAo8lUs+Ooc8m40NG4rluBzR0FQJfvhNNwkmcUCKpDrXQE6wrgrhIgNRAI
XkqmD4aA8tbQeS0ova3m7X27GDZ6GlebeRalpCH7UGt6gRcEY38K79c2kKWnEICnERRwCBPYEXBg
DB/KAnqsvaLLWt62MIRVARNmNtAucLUzQhGo4RCUQSLgwxRUGoI4XnOBJVbVr5XAFHt8j7BQ9E1n
gzAuYRkPMI1joSDOllSdkJyoA6JFUTDvtOnGqc4DRGLUmMVTljo186upW4YCGYNnASpOKQBcclsV
VC5dTL0+yEZrLesIshsrt6+LqAw5XVic6ZUciN2klQjaYesBVhBphzyDovICkZyzuRxvYRQfavFC
+Zjf0xMZAXlBpZG7rot+AJTmO/hiyErsDvFopc2uN4HRqPEpnrNPLqWMdZl63cEVSspRqCvzNi8Q
vLiAHQgw4rpSJLDjYJcOh46uwwFe9MAcM7qZNbhYcr9qf4p1c9rLrr+UA7gw+knBsjSoOmgfxqoB
9kuwy1JuYg+EMlzgcKBYVh2kRiJUq6zcIWFcBFUU72l3NYsIwPlKAo0kG+gKA5JraatGq1mftYWk
AclI9NE3HrQ2ZaQWpU/oFuqNJeB2clEJtt1MKk8c2crOF2pa7HkDpS0Wcu26r0CW3w4mbTNHoygv
ZuCBT068h+wGWI7Yvu7M63BVWKm2gzTcHdK5BdZhlzvFYnI0j2XI1d2nWVRbcbcohBciFeWsKnfJ
eEBaT6kttvR1R3dLiXkc/ubmUAoMl1wzxaZcE/eodJihhueYq6YlbKsN71x8kLg6up4Dv4vdg6oj
eSPIBz+tikIws3X9UIq1Hvn9Htbism8ICveTwUThMXjKxqnJVhT7YiG4lWvaaJL8BqKd1k/3phkG
dG+rYjQh+JGm32t7GKZyQ+4227zdJ3xjrZqrB7mof679tsmAt1knpRHgMeJd4WswOG5XWsMfrApJ
rVzI3VPbIhEp7jtM0zgFbJhHZRqfNRMdIxot3qx8xwmDBDxaBthO8R7NaYZxKRZyUy7sqo1XVf2Q
lFyJMW90Bwdounj9X96E2LRdCzUcNHDelNieOBCwefALHxILtfOTWdW3HjJqGB1lwJxrUVTqS0Ze
EQQBrLlRCKk+Hpl4TY5Nj8PwEasujLo0z3PmgSUoKGkrBOOQxNMSzQUmdHTj12RMvzAGQhs4Qb7X
Uf9pRfSG7e+5QKfsJxMimkKrljMpkHR6MHPMCR8Xbvwjw3zmEphtln3UZGuNQsUGVdyxZUbTjrm1
TXqeriZp8F1djcw3t7NvQkqogyNFX0gnJNlF2nOh9W/wIKiC99hAgljhUwBgQqeUI7d3DkGLKNPp
1UcFxcmC6LLo34SnN2aO7fS/iEY4MBF0/M+akWWRFvXrt+JXwtPlMd9lI5qq/6GaCEA8y7CpR7jA
n74TnjTV+0O1VZUCraVbhqf+Ih3RwDhhGuaRwOZcXUXP8V06AvzJ8zTdc22wUIbDk/wr0hHexm/K
EZfgRQdfuOPCNcDdRbZH+fX1IcqD5r/+U/t/ahaWqq/MIG1r+LWOgJ0NAntm/Vy77JO4vniKKPQN
cl3e6y+3jT7tpHqaMBeJZ7k+n9yUi0KjbI6tED/n4N21SWfOa7Km7+mmtZtcCPQTyTJrmmZcAg5l
FCt2RpJlJhblJMwVlzvVjHDxtYjd8l7pn+/6y9Nd73N9JrlGxjSXkm74BBobX/bPl/ntVQesiGgE
f94s1367z+WdNYqDa0soN673yYGfqjHTYyVtifVBxd/4wEm4hqLSM+2EDMpEaBblXrlw7OZP2/SL
0OmJBwHg4ZxiBSJi5PuutKcNxJxe3Hy94/XJrveU+1LxwF9e4O9u/m1fkBfupqH+ImJWIVGX++sz
yTWueydHrZDJi/bNCJcFRLJYlYv455rc1EfR9zEZmV9u7gyVPr7XAMMXH/D1W/ztS5Wbufz+YalQ
jhH8u1ai8GqT3gz4RroxJoIZuC6wFSQ+Tx6EhWDq1Rp0PXlHuU+uXR4nD2ldsPk0IH3yOJ3kPnlz
JmB+guontxCgu+j9Yf798li5qgMHtDsogXLrevDLzcuTijdowO0BODiIwR7lZ6bNclUuogFGYZe+
UoHoDlNQCzWgwBlKtCzdEhCHYtMUxMNJsA8lZtWRQES52gJJLAJGE/hF0X64OeQN90csBHr9jtor
XhTNR83lQCKWN0q7lVxTE38L/EfdSheZ7MpcrGTXbaMujHVq55+k7UsuJGlWrkk/GLZFnHnCFocr
7mWeSnctW2duQAFTUCZHacSiRM9Pik4nHEqAlNJmJY1YgfRf/bJqRKRpIven30w19krnvYB6Zd+J
KLN+b2V3duBZm8pST/LPQanJS8jVS/spzbIBgBQT4Fx39OyWGJWlE8c2Igki7NfXt++geF/pAqVp
i2NXmpBkR0tuyoVsVMo1NNQnlPbuRlqSkEEIfuuMy4VRBp9CliFXm6fmXn4K18aifDUVBQTcKAxS
QulLZj1i1pmU5TCH6jwOzg/XHDocVi283qsygXWWJroD3ZYmcElrGg1Og2no8r60GZkuQ2cbmAIV
N/mm5HdiKjXaDzxncpf8hq7flb+ZS7x2qT9zkidq50OJWHtz2USXQ68zppNa+8Lxr+qIVH2CEsXc
CiH5B2+sgs1gzvu4wkAne1ryNrlmavpap4YKUJ/WFTKL7+2ZS2dGtreqUGmoY3ffXCkLll0sg+b9
976S3M7n+FFzk3Ije3xKb6AGkKuynSTX3CaLOJiCG9kwkn2/pA1GPhjRRZLuUHoMxYKwNeEfCz6q
StgcUMIwYPu5kJvujNYeNfu73N91wScXNyV17Y5DQhr4XLBtGyOYT1dPXxi0+haIFNBz96U0U873
P//Y33tTIwb3hT4q5YWtfW3e5VKHLXtsZavpezW7ubr+5F95df2Voplv9v1mdGt/G4E/XKqiTyv/
cvnnOkovrHJyKXcUFfQJZ9B30vXXjQ7ncz0GIHc9XuXRUSSNh6MHkI7RCKrv5RcsOuAeGNcsNLRL
P1zuh2F7rqhBbf6uCx7gd1s6Fg4R+a0UFFqwIfV3sZDUX/HfcvOCYJb9aUszwSPOFDGIduWKLxnM
cqG61LgQdvQbeCkISHuDCAe9LVeOOOYlMj1zEsI7KGEvccqNB7nPz6fPTkFzTu+s+CgXdppgDqe2
BlElM1fGTLyUbNOPYmos1xwC5ZlWJvW4p6Gg0UtCmO/aS0xETAWzbORwAPqDf5JFP1LDFk5KiMTM
dWl1IGqXB/hl26xaXJVeyM870FZ2WfNTk41T2VeVi1l2UxHgorOSjk+p5NCFcUA6OFsCKdJFgWem
LSKueLg45cEt166bLS6PNVPlbu3SAnTElEsugkB7QSjR0w3hx66Klr1cOCJv7bpPbhZzTrNRrsr7
yJuvm3KfEQfhVp/so9wyuUJj9xFPfVmVe395nssqgp2l3XLesyeEFHVT3ejC/CFtHzpwwb3a3Be6
jbaoYzZtauD2KPMGy8Ly8AwDXVzpJcjyVAwlMdwwCtJyGhym2HlZlbdzUrmlIh/DwGLmJ5nVg/Dy
1oHCu5SrV8Z1+ZN2rahCCMHJ5zsrW95Rbvb3RmdFh+sj5V65+R2ojTJkUQLnZWgiPMQSuXt9ppCs
AyrCVo4XQfzw5M2FHM/I1VAOL8ULS3Sv3EQsw5dw3ZZ3vG5ebs7kuFneUz4olb+Y63PK+183Lzf/
9moXhLC8kwWZcNt25QUjLHf98i4vd7w8h1PVPonALhVNVH6HYhQXvWbgoie3fd2EdehjqJX75KIT
t143Z1cw7MWD5dr1sXKzm6sQTclCbpiBw4VVrqqWPePEEU+lmOJyK1cve6/Pc30projo7FJ8fPJW
+XryIX9351+e8Xrzb29RPviX5xd/hdyHlmbcu9EOaPt3v480/VztP79tGhMZW9h0LErH/MZ1oZmo
hOX5ujCtrF771vRN7oJMw+XdE4KZ611+25Q3/I/7iiJMILyhQpH3M+R44bfnurzK397eAcVbVnYF
I0a+459/qHzvcl8jT1Jy9XofeXMtBSCXneJPvd7HQpG573GElYNBj6Jayk9QLuSHNygtX7mjDdlG
SezHskT43KeI7go5yMv6/hQGgF5kW8ASg7ZfAOq/NAykGKnONV+YG3UuTD8p6/JOhnjk5Snlk8ht
ectlp9xWJxpsWj7TiHGURegqw7IcVKS/Q+2BGqdurSoWqeU1FiO3RrtLrAXJGpUw3hPtQ0dEnLdN
BDjDI8nTK0coWHoC4qlj1yrnK34OsmjaybHkLEaROkJgKAi1oKpparH2O888eLOKakmshVVmXdbM
qHe2TPWBnv7wdl3MVjFQqaVn6DWwvSAiyOWo6Zz/Mznik+VexByiUCaUbYFYyJ220ijLXm/MBfiP
B11wHlI1GNVlFFLSHFvSNDrXQk/HojOLch+16D1EBVyS2OVa1jd0+hgzXGuPg1AaNbWhERlmfZHW
K1n/vi7kPlqChJZpBhRPl+QzZa6GddFgDtYbfKmpgohfq+KPc+0SSS8vx664EssFtcl+XxQvKqdg
ThFCoWQJeaP8YOSaXMgb0hIXaNsjzpCl8suCSELM9e7Gl+fTVp6ZJdtBWgRjuSr3gpc+TyYADnKA
fpSi04i/N6in3e931sTZWj5M3iLXaJQTMSdQFxShr4vsz5vyBrkvqjRS3L3RWslit+9RAbdjM+f7
hft3rYLLG+TmKD4qbySgXgL+5fcr164LwILfv3O5T27ifRDzATEBkNuXtbm7D+eJWv5ltiBulTfI
A0beT7gsW9vUCNjkkitjCIgZyQ/XzUsqQSgne424+lZSgXi9axhBs/HVycO1IK6m8k6pEW2jqF3T
c/a3HkzZZid7I7JL4mE3ZnCklcx67Yg06LIPl4NDNEhvlN2NXIDmXjpt58JzHIX4WqSwyEUH3Y1B
hIl4X+3IOhLntUpCW67nsExT6UTRZ150EKAPKexH2XSRnRUykb73YORmJzkn15vlmryPvFlulr6a
7v7t8Ps/FWsh3v9zsTbP37620deu/VO9Vj7se73W0f5wXE/VbEc3bFGu1X/Wax3jDwfWh6oajmtq
5OGSZfzD6keR17I0g9KvQAwYIsb4e70Wqx8wfuofZAw6mu562r9Sr3WF1RBQ2xSQ6/7tv/7TMl3c
fYQ66dD/HUtVdfXP9VqLkbZnw/Te1am6C+Gs4IGqbszIiZYho/Wl1bYfW+U9qY0HV+1jgn5peeXd
6BGbaDc027HURErjLns3fykL81Zt3Se3d5NDkJf+sa/exy696V0MO0JwEhUprqgIyD1SOYcC5nIi
8WnhBWjEnJ6sPfh/2xzm1zK3ASLmM4jdDt61Np+1ULkvPRT2wEBfmzF5diCDpxrIaDUYTlQiEFHe
qWsLMxijebi1lTMiueJNgpK/GQbIBtprTFcffjJo6PHZR5eL4tG896YHqCdP9YBcfgYUwCSdzs7Z
tuIv3eDdNnZ4Gmr/ZmwpJatEsGkwTcoWZU5H4RKRUv1xDsun0C8eer/61KT1Fr3eusH7Dj/a+WAa
4V3nJO9gjJlbophJi+i9CAgvGws+ZsfW7+3SOtaWxqyFzykJeM+BU380i3UJGsbI9K3vN+uY8OHW
Q9GrmcyUzXPvxZBHYV1pyFKSuSF3Of9mANqva3cfqXxsfsO0zuAhsW9BzPf8NUQhAyEXYev2dNIT
ZaTTxrdqJmT/mIskzKqlWvEe0h7JvRqjuMfzAFtcgMGJb1HdvTnan32n/erXPC7qZ7r2sYJvIDtG
eYYKxdebhS2PFKVB5Dh/1mzSRMy6hJWJVwFN1t6ubEReiXk/OxAoSujw4oljEyeQ/LbxPH0zSxIa
+BzK1GDYM7ovcYeNHf0u/qkivW+QHFhU6LAXLSOREJCQI7+3Bs6e+AUas8GW3gznDs0RgY75upMI
8RLDkToHz1QisIQ7iBgBJbw3xgwuM87xtQTnyOHQ4d+2dRsL7mejLdvCealbtz96afDVT2HvtrX3
FDtY4aLgFBgEdSJid0BDUceK42UIPW1jgnxnODvdKb32Va+/apAwH3TYwVoq1TOlujLCVeWhE7L8
g0m04aZ2nGiH9Xxwa4MaCe91wMeJW2UfAoyXPxYfYsVSDfv1jMFvOavvJV26lTYZ91jEkNip3lM1
oqaZ03MS8f3CAsxU676PanJetYBsqjzaJATGrkyROlvR04d8GMRmuJz8ctwL1kjvLxkKA0/N9Qev
benRPzDrxwXhOWcdPRK6FiHg9t58rplR9lDqBiPXaZua6jvsTGLGMSjR2E/2aUjxIrOs8zgl76MH
t1PX+VRwx79Ywy4Ew+mbCb8E9UVj7sExOi7Q/ecrs74xBw4RpwdsmtH5AItb03Mdgo8ayZmrtrDJ
NKxwFtZN/XGIbVQBezo7qHyEA0fhRweKZFuV2Y0PMp7h55Pj1aStl8ku0ObDnHxJqC6S+bDUidFd
dLwLVQvezZoIzmFjztFTNI8bLdHuoAiRwerwo6l7xgDIQFGJZfuKaHI2fBhpTrLG5WrAqY2/GJqD
9m70XMg0/kekArh8+Qod03nSa0NZulBquYWwccChi6giBzm1OZ8aALiXgSAXWkO69pzmo5PwurZD
sAnnWkT7E1Zr+5zYDhEL5V1ecgbK6OJvqgwRRZlkXxROZMu4rfaQ4nmQwxywYDSrN9a6DIShUTXQ
wkIMrlPtocM9DAq1Aq6M+mupl1B6h3qCgKqL32xXglCMnPNIRuSS0MlXvfDe9VHErTUpXqpqXPnV
tAC36m8LUzlCJxoRhxh3STgfasLg1kbFH+SFH5qG01HiFAJHY9xEA9zFHEgOnjFAZ15rbmCl51wM
kpPBB4Hazz0FRFBEKLqx9j0qJqEBrWKifjMXVG2KlRon70aR+Uuk1sUGXMV5UPgGe9NqlnlgQ7jO
STYNJ/dZ7axd4WJQ1IjxOKlZTYmkIx9BzbqGXLeC01vGHJmmyjpADbodfNIsUMmuey1XV31C4vxg
IgE00F4at0rGV6H4+Y1e+siaUZ1qGhnFZQyrNH00Br6txPo4tKiHZieZN0VZe9tqKr+UCelheWM9
9Vx8l7aBJ4xiJBQrHUS1yeEiziXQ9O5JSscb67UPsIEe1br7Bp7kubbhJ7rwkCicBndO8k0e5aO3
axPYHTEmm9beDuYQcjSg4y6d4jYyog0oVk63uVnvKwP4hbxgwTSMiHLkjQKJ89GF4CfzPQNYqBV9
MfrydpzaVxB87yFs2HjuPlHXrQBsp98APMGRNJDxBHq2zUzdWkOg3/uNiuDXY+6ZquGxQpsKbQ02
32htK872E9ZLJcDl6uv2eR6c00CUJPROzsB+ry+r0F93qP4YHHGdmtU3FQCqOxOrEKbT/Wxk02LO
q09RNztCZcWHr4GCN0ZNXTg2v+W5r2suTulZaYiCmHN0DE6cvUKUf6lL9aDNiGhHrpMJPzZVfbNM
onJdf/zc+nqwSExcwXbwappmv+zLG2v4FLZFuqprq1n4WiU4+i0tVJuTjYdB3aOTyxC/zTca5DKU
leqqJqVTYdJLi1trAfBw8hkc5anpZ04VLklCfqff95giq24cN/Bspq09on2HLQoVx0DEAui6Gn0y
HMGz+j1/xCBE1nGI3XYyHZKHzobD95oSK5g5qbGQl0N+PCjFGHGkYvRFFxTRhrbtI06ISqA8zVP7
cUzmhKB1KMV5zcnWMu/piq0irA6kbXOlDI2T1UICT2KGDYpVPioDf0vonYyGEgbNMHUV4nC/acQ8
WgnPYugSlfrJaYDAIV8+T7P6UR45nlHAfIIw5CrTIcwVe+2MCng1LnEbM7cT0OjIlsBA3w69/xLF
GbZ2q1oEZ2IVEw4kJpfW6LSrMYQIS7zpqkVYTMiJv4hJryDxGvZJlL+5AziAyLKxPKr+a9tZ1rrv
Q1CMPpkKSHKcD1nBUClRGGbZCS0zuEpU5Rd22cebVjMf+MjznU7QPTqZ8fuimor2WA+98JHXoM3r
tT323sGAe+C2pOwwAv8UVjZXCfCATQN5jMExKLOapMmhSF9SbPG0mMSzPUBueQ0cK96g70VZ6+NY
PQQNi8u2Ck1vlfdgqPRy9g9hkd6SljKi/lYfEehT9J9oemmiYF04m5am5jrqMMzI/q3VQZCRAMVr
TxcGb3fwN1OACtg2vww/EZAon4qlPSEElEazJHNvTZsAq0uOqAsvsSb8ErJpc/QQ6G+UdmPDf9jN
9LbHxjxrWahtVTAGizDxw5VpVjF6tqTztpmeb1HrY42UjWTZOB6z9NmqvXRz8UxWKC+WsLAURt5o
IedWCw5A/6KKrKgYCCi/JH/eR423cLs6OYb5eUpadZ3rAXDGSQtuUArekE+BeDD1KwbtTXCDhOFG
IV8VRqFhAweHoOqZBvQ9c0Q61y7qPH/0rTd7zP3HZjYYgHn916Ko+5vQUfub+T4N7XMJxASuKMUk
XuXZDj+XIAUPBmCFiE7MPm1xjlQ1B4zbqCNYYx+/s1xNHJ0hjg1lXNxA1YKeUYenRKNvGAsokuyw
yrXUgaTkBEcHAcExxiC9GXXnE2GEMLc4WJdzZ390VLvZFLpmHIYQCixSfMCS1219JM3FzsNvmWBP
0cxDm3ZZNUmRmhwisoDO4zKoYfVpim8jiwu9I9bXaMUwh97A6M4oyPUbOqbKsY4phgYWoDaxpQ8R
0ykvANA0un256t1UOcpFI26+bA7lBzDH/sYuSMBkogI/LWsHPDd4//SBoo3q2P0RzhRzQ8ICVkke
obD3cekYumUusJOfs1m1jprrWccqy+3Lmm/WzopgW2Mh98m7dJVPguh80CgxreUeNE8WRpKcH28N
xr1r1JNmWCd/iHtAe8qxxKD/Kan9fOVaqn0efHjCvdf1OMIH/EyKcoOJAnqWOTxGUNDPbWYd8wGW
XWUM6bFyOu1JwS6x0gs72MpNkqfOBnqlNcnWiii36k/QhDU8BmO4GPq0WE5aVm4gJAerFtAAWLIA
yqaT3CeWntCfGD9lnUNbm2zZdZozQKCNzvDchu3X8WmHjv30S33h7jIt/4+8y+6KKG+FXkrMxn+b
rZs21G3b5mAhk49qwq/qqtRT6KoWdbdrsybf6gI1F75HCeQEI3efQM0zcVCZlvQUjM2Iq9f/z+ub
mqvqtovQTP2tWkB0nT55bdntyDB/tubqXDsMJpkIGlHyjcG+3gDU7GwQgdq8/efXFsKxv/zpjiAj
maQ9eO5vL83gXzGjOe926cQ8UUwYm857GtNJw1c3LWdT3alhE/xbqPh/Eiq6rvGPUZSrt/R1eK3f
fi18XR7zo/BloVMEI6XZNlQJxIi/FL4samKwP1zb00xuoCT1ve5leH9wbFMU86BeOIQb8KAfOkX3
D9PUNH7atqW7BtOVf6XuRSTmb4eTp2JX0lxT5WREgc7+7XBKSA6OtdmrMDsV9opT4mHWeiLcbZdu
bOgf8EKBFDAZVJM2IbjACkZcmkj5TuuHkUgyjJQBs5sFiTnBMsZ3PcWmRaW4K1ZT4lRHBODpYgP3
HdF90wbHPicSjZRdZmu9vhoKvT02Wb0kVQcOg/DRBZ9du8SfZLWkjNg2yAyXDrWhMPjXqvBV9eDp
Nw5nPmvK9gzIqHuY1pE0CMg9JhA9N1hHU/HG9HTemo0YjfAnLhM0gn3efDRH61yU/Fka49Mu/Uy9
zF1hPNyOY9WuwN64zNccMCNqsE5C/+waOFNpuydrPM5k+NRMHGZfBSdobX3m9I9FnB7VgFmV0lnI
kf1wPtogDfIZ4L8TVadas3DHuFztM9qXnTpTHofMYzbJHbiXz7afakApOhFpdePHWX2AcY0rd3rq
sEURkgR2sw1JwQCZWy3NmD7XWIlxf6B+mtVm4eYMYWfdehwGvVzTJU4eIZh8ikomuCejtsv90EIV
qU3tbYbjtIyd8kymmbb0qP5T329Wejapi7qJPncFBEdFX8eAT7jiaeNyitoWmMY641y3oQekLux2
wzH0ngyMeI2SQkUdt49yXmJrfPcbVW8/ZHoA537krGvNwTG0sb66wTdLScJFLshfWqjf171+byVd
s/S8JCRbCJdvhMlnc0vm0hmXwrBSg+Sdxs8qdfAvqCjntQIPbxQvMtN+8n1si05jV8umno5coeeN
F1fftMKCS1phb05sOnJWnN2FvBBhDiS5OFigCy5Ona7f50qwmAznxu+7k+ZTc8WD/tgz3V5GUHZx
bWD5GcpY2Hr6BePLfeIG97qb3RRTdmOpX+oyuyMO6EAKB4EEUCUwz/ClJFPwmUrWfioZbSkoQaj9
GMZ9MiWfK4urA3ijxy7J1g7U0A8JBSaKRBlmwdIIsdZRU11ljrLrVCoQEdjK0r9FLXyLnn7tOwyb
E5+/HETOwrYA2zYdbnMUlJus1+lYVVQgOzWA5wSbPFDKdQZloO6oHMEOwO7Db3xR9iNOo8Hc2JWz
65iaLz1lGPc9k9Ego0yi4cXdov4qgd3gKSpV7C1x8ASMDxRui6E5VLP32KUcBriBoKp14Wm3vqlA
EQMR1UFoP03uY1c3w61dZzeZCo17Lh9tZSK/wU83HsGouVaHH4wyRYIXvRPR6GcZlY/B2lGGdhFD
tRWFZm8XT49kwzTrdGRaaSZc1MOTk5JiQc7bEjxltG3TkhK6VxbLJosZfiVwOAxa73GmUiWsKm9l
01ltEk41Sd1H+/JLTQLtnXU20hAEPMA56r/hphTnNoVIARjqQYwb+GUaxmITqP1DFjnKSqfv1TOl
JqpcdxftAbb6UnPqGisk+G9Tgbgy2NU9pL/xhnxJol8YJy6qdgrWoZHX8OZKc5sVBDliqiEPKX1w
K8/cMXfGek/4mp8wXHe6llJpqOKymL2N71E364qlH4WPRVjNFNbyR4JPqkXcZu+EtRLVOAf5Zgq1
r050UDKmWMOjT5JaTwyOSm+PqJfA0+6cSksxew3nfrrXjfjYghhfGEZoL0ucna6vfsXtFEHxsj7M
ev4YBbTfsGmgbOx8+2gT/neMR3wvOTbS3s2w6ZfoXFMm1cdSn7PNwBswqrY+Rp1eM7ZG7dYq87c+
YU7oTzgyxg8x3LqFrZHh1Fvu1gjadgfv8N4ZG7DDGolEhe9y3XBq+6jraK9xFa4YS9bixK9rY4f8
aSRLKUWTAE293c1FdDTR4y0TPxZdmSq5sdJ0qQVTuAcmQfbRYG3hE4ycdDiPIvucRXG7XubCjpgZ
zbvuUBQvfaT5dKyVY5Q2FpkR+p2SW4yU+4gKliKiG9Mqg1PVqRQIeDmFkuMuH+ZzS+tkp9QF6PVJ
JZErA8U8Z1i+GCyHlZfcEJH14nVzvKWs5R2nvirxLtmnIgZNGucTQcu1aa+iFiCKfBe1eCtyrZrf
Qyd2DnKDGce440C7vMs8TMZj0gkYM6XkmZkPrHQMQZfVKiJhsP1gecV8CGzjqSCvfqV04W5iGIlo
Wr8fRQucllMvZ1xOYxzkWi5mYaYyUX6LLVDIc/+eWZSEiwkrmx5/7FP2+na6TasOeqQOm0KdzLsg
NyFBePNJ4oED5HN7jUoSk0LQ08p8qkaqrHLY+2+86v/ilNFxqvwjXvX8NvzH7jUrQXf9eRj6/ZE/
xqEqueeaq9nfR5rfzTKO/ofFANQgsw9LjqO5TDd+NF+tP3AHaBYeFgP3tSUGwj+ar/oftmfR0DVw
yljSR/MvcFYtQVH985SGga5hu6arqq5gt/55NmdCxA4qYhp3XiCS0uwTs9E1wRjKc3WT7hyb8c2m
cg6+Djd81T21r+bX4Kn9gFMxz1eTB/RzgxLZUV5acgj8rYYBN9+WnB1Q9Kg7L15lygq6YfgMz63K
96X/kG5JcN7krwYzNro2DCr8VfisfauOZPvsvRUWt3+etf3NjJW/EXeRJ9xF/MeI/tcZa+3rE5og
d8bW7nzoNO0h7OZt5Rp38WB+7eruXVEAKZdJ9MmKtId/fnEAu3/zCZt8U45lqo5q/T5fplEwVnFg
zDv32RuO6nvxUN/S61I/U1N9h5RBtaF7dx5B2fgr84idPHmE/nbyHl2YobcEVZr3GlFFNxiMXrPz
vGfq362ac1QvhvsONuEakc6rK0ofC+vRifG8r9Bqfy0+hDfGnbot3bfAsiEMePOH5C0Z1vYdWB8G
/wvm5xj6rRMgegrceKYX3efqOXvuRe4QtgPyO9YOcmmKTeVSq2FSkhu4aG5oZG/Ub/TJjB1xgKBk
ctjYeB5W9WN1xgtKCOvWPQCo/Fw8UyoPv8ZP/Dmb8SV/n7fKwww++uTv6JMk+qJ/DdzdcNPdQsRx
N/HbtMtW3WqeiLqnnbp4149Vs2y9YBEre0w6zZd5oCG6UFbZlwazoLlS9vVnkHuZvq6fXapRJv29
NfjI4KkAPvfsN9s0vp/uZrolp4BEd/epuE/eAnMxktZzKp6s7fxA3Tx/yYYnlfZMvOLjCG6mj/mr
vRkSxgEL6z0Gc3uy7X2vHZKADMZlEOx6dzMMfCBYHBeGQzmfAuLHPuOYPs0aaAdtnav3prqZuoVz
X38ejvaX4s6/bYuz/ojTmnSRvtiRlxG2S+8Bbt85Owzn4NDPu+DOPvYUflbgbBtjWb6mh8pd0KwK
7zHav8drSFTdhi4g4LThS0tzq9+EqGntFf79j3qzLou76ImsNvdoTivmHTloozWKiSOTsk24JsHe
o7ybL6xP2jf/VFL6PM0fubZ5q+wWS+jn8KSfjICPlrxBBbYDLlKL/siCzPibUSOBYTsd3RcvBsmw
gpqRvtX36bgYzzowpFv1k96vrQecv6L6RFFmSedtYM7z1PNJME5vl45zUxFYsotfuz3RZrf6A8Fb
7nPwxT53zZGYrejFf3bvIUVwaIsx9KoDQLu3z9ntAD9wnRk3YOxNfGfrcpd/GTa0CCFH7NKPYNHQ
kO+o38Yn7877MFc03LYQPEmuXWb8OhbpW382+TSPevwUF8vqttjbt02KoAv7Mf4P+FGH4aMuvjQT
OEq/0BeDv0rX7au9i1Yp3ai1Ryl1jXqw2Hj31iHoFuGJ3EBKodaw19YkPthfESOKP9De5Gu651CX
YOowCB228Wna+eWO3kq9rM9Ztuz24QkUHqjc8NlgEkxMSb/2oZmSsBgguF9o39LncM28gsLjIt3q
QITGO/TIRNlDa97Hz+3nabWbduGzifgRTEawDG5paATgfJ/81+ZdaSAjLkiq6ffTC6D+tektyPQk
AYQp7naq9+AJx+0YLBvafLdG9+zd96f2U3hg1uN8mh7UF3WVrYAqqA/aLXPtfz4//kX7gxzJMl3C
WCisGBrU8D+dm4ndc63B1qtdQ48j9+atnjkvLiq3f36Zv5yExctYKOU8knNd/fdSS10DTVDpqu0s
bXgSL+FNIwlg49vcYECCNb5U54pK00/b7N9UShkj/+Xq6mqmriKEsTGvwTHnMv7rlccIKtOG49rs
NCV7MaYIxvGYx7tyDNAV2f/N3nksR5Km2fVVaNx7m2ux4CZchRbQwMYN0rXW/vRzHN3TrEnSaox7
bmBZWZWVQITH/3/i3nMV4U1i2QdFyAuqpyS0VEcy30tlLKj7WntArLRTq/mhJJVkSzIIHzW4tQB0
iw2zYPGY9tNlgu1o12bTeqhJibEXY9U1J9n0Glmq4FuA502JtOsmjoyMHZBVqgdRyZJLsShorHB+
OAplbwopsm7bJ7nqNXb+cb1BLmjZWVEKLtOPuy7HF8RTbgghECsyS2ezfOw0o78PtVY+WVnB9rUa
nDxFOtyoRApaXXuEKRP7c8hFFojVqzWUOxBj2apnzrTPPhztuugzr9EF6Ez9Go7klTXBdHkq+aDX
d2yCF09Pk2qjwm4U9KC3x6bBbYfAYhwR8kjFcI1Rajm87R3HgbkprNarG0nYlyIyIjOynuWK5PbG
WipHauKfvunSszw2sB5K8T7VA/UUD4i+i4XtZSnLFXEtAlls81arm5uexSnjoNybYkhR6pr8LpTm
j/wQSSsurogmh0cOr0C2hiThDdvIArMntc5Nj+gKT5CZuyiJaJy61jglKtGtRIty8RnqZW4U1rEC
qzNrUs8WjXa27u1ArW2HQRZILdEYfbAAncbkqpTCp4WVc19oy4Mmv4d8v5vSzL/gLQdbrdK5zxb5
kgwdJG3ASqhTsC3F+hPr7cVVoZnApIs2mU6RMLTUaI26bBZdv2dKdC9WzYpRPotmtBVm7SpNX/Wk
3S2VoPhqOD9PevVUTdl7dOnFKHfbqb2baIqTIHyQ4/YrMSEMLDzAi9qnttY+r79WgaiPsQn3R0g8
DVo1fjViZEVc/kGqblm+j4UF3WvRQSKpsqPKee/miKlthOXnqNIeQRieBEHsbdXinTaJi8KpB95W
FbZNiZpsYGHMyAFlXT8+FRXsFELs7akKWSlO3zOPuihkD1Mlf5Fhsh9nxgGqlZJVmvpC2s9QkvuG
i0K/ipihGJwCfjkPvAMzMW8Zr062EA9JAngVwvm/r1TCR6uI7wOnYo9+Yo4ArcHu4U/gNfem7Btl
lmeova1EmjMWKzM4g7ZUb7HPkpyZaxajjMUuyICu0toxARpq7LrHCSBds+vBG5BdS8jom0aChoFe
PqXwKrTvJHpfpvuFZGtlGh7NdjwihiZYncRbojXReWzaBVEaJdowxfohX7t5JQxVP87Jd4s05CZh
YMgu9h8ujaZXjgFRSz3ivvNCGkJJKALB2tCwSE9w5gL6qawX8zbJWbCkAU2ntk4CClgWQhkGvlqy
RZ3SpMG3BJrjd8VccfIh9AZsZQ4yWLVh2Es98580mH51XLi1RFxdZewZa4bY7xew+vI+ixtqNpmR
ll935jUg8MEuBK11EqltNuqsVO4YiaRoqmOKt/s9SQOK1t/fis3nYlil5XGeHX5/RyPm9J+/GuRP
PhEJNHOCZdBGiKTRqINLtgIOUnBjxWayMpbgvfxdh7LggfSP3WtsZ/NGvCx37QiYzKYEIP/GaU/l
jRVp7A8Mf3l4X+XHZSu/JpXbOs0pO00n6Z2dbHtoU1u3HOu6CBvO7vR1vuezXx9hjk4/jS+5AxXC
UTmbr5vyFpkb8RXdo3qJ3tsjGY4nABvBufwgTe1KgqSG0/aF90h/MQ/tfbQlPRkkk8E5fzEqH8EO
J30uOZj72I2vicGq07S2cRavuKokytPUafQ95SwBBREuRyCTN1K8wg1D+uZVatnkksvHch+PhmPY
OhuED/Nqfpm7+jseXuFsogNSO8zs/MHhp1Zc7Wk8gk8uEA1ZdoGwtrfTzsnOlm88lQ8U8uHV3ExP
hm/44iX2wRTBqkZkZt3IB39jIEOM6cfyhszE8GvgmMQ9oKjlbuLK0x0UDFupplXxAARO+zLcZ7g/
IZebZDGXTqP5OpEHKSm6WBG2RMkrVFeji4RAUncQTWY+bd3BCmzxhByJs1QjfJb5I1PX2sWRWplr
fS4wLLxqkj3x491qzqZD7o5ubHoRmpKRA4H7xF7DFGqn5TUkFvsZhndFhsHGPJt85yw2dwymmxe5
8hXJKzBdAwhe4diwSTfahYw8OPd781Tw47VItUh49kxGxs74wmuc8vmafXLlGgUdvm3qx6n3ZNYC
cNYGyPWbrtuQhn0rebWoLr8xJCnNofkokeR98L9pJ5fdB6Ou7GKRvY2IBUJycTcOu8l6Fc4cYdZZ
0/b6KwPoAUw1rfeOlxhLXh7eG2f1i8hFEXaXuOkwpw3sNsBHUjOaD8a5aNC1knt50L80V7gtT8GF
/ql9bdaw87vuYWoc/u7wjdL3pThWu+GLnqxobfWbyImzfsrfmZkyeOqex8d4Yi1kW2c+Nswky62J
L7Kwy0fWIveEP63xCq98ApSPnGaNnGqoi3AF17hIu36ssRU52jl91ChViW+QDjpe2coNnOYZNH04
otNlEsz3K/YnOVnbOEooAYkejtXNQ5PaTM+M2q8fCZuawx0/Jv/rYbiWEiBMMFNgxI6h5sSsDcgp
47+lkTyncF6PUu0ahwCCqIMod8YrKHr8P+rU4Q2C3xU89elTuPi5buspoQ4H4UMlneoulLbM5zSk
dhRiZ+tCVIe4bPLpxHD/mBJ9iH6HLd6GKX3tN4c+9RB47NNTEjpUNtkXu6DkRbSO2TEotvS2qHGZ
IhPvUX6wegro5jYRtQmK4BeeqxlIMINiBCrsHbYyZ0b/kbjqlhlte4y2kBEM00lfMp8NHsUADdjo
Tk9otNJLx9LMJq8ZDWy7ZtvbhK4IxCng/aVnYLN4rGnISTU/WTw1tKjMBdzsbRXTjPaErPpGR478
PH0YfKo86wEwWP9cUuFMPqDNXWtLL5In+/pj5jPMeWVlxV5E22Wn2FMeC+YKrnE8lJK73I+5O11R
hNbX7EY/8woPcQeeUz2lHGMEZDukwhpfEQjNbX4GpfoyvKCje+NnuNHpmsU22g/+sGxCAgiOcNcW
18IS5UyXkLFzY4skspeeeA7u2JsQbL3C7WzSU8hPu2sv5HEetHs2o92LebPKzVu0aw8BgxTKhFsw
kVVAsw1E/T6ZPdOHixzsoCB+yG7+xBXaXVl/ScfJK8/huflEakeOjHxK0ZpeSL8F/KI+Vh+9o504
YdUH5Rw/podwq8qYz/bq7AbgE+fNLG6z9AigvxKv+k09GfflU46VQYFB5hQhCykn0bbNF60Bq6FD
s5NeoHItF1q6MzcMoxB6xPiDCDlwTRbrDj6shmP0dqbaee5UwZ7XPXfUl5rIgU0F6vFFUlwFecjF
PLMrbSTPEPwh2EbCdsLOVG2CyONnKdObOB1LdScnNk3qwESh94oTY5WxpFg40lVKX239QVVh1U7Z
HdVb9CCwIN0QHHOTfeteQlGOWwn4o2jLsMpZ68GZ3DS7SHaUfjMd421cuKZ1RrgRcSGda90G1Gf+
DGRf7HjswuflMz//HnOqCwbzjekK2mDpLQ+3lEWWO19zH1DtLYyRyn1EAjjqG+6L+A3vBDKbpdl3
6FK7gwnDMdNPHP5w+sMUMuJDT9pyKPxAoPRNwy2TK+ePNYOBth7S/XA/u9Gn9CxYDh3BeMpemUAo
L9KFAcigbKRLtlu8+iZ1rBI2+S18417iMFCUd4tUk9NwKe9ipHyfpDiBvX0WRXSJDuYMixdg3CRc
ZZyPIa0g0QeSmz1O1WNoUoWj2vUt7pbS41KROO1ek7fOsNMLKtH5Nr3ALhUgaVOA7hSe2ER2NODE
7tJvgrcQISn7cMmtPurH8q0MjupTFd8lV7M6WOTQbJPXtfAUvPh9Qo7DOi12GmmT7omaVLYLF8Wz
tK081Wd3mW8IaKy3ot/taE/7U4y4uAHt7PXfpubAOubYDGscGZv+1bwXl3NwX2xZy7/23x3B6VQB
D6yR8fHDTuaDEp5FN380ENxey5tqh3dkZSx2+g7Wq/5RvP6tYr7xM+/zdxnrQGwDPUAZOp5QU408
0pvsnjsvvuHOuQ6ir8W7bh+785uKmu2RU13JOSZxP+/rc3po7hFPcIsoW/OJxTT8QOvCQOld8cRv
/kHS/DHcTcyZGbFOPprNpHZZLAUPMtPLg3ZXMSyJvCi75d8KcVSDm39rBnyE22IdUskTSMjxFOMM
yne4Dvou4FqcRfQLnN/qxwDfkw3TRg1fFj138FRvSDkt0dnx0YtpbCFyburVH0PIVkYJVMcNjbpr
sENtyRlMfEneqCeMh9lLUdjBqVF+2uYTyF9z5WeauaMGO9iF39QwxaWhSLgp6KZDfKI2fmDofw3Z
WHb1miAjp2z+Dngbi72W0n5s+scRdgGK1ofhOHwZn+MbXNY1f/Sj/qZrtFqnbOzgp9W9iYtmpGcm
gGWjPRMyxJ3FNlfyEQGcZoeVsp9TXTqjvhnPKWVGU7mF6iMbkaDKH7phU59jdxExSnnql7ijRIz9
BpTqQT3VWwZ+HC/EZJ6z12KX+NFktx89ujfGmg814WI2GzJuiovp12fTPIj+9D18m2eeSiG084fl
FJ2KT2Tql+4Exlz9sHbxU3MceArQLz9NszcXP9JynbVNkZG1Zc/Jrig3ceNNn4bpV6wpLFqZDcnI
c04ayxTnyqqNIA1g3SUu4CQZQtRauF/oYiOUQYcxzKTD9PsvJLE7DXlHJFc7N263bkQxWEuH3y+/
/93vr37/mDGGHORp2q5cFekAM0uCUb7+1yUL+X0wX7Ow2455Et1aGB2hBoBcMRFJRJwzXd2qjik2
smvIvF5QCyc/r3Si3qacWt7E2Z1cwohYtCRv8V9UEnBg1ICxFR1QO/G9WUSnCWouemRtaKhqRWsT
FLXqdGkFAp48VeZHMoeHXnqxnFBRCSDKgll02zXTN21EhlGWxpwzABLeJd2rlOqRW/ctpm4EJHFe
ILaVmbCLFgV3x2LLIQp2ohNu7ttWMdel8rscqVxcYGDCWXGMDNxi2GQyKSuEQYwZAQSTHOSeQurR
Uxx7Wq2qtpAYkheHXWMPSkCkswYPgNyC0CnrsgPpDt4Zs5JlJejJJzTv2UQOt9iO4Hq516t0YZBi
jocoyW7CCuIaRCk4Ra3yqqvgKxbOh6RPo10xM8lUheSugipqVsbB4HIKovpA2qwjkelL/UiFPJbB
LYuDN5XQtH0n4+opYaLo+FVotzUP8usvWFQ2yl0aHuivr10lZg74Vkbics6GllDijUUOALNFdQcV
7jHKkdInqHKjwdy3BsLianrR00LeDSOxKHmnX4PkPesbQEKW9A0AgrZsMCd3mJPEF4OY+1fwk17N
XlWSvZij4FxczEpgEd01rhBMd0t4y4tCe8n7l1YoRXsSu9eCdbhNllCcBA+19iMJFQD3MHsaInS8
Y51OzNSsnxq5gdSSPSSgFXFE6CNBPkuY3lR3lE1hJRs/C505bLtJAT0tRj8L2mUJ3Q1GA3Dr4xBt
A2Z5rKofa3Iktj1yNFC1GCtCfWTDEI7P8/qXyTLdKUQf2UI7O01QMBqcb3rUeUguBaKgSLNoI3kr
VoynY8XylxQIfVqQytvIh355hp7+jI7trHOHDihJMEWVz9gixn/+2TzRftBlphIWumqkf2eeFhsT
LX9mXjJdRNQ9iw+dqL4UU7rtaxdutoC/UKy5debFeuJUjja9GfIdGJ9EVj2XpIdHOQ1xVVCiKmX3
WNQCKS+qQq09Wh/N5EhxQAwXpXE89AejpGCucjYIsAUs9dXKpJcGXQ4tKAusLh7tFCh1OfQoOmgZ
5IgVSrJmBcRZ5ktNHu7uIo2lEnASesao9ksppplp8U/VBj5R40lIRtomo6GeFl/TavxIJm4aswj8
2WIelHc7LYbNK/cY55NBI1D8sdahHSUKR0om0i0Tils6EXBurJizW8+EaplxTSZtEROkLnEBGOFD
P6mRbyj+QF+adINoS4J4Q7bmta3V2UL8EETJu6Yia2klHGhYhPDuYapQ2op7UbYsWxmYWwhoFHZt
zUQvZoPIEekqc40LIOgdUWHfFvbVxbSKG8kCj1I9r2MycERzS7qx1N1ZY9vyvI2P4MbwespEjv0G
I8kta4tgpWETDIE6MNxWMyNYXfAqqbwpvLQ8nXKxbVRKWq3BTjqk/XOCs8TGPskAnei0o1U/KSYt
mlQkr0Znsb5KgvlMdhXGNPNhGJPjsiZMyWrqmYXolyW99DREsqsJwuyQDSVfKvaAglgOnm7FcLUN
KNvWQsxbOt0nZs1IIbPe64zOtYzyR5jVSO14rxRLaTbzBNxMTetzxZgB8uw3lgJA2j0WZhycLQK8
jZ4liVuRZUmhPMEG35ut/BZNFLJV9yrqh1Cqzuw1tpUBOt/s2m9rYnGft47Y1hT4xamcFWYzeXiy
70pT2+V1fY+u+TxVjT+MOpu2Thx3edN8VdnemsX3MMy5ToteAGEHYwivHcMmI3tNBUCJbH8bLTpl
hBMwHoUqENLizK/v+myRB1FT2OPLs4uBOakiyMeuZyrSCGuvSmZJbBYUHklMpgrc7kzLt0rN2hc9
E1o96z5sktzLetQwPbz+tl12nT7syRgXD2VDrHsiZnfT0L0OFbShOl8oT2QyJXRqorwYbqUgvE9D
786RciHP5YB04jJOVsi70RNHlNBKYmwyBWPyYPzoNmx3LMK53GyR/vmRQU9cEFpAHZUZDkEKj+U0
8lsVY7VmHA5ZFD6KxuRgVLDTVpN86PEZq9WR6e8g+y2nGebLlHHHoJylRX7Khln3YzUl9STba1qx
vJPdeJDCRdglonTLTWpQYhMfx4nM1l7v7ieFCW4wGree59SeVQ542ULGBGPe7DP6JnatoUpbNRga
nE2sdbXiBDH6JuJX4opBn5JZEuTEYqdkFWaK+F7g538CEYSfKn1JcXNyE6MEbrjIpEJJ2baN4k4d
xINo4ZiSlZwRcqJwTjVq7EUVjb3RYtfpAixjsdCXsE7oOxbEkWKYkDQD1vySwvQZEtNw9DEceEss
J1pGePnsddB/0QDHCPckfX5XUwvbKHYdu6zS3SJK27zEyJ10sLwEJHNRn6YMx3VHX0gWRLEBvIw4
jUVu7Vbk/deDxVMi+jKMAToePuE6q11OfC4y1cYsaNnz0qtLEnSwlP2M9cAYN2vt8WEQRI3UKID6
c0Lr0PanVo5iNruRu6jFdja7+zZfzZBdswt6c5sZMTOIRruNOVdutRDeOFnnlJcIfapxrHSSR6o1
s5ClFYE79/Xc8olptWd5qjRkhflrGoiPI75bX8PE1MXWs4E01JOHydOUMbBjq813Q6i/qKDr7DYR
HE1SUpY0mEYl1fB4u0cPoOwLZEZto+vMBMx1Zq3J2d0iCMQcL/dNygaCg11TXaniY5yr4wNqZM0O
Temrz/vmpCatzxyfjEpoet4QdHcoacvM+NBlnIMtWPswn3+SMozWwFdzE/AKlarq9hPzNUmgYovV
CLNoOxPKx6faqD/RdXKz6TwSURvkTje1upN6RC1BNRoKEO6y9BiIfXgcehoFFXVEGfSDnSXxfUpS
lceCpicwClVQzSo7JaR8s3hxFljOxEYDxxjCyc44yUQUw0yoIK9O86a3bnAHSmJVl8WPi+EyKJ5g
IieUo14h16RQ920+qvvfX/3xj1NWzruopHGt04+YzZArKbWGtz3665ff3zOb2XJjMXwLE5Bxv1/q
gU8AB5bk5hVVWyDJr+KK6W714lMrSce0Ukt2BlEA/rCazbRoYMIXhTSlEo1sYioFwUKCi6iKmWZG
57bSg4YwLHcqUydtNZKldfavL/1c3YRcMYitIomwTTAEbmStNCAk4Tr7/VIU6E+6V0uajL3w7y8E
IpDOotW7ZGWo/iL+cxyGe63uSV7VxLt8NJmKKVpxFYNRBmukpcesTtV/emP+v0jwvxEJwrReRQv/
FgY47937//inv+X8nn//r/+5xaQSx381qfzrj/wnTltT/8GZJWmE5iorG+U/Wdq6+A8Z4YCE10ml
31w1gP+SB8ryP2R8/LKliYaq6hBY/i0PlMx/4EwihV1WxP93NoukQHn5iz4QNRskb5VIECQTxLqr
5qrf+CtLW7eyJdFCmS1xIuB7It5M4GPFCExi5pkKz1mBzbkipVnqevXRXMSIi6uZSVqpLH+QFvz3
guRkQTEijaHfFRcqmY7swy5FASzykaI5kChHLBzhxLznbkUhOfZKvilox+9Gk1QeurCHmPWQ2AH4
xca3J2Qp2ItBNjqCDh3DYuVhyMAgGPARtTCI+GbGFgkuoBDTiliZSKzPMgt8gmlCYqPsIfO0GI0t
2AOyNYZ2ucIjIyQY36FTRhMJ3GZ/q8MhYUXSMQIbWfJ1bWKeuj50l1Z/rIuIfrYlVmjaqgSmuovQ
aYcQaP/Uh9uFWhtJJas6TvVqUko2VUnm8SwxnQYyi5nFSAkIGdDHqaN6aYfxs20AgM4o1puk6un6
xx5Br/7RafMznNXmPIbGTVab6jJ0mKrhscFxSPPbTNr7zmwNjD+JRcvRkZ+Hf8JRsQc9t2bwU1fI
mPTUQsagcFdgWK8w93IhskJMx7TdylY/Q3TBVj5xr7NZ78+aGp6IkyE206iZm+vqviynn7Ic08vY
Cy9CLF7bUl7ucm2a7T4lUbhg1NIZOkmatVqdhiYkIbDKCIEpxJ+Rn/EQR0jeO0vHr5fhuJgSpgMi
kvR6WQCGsIKougjpaGnU1zxknP6Xz9z/RYyzer3+fJB1HSw88HkqXNS4//VBzhcV2HnQ6vcFaTCp
GPRbTek1N8K9B4ZwCHaaVHUc1qBTsuRN1Ar2fkDUYQuRdhHJ7WWw8BwIpbTWOqU/poN0M4pJc9pl
UK41E28rfJDKyiCGxAz3RjXc4lQEGxwlM04KCgAJMQz++nMmpdWuUuGWCV0OH3Syw7E2fLMhC1Sq
jdhRhGo5DtYo8SlzRaFtz2Xe+tEsTK6eEb+od9mnUaXvxrC0z3SUEMOMJ6iB2l1U0RQv4xsEvNAZ
Wh5V7Lb4WJXykkjzXatC2FZ60j6NcJQfmozVYqHQE+tdbt3//Qsui6t0639Lizk60LuuhxCyYhEN
858Y/gofW4jup7g3sGU70dwZDObJxBpw/ythbluB9lyEUXjJjlNaDYdkFq6wzd46URCIqK8mp57x
HlV986n1LPyMbCi2ipQ3RwJqZdSjp1iKEy8xWQNm65ewZi6EGwF1XjWSLgJ/ErQz/X2fKFcpKXd9
1Jr7ePpYNfT7rBqe21QgSjyLr3XE1FaMjchZTBwQrG4xFcSPclVKB16l4ijIim/2oUGO9mij65qu
mhk8heok+01dxHu9YkmWkrtFpC9zvMWoXkeR3VRWFX7eL4Kvmse2IiZrBnfn1taUMH2sXmOxNa86
9QvOuhx9svJV6P1xRLy1NTjccOHEfk4kLQPdpHyaw/GoBopDIpnhdioxfQrkn94k0ToiQctGahSR
blpifZiRFo54i+IIP26WR+o+kaUd99CZIFaaoZkUKqXTyNOm/4sNWxpKuCwVPvk2sV7gR36WS3xM
IyU4Vupj3pbxvaYOu7SDLpe1CWsUOv2ojO46kx0ivkU4DmNiudR/4ja3eh9sn9N2RXMsRKIdk0w4
DxGowzRZtAMDzUe9WC69Otae2GJZgYFOT9nGo2dFZrqNY3b3eAFznub5IC4rOihmK1tVTJKzVD2v
TpVmHg9CxLq2G/hIM+GbD3VMCG0lMxWHVmuOYb9TqdsDBoP2AC0BJbtg7ul9WCxKbIcWTdVW/MG2
GlgRzXOISFLLfT7oX6SPyEycKOl6GS5GYKafRYSQj/wwmVwkJwOIcuK5sk0NcK+8pMearUyUiMjg
OUygLBTQRmaMQrjEAgKuvbpdUgAnNwUo8xVSPVKXQPOnVaDVz1rl65ZRnX6/GAXrlBpq4cxPBneI
hhisFWIKrTupWTA7y2i+KXIceiIUA48OYMuHgGlWkbPN0lofSAyrAozn2wRfLF1dmO6VVrNHOUTS
tSBsnReD6yklhHDkdiR6+trp7WffROP2748BWDT/5RjQRLI+SCkSseEy1ZBla9VI/qWCkMMhCMLB
EO6SrNEQ72ARkAsGQJaRWA4h7bvFUptbWpv7eWJg1xjoDhfybwQj3vFhaRE9WPNhiheAucQ7ki06
PIUNWkSJ651GavrCj6ndx/k+ADfZ99Ox1QI0GfXeBAfigyog162i9Ba6nsxspTvXZvVCHnrq1MvU
70aNJxlZI+snoAdHi1BQVzf8CIqcYbhyiD+Wj+MRngLZO22L/FiWBFdVim89UPpDFPbmJpLZCpZV
MLBIkFGZy8Vsh8WxjibSihvE0epKvhmnOEGaIjsF0Yxy8DHlCvttUc0PDVP/ngkzbiXoo5khn+qB
s38UwBxoijYfK/76jdbhEMXiSz1USZbdMRPeJD1E7lLPVL8TDJQLU5d7nZLirUBIdahn8WnIo7eh
ij90IbR8eQhtS9TDQ46gn6mB5PbarB1IbEOIri8erDLTNVRNZmtZgBppFzupkCksfIAPOCsYJg3K
4MXkS21iqVNPY6Egj5lzdn3WTF2mMQ6PQ97ebkpGR5+yhAMg9duGd1SOx21rVempm3TZaTCWIWsY
SZQN0y8orDqwortYsCJPNTQBNYnQ3smJ2NOt6A8KizG1zI9SYfpQgfIjUJ7w+vtly+Dn5++fWv0P
4S4PLcZvRHQMBmRMOsZq3f7LQzvWUiuESxPctcGEqmsIrQPxi9Zh6eQW5I/8VDX5VhCW6W7QPpPF
mk+q5kmCjDOXKee7GCi+UIC4E8SMKlieWieWSxmZvjwd8xEvjLDcYf1K9lOnC37amDdBy+ZXs2g7
tsZidFflBtBWS4x9lc1aXJO0hBkI5p+2OkfNZnAYU06nuuQsU4xm8UhYzI5y2FsbqCCBz7fxocej
dOi0dAGswqi3VU7DdCvIZztOq75YL1CbCJ0q3mlB1lBE86bpjfhksSVdjEXajsrS2VSCOnAit+OT
c03yKWfBk6HzQqVXx73g/f0Lr/6hB19feHXtbTDHiQpsyj9Oi2JJ20aKQuPuF0o2JdJ0ritOzxeS
I4NrMaEQF9WIrZCpeSODaUuIWB7G/bHSoNHN62YnL89FpAluDbPYIxtRdxgpPokBVJChDkl7UAfr
LLCy5l5B8WBKGvInkVlolB0kKoNdUIaZbXJk2DKhtNtSzugJtKE6ZDP5j5KIhjk1CbCNSuzRUcTg
AyiXniJi4Dq/x4/bOouIGpQqeSeobbD/+9cI1MT/caTiX1SRzMsI2mXsYX88nXkTN0BGNKbjEjdm
ksqXWLq1C5ieJmJZzt/5opN/QIrARPZev0y0K8lg14z2d/nAUSdYWuGnbd9R+04j4L2cslatkd4Y
SOaI5pUAIaG9CjEaihbjNYYymAiKArNjFQ/7tItPRp08kxyhbkuUR/lwFI2qRCMeSTtWRsXGZOjV
6bnlE4HzMUekinIqLg+GhWR3UqxdpbB2hX58HIbckSpGcI0ItLCiYsT4m7NVMZP5nKkccuxVxIMQ
t0za53WpUqp7KIImJueS4OiAfNm5QOlmpuckjKMXQdK0bRE/D0LfHONexYOT4mDW8bT0rP8eRIS9
aIcX1LJtBYqymTlI9mFIgEAS5/RXckoy+jCOvjx5qiCyE2wlwbYqdo9drb3oIx/LkV7HnUZCSxpz
XSmWbchSd93UFogVy50skakRWiT/kXnYXiV1xFRn4V0WuiyH5ckKLGIO2ZY6wbhZfxcvoid0xFPX
XQ2srAwMJ4nF6Egy7kuvtBwbREcpZfohT1P3bqawFzpEibUWmNucmnCkFF/TUL+wb80TAdzdilgs
coAQUt8gSl9vIDUqrgz26yOhrWcSVi7ZKJmXphYaz4SF6KLEXoqsPatYWWqYa3tM5nZplBJh9Qh+
kaGwMhZIY9R37AjDJyXFGaTP8XxDIL9v9N+wKfE570yJ0ba1S7OmdYpJYFOrQjRikdG6AygIrxPM
4sDcmLXpYy7nyaXGpACPIvJkDbwkWJ4OFYcfy4NyaNne5TWbtVGNccdl47ch9YYjAtHxqhhJ0Lpw
fVBiYpeE6FibYelVLcHsv/9oYms08uQTYF+5myeqOD5StL3MlQfTqnlmeNmR3h+plrLNNHb3CvB6
L5pHIEAdMfYz8bUnXlzzvzG+cJj9+SmGMEI7KpkYU9aBzR8dqVlIYADTob7TdN6aKccsWWm9sW+Z
qCDkNO8WnaNfY8R5MVLhXo7YuMp1W7nZONX+HNQowxLUkRrd3aRozUFJYDvGwVXIi5sqJ8UDocq6
3C03UU6ibaywW4sY6j5aZqvaMc7UjTlAHSzl6qFLTA1xA/f27zmrNB2a56wdd3jJeSfCfryYafA1
mMOdmCnIMLDAA2YyzwCrk40sJY0XMECxuTNNV6sgH/wHe2+22zi3dVk+EQG2InnLXn1v2boR3AVb
safYPH0O+q/8T2UCiUTdF3BgOOJ8YUsiuffaa805pszo2qfCFR26M7O5g6jfpmecgavlETyAq9nw
XCcW8EdrZb3uYdEx1sJkGLtHVYRB96ywii+qnF8c5nutU9bCbKCpTBNIYx52H3pJMg9RaTASqpeb
hSIyhUHW7Lw8vvJWoyFT4KmaqipI4zmqVxiSy/NxXpjzfy1OwnZ4GNnSVJts2cWkwQPF5LbWw+OL
COftwxQn5ykqm+SxiC14qHQ+NOXWLKTMjkY53SyAiiEvVZ+IHERUW53+PaMGTmHHgALHMCAuRUCZ
UAS5qfRraS5noJwiNhtN3QEHgayXkunUSpPd0kPwAcKi7dHYueK8WyopBzqyg6nmyarwsuzl5xR7
qGSfj51cFaYliLDPIzFpfSNCkNS2Qr6DSUxfoxfeIHq8SAguCb0a8aXoi45jBkVHUcg47eWLKKJ5
0Aqmw48H8tVHkWhut4icmCELYAxEPq/ODBnyxMhA+7+mf1W1rkFUeZCZEBWiMLlFCeKq2XBODjJM
tTxEyFdkJmfY5rEBNjce+RwcrUm/ew3USrFoU18rlBCOWd7sFyRczJA8u+2r57ek7tlxH59CQTo7
zDV5Qxs9W6ZFjKvGfKwf6jPdxUa8KshtumaS9kXDRtpW85/aylyb4XSqqkwhWGMBRCtvEd1irfYW
McJKQd43YqMcHpFCtFSdZh44NTRU4tPgEprpyZh5sWnB8RsO66PuvxaVsTgmb7JCEnfU9JM3BG2i
FMdY+IlbdDhtXRsgCrQQI0Wu+COEBYcAA+OqTtnTp4tYEa6aFX7ac+5iG3gTGlIxITw2mzRUFmjj
Z/gu++/QgJmEYhBfspG4eRI0E1xS+bUMcS52IvGmpXh5KQxkikKJCWx6BlW9hUFRbKYQfXlbtD+S
khjrkWmmp89RaVMae6EUxTsRBPmxD9EDQA7yQlXIWV7L8S19cNtRHEVRO71XAxqrNkX4S5p6jnx2
EW2eWZ4Gav5RDoiy1YWuB3KibV4qzlJ9IDNbeA3ZoVTrcwcqEDpZJXjE2GTbqSNL23zQnnwhfNuU
QoPysktueQyw06CGsjvDREeW9yJ3Cyo+TZai96ekVxi6XjrpSSU9h/qHPoW8i8KS0VAco28E6uqZ
IEh89YV7tY3/lELGJcipjU5UK0shn6SNoUZXkm8FaLNBlrR1QOAQQolGe64X5UgZyPmJxCUcU0/B
wDBXh0hOE+l1wikHorhwRXA9TpYjjLCe9eMwaDRO1VeeAfadTaiqAiU5fUKK0WLk2Bic5vwdmVWn
fzlt1Z+hQmdb2RgHX3khbHxiF/0rm0ftE2JKveTwfp4eY2qPozmL/Ed5F2MqNUe/7JLvLOkzT8wM
cUNEmzUJ2JqJk4jsAnFcuBgfG6Gvpl3/SnHqwhO0XqpKMQtcKpgk5UPP9UBqmg+d8XMgPrE3mhJF
QtomCExjvd9JSXWfaBa7ooIy+8VInhmCyYdmHnhY6lUidv0uKwdkOzmmjSqc3HSQxps65vuwjpAo
lhVrmprWp7ReeKb5JplN/m7QO3cw1Yg4E7omWFC7/9dO+f9Plv5vkyUqfCr7//NkafnzGf0vMa2M
h+d/8T8HSxKRqypDJUZICswylQLjf86WJJ0JEnZbld4MZIL/niyp5LfSHxfhS+imasrSfyZLqkRK
q2YuuCvmgoWB1P8X+hmzqP+9/pl/hMjrYsbEjAuJ4/96ikmlRwWZ+rHYSWPyCtIc2DG75rKTJwIi
yzjDrfUXXP33pYxbNDZhdPpLps6kuAFU+d9J1UmDSLxJiADoaMOhBOYLnOEGSBRf/v5Y0I+AHJpF
XtbLcQBajNDK+QuBnfXqLx3m//V3Qv70w0e9zlOe6f8KCon/Ow9E/suOU2sDxYZOFL00kGRTJnOO
09+3j0p+2ixnLJ3FbSK62IpIBnArNJBrXTMCou0PD9XEadBWu8HsaeBHTyBlBvSf5i8bRzWhvTFQ
6L3WeKJiROU6DIhvzWfiKW0nOl2+wHJn6stmTL9M9luWreo1R9WTsDmntYB8h8wtNwdB46/qNieW
U9AxloVVeRpDejiCzmsKE+PajeZSlxc0GcRiqcz55khc2LbnWLxhMhF0/33b1A3fynOKjyIB3oyF
Ovh7nf9JQ4/jQl8+Wq/Kwmn190Ui6soX+3g/vBpwB/UY/M3Wmf8jBgxXVfiIgwFgQFYuXp40k3Q+
kxgwKwcwFmOdPiohRI++XIYh5ztVH5ZqqJ6fz5jITIYnfykzf9kqUq+gIaWBOFNW89V/voRzIN9/
/jjOaWRO3ifHwZCIeglpFv99EedklL/v9DlW8e87GSc5vGBCleZIuf9IA/T5j39/J+DDlQewaFbC
AMb6ez1tkry8MPVl5qVnhAC4B1JcLfgwE7s6Khup4WhrVVdZO+upPfzUIqJ0CxtQQVaw6FHzo9eX
HNxaSHH9yBaQ+drG+DnPyoRzhRi16058R5PdVOznG0Hsk+yg4B7FffvqrR6w1YKWHsp1yiMrf0//
SQ446VuxjciPhXet2E1K3eMUYMqaaa8MZ7X8KTSPznutotliXIMpoowcqV1FQIBtsNo9OhxENpZs
Szg8l9OXeI2gns0KNis+YQ7T2fkJ+CQmWF8vxCWTNJFdAhZS7dAd19VNmDsv7sLcXfwmB5pNAHZl
tFwqe6RF5Zuf87OSeIu3RefIw/yxwcBGxD6pdjegRgGh5Ceca2HVR2ZQDQDiZoF7D11Vt8G+luZX
+cPAgI9v/7rER0oumsyh227a84veB8WmgzJ76vBnIz91mR+NBk1FK14XxzK1mxN/X34g6nQ/0yUp
I2uYHINNJEX5AZ6PQQveGpB0xuBg4ElUW4QtjQHBQoGyQBboj/GhhACP7ey3QyNffyeET5sQGhm+
LrH9Tt/g7dL2ROwjny6+Hf4ZiHzxk0kEHrUqcxtsL34NAp42q7wCQN+dlGGdH+SrcoPTKGmsIWSg
WljHmqMiYgC0y/NjNS1fJHLkGPVR9nsLns1TaQTI+TEroqJm1t6LbnZebHK6Arf8S7/mb6RN7BNM
j72rd2uz/kD8qAdjYQtcRRR5QPWJFtEdrPvN61unHZxeDT/eZmRxHsYKtTLyMce4KBvhHdYsb4bb
Vv1Uf4dLrFnherEql+3SQIZN1wOVjOxkPzgiQh6Hh598PysLs2CM6hm5DytFoL7h3SWoHgbNMS3O
rw2S/oN8ZyZWv0MS6klLIjxkY5Q7Lmr3b5ERV2HrmJAalxtKyzwZ3jSCcX1NX89Y2Jhz1m68FBdu
ceH4FnMlbGI7cIIhMJDc9qgy6ftnrjIg9JbMacDFcLNa/DO/owsdh1/1R1lpn/GPibMILaq7OIcu
qlaNiNjp+shoOWNApQWxLg+N4g+tLd2ghFS2udKYcD6xAlvqPg84IO7H3MWdzoFqxKr9CcOnAKkW
GNwPT9oXbvRTNV5PM975eW07MiG3JWPem7qJYib03muLh8iVn07jItnTM+vxDhoncbNtP4czWNW6
depLxYFgHTNOoV9rBsY/uAnjmzi5ObkO7TsieNaOx8gw2xoWP5xYM/2kAYLBrLIRk6X8iauwYDCK
oM2CQH/BKsQQFacw07Qg+WlDH48WbbigOGHv4jNvPqdL4klfxa/JEoqLMBih5Qz8fg4n2BnHq7bB
msSy2PuIn5a9N/D+XzYi4A9EwOjbMFBa/R04+rQsDwn23xeKYJ9rGSG4fexEcVleHivp4edtkB2E
76qar28vMAEnDNvOLwPoSp5EMivQ5G66N7jes0kVa13vmACUeB8ELWBrzSxhWGsdZjQO4kseyAfd
rAsuKgxnoeCG9NKsyEQtPJvolNYXkyB9uIsjj/fxuU2+AJia3+GpxVK319ERT8ovwzYOUuBtgKi8
F69rUm1BVphnoXIGwePHPADSoOIUNrpwb0bIL9gFmw0JLOf2/bE1JYtQlnTEnu2Eb70IovBNwxZV
1kGBME6ls+K30htNSlE8NsNeF/9BtIE6EEY2i0f8dB/qepG5z+z3mQTiiyQ5C8zcO7Bsg0DwwtLP
0/nxusvNb8Miy9NbjY6sewqPEMpsTuqEaqB+PfAzVFpcBAWlncdigRmHr3j8eoBLptWYXBmkO/fo
dSPy8pmsoKIW/8CVL7OXNXh4JXljrP+iT222ir7D0ZasC8OxY5i9p+pW3oH+ilt72vZL0ETwVVGS
svWtRRoaQB8RnITfr8Umyez0ucxb8hu9nI/2GdAMlQtXig5FTePXlbDf9D4vD3s27YH4uZSKbYrU
Yj8bErtl68wWG4su9xJ+JFwfwVGbo54OKPHX6QdM/VVyWqzHQN0p+2kPXWjFHY0xbC28Y6CqWGII
qLAIUnrnJcAorLGJxk6EyVvZ0UzEtuVKj+AV73L5jMhV1WDl27DM3P5SeKAZPBR92VLKvRhTVPwW
t7t02PSYujCnr3M39d4IaOYKaj9S9K1G3kMOSG/Bj4lrVSW8oKb8ouMI72fCg01f34rxpIp29dWi
ugbChNVstmpqdloE2EEqyYVaIVd+n1ymAkvPVnoFL6xD2Rb/MP89QNowO4LODcGNcEzk7jqxEF3n
H9Vbz31UWwbVrUUf/reonPoqHNTKB8zPsJITI1cJFWbyG6dHnKB8G0EhxbyeuqW8pnfaV67WQXr1
BdVJK7eq3ERZm+mb3gc4PGbJpWTF3+qt3JofT7AsR/52rP3HOloPwg5XfGobt6p0eEkneY2Td9xg
Iv5Sb8SrbLLTyIR6Xk7bf4Lu1LvQXCJO8NvOefmygyzaze/tEf/qcXLDgyCtumWz79fKRxUcEU7n
v/V92LWTa+xLfsbkRmsM0jRlnKhzkn77xCAtBvHjUuNZh7O/5jOCJTsS68EU6Ax7i4wkmXLV5Kyw
zA33lb4h8cGBAmdRZjoC38OqffHL/BBvXXN79W59faXO64iEPXWa87imVuJV+NTs2uh3Cx9VXLbK
tjOJ66iuMT3f+lt95fPnl8UQPY/CwkLh9QTi4drFsrn0l0VucceWzlR6YGpJU8pX+pt0nX6jwVXi
4Jlvp2u94hjQl2jpLFF2w+/uUH4SaAPdBu+AzD3kEGqe0slOg+jULcOzcNF/uHEAUlzF9oawQXuT
FF8aqLbR+uJWvRnTmZQVkVfyia9KesMAgHu8aoP6deoj2ne+ZisVvU2PEXSaeo+XtaHvSx4xUKAX
XrN7cmxVmqle04Gt6kSv6Bjhn+KF2738xctqYJcyo154ymeGywVj7afbwOH6YZ82M1hMnvLGqCny
i5/JFfx217VLnE7y48qpqtq3V/ELw7f5bnixSMCMJ1F6YiZstjh+EIk/e6rbw+tUn2p5K5HxdVIK
30yX6UcMOi7irq8Oo2x3pled02/ePHSLHnGXPS54Yhh7r6oDc9aW8DSgefx7EqdER4hXjPmb/YSP
hEJ94ZZSkJ/Udpnpdp65BrlnqLXuY2M/dun+ceMVdUykJjLkwv2r8OmuJa3Hscn8p1GeE/T5tEv1
mPZ+HZ/1EilA0P1U9NT7d0axqeIw0qLltdIkkGd85mSDq5t+UpimtLi3cAIiiCJ9VXU4lhkrrUsg
7vWkgJbdMikkY/X3RY9ycyUIpEoY9f2hZC/Io2aHw7H7f777+7u/L6HK/2uKKhWGUWO+pVG5LhEJ
Ku0DgX0jk76mpNjqVI7LDFqIk/37rpcwAPx99xQEXhdpMMUqU5vET8mWGZhfi+7f/z1oSpsH/8d/
rZYllvnZKdZqgZ4YdpUK71Udvlw5p1LUmj/tHQld3fwLZYPjcazwUZtx4z+lcZW/sjZQp9FpHnjX
zLxi2//7Vpnjs8eMyDD5wMADdWdb3MLf4jeW16Spi1uOaHg8UhsUX1v7Wu2DUgeNG+sWxpEBxR9P
cj6fUvpfY5mv60BRly99ZYBC+FpIloG8AXeUJexgq+B2Ej80dgpb1jeM+5sEEZLFYXL7Akgy4HH0
zIXPD1Uh3W1fFpSZ8+KsbHHMFslaMDwNpiE+Lx3/cX4bD4ILoP0XGwW/g/rzZkTWYxNBMuw+QNCg
MoO0+NwlJAZagt0G+LeOY+R0nvrRbas7p86wdw3IchO4C+tpuNRjoIhetypxFh/hSjxI98W5/cLL
FP4yS+eDVj8KX+89KEdcexyxmeZi4pd/Xz/JgUNqmZ1AkTjakTB4SIVpdNJ2QNKHr9zLlxQezEbK
DVAAgpN4Cv8Jst2+p8H4G3nSHYhi/6EfVRLiLTAc4y75oSjmpNfj5/hofot7FdqYBpOWZA8fiGTi
VL8Ul2SdfoT0PpD+mJb8htX74QxsSKVTsLpulC+Z/e8IcrK0wFFWW6AuzFicyONy4+seDyOgwkA7
tqsQRZal7EaJVpGLLhevC0Ab8Qe6ANoe0Dnqvk2CAREvTk+WPGBpLgou/hE/iumC07w/vBLTa+G0
sg5FxS6IMCPD1ws33JVlYudfsEI4U71u+BVn/s5NcL8H6IN4dDaPi27HdrpcYH+x0u3Dq0e38YAY
BFhQcXR3fvslcwl++KmVYk+jnQdQbaA1fuWky53byMUmnwb8xUk4VaS5b9US8Qf7+4nzs7KmjyKt
JRaWMx5h1QKsok1O0buMrUF+MgQiRM/mXtHx5fyUQXariXOZA2wwKyCn9DI28ivcHMlRV7i23RCx
CPZbavjqhEqsBNwJfIMBPIJRRJA+HjYWW3MrQouwhqC7JnutcPRbtZLWDP+yfXGPziBWFOIIflAn
Hh8vl/C48No+uDNxaANzeH3RcEblGYH+5mi5iF35B+Mb2gsm7pzweR/MthDiPs7ysg6GG1ej8k2v
3D9oCH3IUKauiF6fW04v3VwEBvFdLT2TgwBu067wQJlKJ4rzYwm6LIRVykTOwRlUgbZgMEhvi/FC
oAInw6zTeFhOFuqJvv+8cT4xqhH6dew6+wEN3E0+9S3Hgafxb1BtRdhq9ZLRpvlN8cfxdOGXy7lZ
JlkavIvI1TihzHa4+dgFBoMD2T/j6b82nCPF0O7vEwj8TwCwEcNY9omGF+EDLygoS9lKG6/71L6e
gf4kWQz26oreCBivB0rr7KLdPPFtWJb7mDYTcS9SMOCjFyFh29iFmJfj6FFu+YcCCHXyO5hlojNV
7vAlgcFbo6GY+y04q+7zXXQ3fukiIBg8c2NAk+AxnPW6uGCPdAWEdw7f2hc3SfQ+tdYg2NUdRoL2
1YzHZ7aLEg+fcvLe/bLERR9l5ZAZWYCf6davQ7Nj4ALH/XUroX1iLt7xumhOLBfHHr6l4CWH/o7C
gFbGIrTpY43aLS3pTCL9d8XfrHab+1h6HR9avwW6MbF9E5oW28a/hv5X5hHV9byjmEP1+vQF2j4w
QfqtyWFad5qvB4YBbvUt2JHn2+SgSQWMiWLOmm7Pu3katR1G7b5zJMnOsmOWXh6sTLewsKPUftU+
TJFmmNssLKGLZAc+AnQRoHsAah5+CM0meYN5KlFMFm4CFnrWy7jaTLfXAVNc8DiPDIWY3ljTkbYW
3gaXq1v/YEctnFA56xob53ZSAsXwnqP/jFZm7LFCK05zlV1OL3TSggr75fV5nDlE27J/o+vFTvTQ
DpFJqeDOOK8vIL07OmjxWrnx7LbIIbblfnEYD4yIce5huyNHjWIBn8VK8RQEHtb8445xeeI6Vv1y
vM4rBZmhZ678HLB467aZcYwT9I487zyMX+wazegnCAEVVBwdK++6uKbb/qDfES7CiQwd8XdQg45H
LgWM1GlQhjwRCHq0Ir7IoBMae5DuoFEO5gF9FI8haxd9xEL4/fu8uTCqKx5fLALGhwM7JWp9kqm0
Nefsh1/um9ID3QVaisXH1Jkbk2GGhdCGlCBx+ETSWo0rcfRpYRm/bLUofuMRXCDgLdyb9Ilsbqy4
3+rQ6xl3XvqT/Ntymc88bljfntDEXh69O+x4suw9AMv3Lr9QhU+mWygOABwjCGaxj3bFEilqtLCa
jsfayj8jdApMAt5RNz/fx3u/5UljwQYCBZADVGYsbbPkivosU+xsWS8VpxwZH3I7AQ9g1SLxV7lS
LfS6OwU8tQL2Rl8VTgh5zJPC+ZbXzuetnps+4LlYFJuspTup3LXBhbKW4ZiZlhVANtAZg2c89x13
40/scjz2NOTBhKk83YV0IUhArwNsg0oDkccWe4cV5Dy/Z1aWiswKm9uRcb4V8YdA+8qoU9T5gj9e
26gMQv2QQvGDA9NwqmTbZi6bAzmz48JWe2I+Xahf842i0k7x2uzYssA0bGugeVKrBsTGOfmB6tAz
dyy/FiRqIASYvC1DXpPWx3PX/0rN2TS8BoJwtxOvbIo0BTtOST8FcbvLwk+8WDtwUZSbeg2P4VX9
0Sj/d6/1q6W1SeouZgegUeZemnu/jvSdHEIERDbo0Wfq84yqbLBAPn36Io+FJV4LHkzE49wSt/6X
2qtiZMtwyEaWYJ7U0K730tf4cmlMTl8DHwXl3LG9aBhD3oBU984Eq+nYsJDM7eiU0yI22dLx+lNz
XYC2SU+iu7hXhbOIiLWwUMnQ0O/gBN+QL/4z6yCcbAnEE2OdfCkM36hFGj8MjE+WX5Xb8somOame
eOaDxTDPs9v8UotjS2o5xZFMW26FT7b0dAWLbWVsy3cJxsm/hc5p25uMa4tON0GkLvp0bEiehcQK
wCsgR8NQ58aqSMuyo6fz3HHmv+s6EzeqPblz6tKpOqe/9m749uQJoMDr2fi8J+FDwAeRkFiLfxEr
sGkhtRI1ix4plRr5bvgWV8NG/seqiwIunmxhH665y9pz/qMiSbHy2hm4E6xyMx5b+EG/mLNZwQmN
KekDJauJ4Uf/qzjjKjlUpzDgbv3mRT4qr2k3NEvLcs9FrlaPpUrp5mvpFlxqfDfeqp3qDuvYzzwE
i81kYX3HyAFL+R/bskna5QV4I3TFdcqhZJVtpL0GMGYk35L/CBamZ55Yo2olkCUPAKEAUEyby4yH
tA6NTVRy7iHL0RaLDUe715f5xcMJ0PR142aRf+TW4fOzmm3/Rq7cnqe3uQ63EdaJFTl8fD/37DJt
6nNzZVGEP4R0RL7ElAmuvFQ/pi/zhtZnvMLmed7ZlzR1n3W7aPxmo6H8f2yU+6NyosXa+KY6gd6W
5xjFltHpSflw0Y5gPYxzKvOSyS93Fhv5onNP3l5B90twJ4eyfbodjuK7VlvFMkPgsMnXqu5C6OS4
h4wSGXkLDZ5if1m65jY8VBQ1AbTofZFTgWsuYhhPcXl2NrGrBKaXH8z1EAyn/l3yjQ1YopLD0m5s
58qh3dMSZ1AReVyNmvhVCimX6gLsn/SFk+F1Zo3E1avC/PmSoGW/Asr3EHPa3HM2gKxwGmPlo5os
3bryucMJ6ow3mm/6sxrrIsYOh2mgvzT1Yc4YE7ZpkJ12MaxHlGRuavpIewp0PmeievI1XmMYhPyC
VCHSGcmFI+8nG0yJvhqVa8nCih9+7jasOkpkOQDfToEIfvRbWtWr9o6PvPG03pHfB3vhcNGpmDvZ
Q/WQ7zn1UZieCrJp7pq7WBZXTnxrBgJLDhb6dbY6bLNdSUaKaNPnm3hGAIZ+wNGCZ9mHAUIt7h3h
8xH078M/sBaw+YVt9U4yZvfdvj0AvPVBdqwA2eUAQSztzViLXzSutJer3oRVLfnRaXjra1drsZnb
xU9ChcSropsPQr4Ug1ZZoe2HPAVIgkY8/aEidssF7RA3hKDHGA8LJ2yWTStywKedctcIKNjQ9yEJ
aNooLu60c/Ue0lFiBEUxro8u7PKKNslJTe8v3lG87N/jHo+QBwti5NahN7+hk/4dQEqnI3TislUP
CxsOjTcL+rghOSMtcpYRzJKW8AMW/p/yxtADc+Qz9DVGbFIQHxQwvOQ9c1vYAKUq49p0ftl4E3c+
x2DCZ6BpM9nDv586mKwCkP1ibmVkUzBa9Y3v0pLs8B3zpkhWOZ1pef78YwBlhTWcpBEiGJWGxVPA
GX46jfts10JW5oE5GN99HfAfcy4ADKtnbrpl1c447XDe+xk9lYea2eKh2qGKwabmyl65evLwUCqz
kYRbUq+94rN7077aTUL+DULBTxhBWT0vv2SOj9bzX/thDPNGxaxv4TerZh1tmbGG/5RL4puXZoVv
iQM/1LN/UB8ZdkzxPBtlC4kCtF88aViyTg/hMHHsxySWAWJe1eJhIisHAWy3gh6Xw7CyGEhKXDY6
/x3uoJWRrgqYleoGIhxDOpA+2cuWJo/BZjzvWVfpS5yAZQaS6TO0VEIfOXL/dAR4iOS4pUuCkTRQ
DnPoxND5eejLcx3BTNSwB8DGXOsTGRez9pgZ3bsCuIS8OrJtQGgILttCMzjGJ8XxY7dA943Kddmv
KAiYF3Lwc8DICd/5B9qzXHBYLXNA+5ofZ28gEc+S6Y3GjBRMvqPcmrcsJw2eny3dcwD5opMyDc72
DDh6k6Y008+Ag0vlIlPVdwkWN0vchneZdYzq3pUbJlxcPSpgIFqpM0nzK5gM+H4ypn1LkolY99jO
3G4b7RNt27yWwGbZEHX7RSfGZ8ne8XapjJN3quVnuckHZkRFQI1mfupXKGP5W/oDXpNb/blJbdM1
PugE6BbA1/ROm+l5HDbhjvFpe0GiD0rDxDFy4QzPQNH8qBGZ0TBJbhXqx5nCyDtwhd/+24DsBCHA
mTekVwAQ9nmfsD1FFjscSkMW19e536m/zyOAxWGpf8MOqYjV80Z5+XhsIEcufO0dOhe6TXZYnqQU
MpUFSA08Y1s7+YgTGKEtQypCXqzo4lQ1tAaLeZlu65DKvtlAFTv5Ga+F4SLupkwrtk+itd8gju4F
liOZydREbVP1lqm4CZRdhZgjZHjWxH0N8+Mae80Z34QouWmznrGed/LPqkN5LYpARzk/Y8tciUwO
shZeSyk5jP0b2RWPgtqZhYJig5fidV8pfR5/QXuHHGc6Vxwlmu24zZcajFRaR9wLVHYkzl7py44z
1cNKz/pB+y9oL9uj+qZ4tdfcYDCWAn4G+3WVJVDk9G0xEEQIYuzkBQ3Nms7h23RGUNspd8jBLS+Q
MQSjrMCgT066HEQiKPzwVJhU6YsleI0J5BmClOi+2C3cZpXySSV2/R4jNpi5TLxW2IyZ/bAf/E8J
RtV/QTyUec9W33ng1WhZUm6oDH3VDcPT6Y3OhcsY671jTHmVDsLyua8u2YlN3ayZGQgO+Vc/DIwg
5cTAvpYMHGICMtKzqO6TFflwLaJfO/t93MTbyNmXwntZfUBOWSH/d+nqKJ80u9s7/f9yVQh2J9ny
ur7n7sMVlu01PvN2VNLaXKYcyjJaxggMWK4RI2/D/bAlFHamBlvJPKGLI5ubhtouu9QXHs3hwk3G
gidXnnYGZ8nCvQeRKJEXYCvy5lV8iLQw3mZySuv3OCxyLxuYydpEWjDuLn9zZV0Dm6InxKyMLZrP
nnLnGTREYHC+apm5kPvuaiwvvaOnXgHr0lhirZRCJ9KXXQntx+1UfxqYZXioyAg2WBBak1oYTZg/
YOg1wKgCBUhvGSSjVl+/hJ20ZWOBasDoi08Pa9b88WoEJUKjYh5tKR/1b3x+fg24On8ZCB/58dwx
83+1agDpzCwUO7416/q3FrlF2NItfZNcS9UyToY4vzsFvTaTJVpblcUIEKzHi67fhavDeySdZaIM
u4FAc/TtYo9MyCYB7cTscKhd/UdLXIeEFhHu9ox8sbRkTYjM5/idSjyDVvKPOcey3dWD1YI5TPy+
fwu73YyEpUhL3fwYvmM1JcTgqG9BeDMbEaltVQad/tQ5CqguyX4ys0OgLlnjV3zjUPF4+jAqUUI0
DE/cbqXxnCLp+TLW8HGiY3nN8BB4wpLVQfSUxK+LjVl4Ux9UESkqM/XZQcUqX8g0+5VOmBOabwNk
vo0s4pr9EtVMvCA/U77x+14e752e1ba5iYFyZaQoOMVZ+Ficho8wCaSlrPnYtb4bSpQfsPxvNO60
qxAuSdfxmS1e9dFnyWjO9SrCjXkLzywKC3GFEA2GTolHfB/ujG0fMGcogVfPnga78uKD5Pff6aFl
+CYcOtB0qO6uyofKkCc+Z6pTXo0vFNcazZ91d2F4QuIMn2ftG7E1XvgZ7bE+il/qOt2DeJVru2HA
+adHGd6me+0rkISYK9FooC96ZshMhuaDQB9Lfped5zm6c9uR0ECz2Tb2jHyAnD03n58cq1M6DMHg
p9Rgv3pvtdeKppAd8Yt4jfFZZcE7J9fpjDYgp6plBSeyq1sKrxn0Wn2Z/Btz8y/jAwU97ePnZuFE
u8Bs9EwgF2NlBrfoptzsdzwvvOjYrOcKeWDjRQhgISG50rBct2TyLHaCwyVN7iUP1jr26lN5NJfa
AX/tYfDVL4WBYU/eTbKWA+1gmG77Ht94dKNV7OTHbNc7TBfHYS3iu70BHVYoO48OyYc+hizZwzw0
6gE6PNosNOZPuLjQyfMmult7f+0WvFvGtz9zyzbkUjOlnJxoLWgW2ZIxx3Xg3Vc1yE5QeDbavypa
83wtAgLM4mrJdf6hFwPpUmj8DqASIx8EhxzBPMLM5yEi8NOjIpMRRImZVhdzJa6fLJ9sPdWG+7Jc
ZdcidvTPxRd/10mW8ssSwY0ifSTIaajsb/VWdiQqtpiKyKnkQ9+6CZOakcwR9HQ2SzbvUA19hZNt
ZdN27qP5FhEv9RHdp8DIjRP1k275J9V7qVxeFEmTK8m+wtmd1KLvasNPQixrKDZxGfVbf16gfOFB
yOdJMCFQ60fkaJ/d5XkhE4HGS24VGHLobD9X6bndkndy6ZaoqBZ/U35OjSd5EwHgWlKpk1i75SWy
Y3JAjAJSFwCHQOraSh/0dX8HqqpN+JZvZolY6BjD/TEuzX31GS15tCb6qe9oQpjbwBaDxrwR2O6R
z7mluX+giEUP91a/w5h69o6aOazbw3vFdJfu1Cp8Q9EhbBZHugI4tx93drpLmq6MI8KyIzLXY/tR
kU1UU0dnXvnJii1gTwMfyu2j7NlB2GkWK1RD6v+g67x2HGe2LP0qjbnuAOjNAH2TIkW5VCq9uSHS
VNEGvX/6+ag66PpxcOZGkFKqLKVEBmPvvda3amRoNMI3bDTV+jaqN/M9u2z7AoeSfAbCCPrmfn5q
H83LeGyCPNsnBgiwm+mlCVhg7nAQiqP7lEdEUCkISLgy0/5YvkUSwHA/hAR1blj5xBbNI20Wdr1E
M+lOMAeux0rwRvT89MKsu3lJX9xnitLOoeNPOllEGcT2y8eXeHjLw1uQMjb7WjrG/BRcLd17BuK/
cb25b+kTBUPHFxkFOUWTX1+ac8qeg7Km3oRrpAI7ZV/+dJ9UqskQpGf3I3xs2GprXBb2HRFOyg5K
IPvJcDwW1TlVdta39Z1p4JFvYj7Ek217ZrZjjJ68UVP1bwbQ3Nm3GFwpd7BLI7nJLuOP0u3KR/I4
zzonZr+xP8WFK53U72T0XqNh0Tm4DOqpcafMp27cucVDkt8D3YEwXjNqZWP6q2b+98oeIuH6+qGW
tLEwE2+75+h7ynwNTjM6CcocziDHl+VurPya3IYs6JvXjAQBSj3Dq2mnqahloVjT3Ka7zNyV5hWz
JqiLCKJuy2MXrGlmDDLZVvFzlpbBt6yD/S4BZgfjVwKYsqULYB1NawORmIIan7kh1wV5EeuOJpI+
Dkc3Xi/A0eO8635NgXYkOw3iI7MF86l9hVu3RLu4PDkhmagEZXmlvitBGaPMiMDvo97Zloj4bIq2
jfo9H+JTRS9jWbewVDf0LYneqv2YaxU0lnucemxyp+7O3juMTQcAf8hQT1ynGUuDDMWJuRvnBxLF
9IlcuC3ATqKd2JHwhmX+poZIRuEICTaiw54gcIDi/BKiBWKCHOm7an52V8H8EEfM4B3Icjjj8lYC
EiwRsmOL9RbxIsb9OFyK+eAw7WIGWTKYOEzDrZ5/zdbBcBCLvcwO7Zpix7aEfRl7ITYJeHMamiFs
2dl2EzmTbFkr+TqIJBynkyuCEFEdxlcy0AbPwg5F8/DNeHAvyJP6Dm0sVjBsQhjrQdbfFNVWLT8j
Y4/51SSxNntZuXuk8D1bX8PlOtjv12n/3zn/9SEYCsQvUhV/tADX18VOtHZHGvRw/IPJijIyYZpw
DEwN+P/6szm0DNxT9mUIpbsHaeND0UMF13ImVIKmnLWEAMijsaeVwj27QlE/zqq5r5uTIwxqxeuP
rk9qCyQOQoPR+a0vU5eCp9317vWx2xjEgtRu0BlI7GVKZJ8yJT/quGrtrz9r1ifqDKn99WZu8/rP
vb9PXF/35584Rl+wmidD5w0G463ri2Tu6Kx46y+6vpQgagqTVINzb+YNkMz9BGGnNcA3zX2403mz
qpU4QTO25TaMumBGA6Sl1zRua/Ysoi6es36+baL5fgpbAuawRBJVrpt3VpHc5Xn86eryQTfEp6YM
3dbIDWPjMt5IMpKsReo3nK99eDcVkw44hpSaKn8LBW5wO82hcqKny6JhCpaujbYyLSny6CC4BaPG
HFnsDNsG66hKSePYlMk9OtFcT88iyd7kUI77IWF/iuOES5/FddNa48qrtp92khjePBk/S6XUjkaI
LAqn9uwYPt8KdCo+I1MZti02XY5BWqPjRXbEjrgm0wccE3jRmMU7+raymU9mZBw18weuEHLbFjYc
/UDwX4gkTURsjAg08tsEfaeJ2qKFNuDPPbLGduRCmMEYm0dl2udl/DakBFqhTp1wl2B3ZYZWVTvF
BCKSQErkAyk2JmZSJN81wku3Bv6RIPJajBQx3TAQZan9ahXkzFaMwr8lwWFhXl7FI6ELi/2TSvOz
cOln5AkpMiWIGtNGmTA5aF8a2jeY3jYk1lFi6KrqgTNhwRNKRVq0GAsq1jsZI7ZDEDgXP85UpD5h
W8mUPMBP61rUYs1AGZDOkTcZy+iZ2ONJwHFzGF8vSTMUD2GZIXgia15VuHBcCSY2IMagkAuduDaX
h9b8mghZKwQ+HdbAuUwTQj90v51WaG6SL34CxTpU4mpfyd9KivIhbBCs21M+YnA0Dy6zgAHTQwKA
0mu6JD0T0O2T5c1akxefSY3bQj2nVY1IoXQQLSwdFXlmf8S23QVaaH25MVx7Lacp5agojxVzi7+Y
MR9/UWTQ29RiazoTyYyqpQx35koayjnVyKjo/XKYMITOC2ru2KUfzExRt8oXmJFr8JlKH7Le44hC
HJmxmKVO/rsZ4+YI5eBuWeiJOAm26rTg/AgJr0KngVNVydm72h8sgdVvQ0Y/KWldQZFzbctUWlQa
h2xHD02rxXBanPlgLzpnScpuANjnu3C4FlR00OqOAVFjWMLXeovFQMs/zVrS6mrSN5tUNYCuaJ3t
6lHJKAkGUdBXHpiqKvQN4bpSt+vuY28AyterzPQalrK0kuadSvWvjZeQA8kLB5oRWuR4sDlQ5+ao
v4vfI7lqJ9hmwBA03XNXK6iSyGQFG5mHni0NiXGELywlGT2IbkvNQGeI/3zqciXAgmxyQS2HvNzO
pnW0+ACGmu6h7DnMhoUueARGbodR99gtTXrqAXreyJZdX1FlmFw/k3Y6qJi5ESI6NEIMMldMYP8G
Y4gkG39kDog4S6K3GAf0TWnn6k2pZQGELXIKmmwJtN4otq1DTN6EUjUawO98N4uRUABnr82yvBjZ
ZaoYTXXMEKdsRvzccwTHK4tP0MQqGXwmLsm02azc24bs7kqNEiabvhUw3dPEd41HdvbFnPnIsr/a
ktoeZhEpH9qs3zkGLUdhvECP4Fp9lQDNDFxSBbGtJHI2NJuHSQrjPaPdqOnMKiHFaVE8bInEO4xs
IrTJ4oLTOoQLDclH3juEvOb6UW9jG1UknCVzYEA6RdgSQlQiyVzfuyphTH2aH0udMXFas3PoVED4
Q102W/ypd1o3+5pFJE/mYNMPG/0Rv/XqIqZniBMYbhhgpm2/NNhv7PiuUCPtrGj9G/Dx57LhPOmX
0u8mhTLepj8RR218lhUFqMnQfjEJzVBAL5dUc/ZYVfxe1jdNhA8ijJhT1IKksZu8BqwYQ+vzUpch
uXsKWSJL503JaFOGMmWAj0NBTedu106jL6z82Z1Wu4LVf3ROHOLpZzs8Wl+5JX/NneUGIE+IY1Po
wUs/tmzNy0KkJZomY/LkVfWuL5Gau2oJe9mgXupHWlpaZAVL1CObaGPfjV0isJWcTjN9Ck4zlHIt
bEmQvl7EUY7Sb9NG+HuYOI9Fau1zos0i9IbA0IoNV6MXpX+Yx/alLQGogbIM7ZiDKoYFpM8hEW46
KVxz/pKQ9beNC1M9gD9DcwzlhDEOGg/VpTPidJyKwDi7rduzmS4YfAyW6JFAK5tWncVmiaNwC9Ls
LgvZjRJQXfpus+x7Na58qyXtRMoZUArtUQdKhqEtnhIvCBuWMWdcMYcI7XN6jPZsbiU5CAljDdbf
AbWcB4bvrog45O20Hbx5bVO3bMSNhO/UVTpYdgPaFVGpZA7SXK6WwdmImd6XFioMITrzNVdoGkjn
tHSCzKQa9UQ5tkR1kdNdVUN6KCfCMswo98uCLaQLxhbfE13+ygz7myHEdx5ShWUiSZigUcIgPBmR
LEQOXUN9hotmN/e6Wgk/NhWGhBOFfWrQ9Wgtar+BK+yNzeAptl0CqLScGaZAi41ypJ4Hokystgqi
AgmfbZnneaJnXAJIH5jF9sz3E9vYaCz927jBKJPBLPAikjl2CYN2dcrhYyGQxzP9qjp0lwXHt9/R
UCvTOaFIFM9u3jpe6BDU2RFaVHeGfNSK9EXUxANNLMgRcRv04SlGlELz+gjTS9Gm+Ja4mMjGhlto
ai/SOM96Y3Ihr3aip4E5KxmOra784ROnZHfcV4tw3be5d77DXD5OoEDOsh9akk32+sQ8QLOS8Whq
0ByAYiCGkXShGtc5uYX8NEOs54PCFJ+YpCl27IO+9M8rZ4eDlW0Nu7tqhEqJC7SdmTSmoWJvJHsv
dFwL3hvmT9Iy3qRkkAWZbJPaIYVvQg9LV2CnL7X6o2fmS9nUqjdVCiid+ZSEiD4H6hfPHLrcq1Qj
KMCz53H7sNj2PrFgkSaIGjS1DoDr0yqM8PzokfWht2NN9dX5eTLRxIKEUZkTh96CYYzhQSW1rQtm
/K7n/XudGTXncm7OoYjf54nYU2ukG+PNqTTujU7ZRTPdJKnBmqrtwR9Ij2XTwmTbUPJgmtp0HybL
wWjHS52XSVDocRATvItdBRV/mdbYkJIes+JaAokm92P2Au3AZTpxz9GozgTb0n1p0tLLxOBulYoh
fR6nXmHcWkKmGytivGpaGBkV9bc5dt+O0vGy6IIMej6yv+MDq55DuZDXeAIaYjwuGqFEnXpTQUQ6
LmxOguUlThNjiwMcDq16qBKGOUbIUasu5mmMTYYpK83bRitka80+WeNWplarqXMuVSQx3M5YSWFX
2E43o62VJP8tNrqr8XZyuUqMzH7a2iLXe0YNOfYvuq6n+zyXF4QIk9ZguERQX6t81QmZIWBMG7/A
7Qu/vrb3s10fjcmIHqo08yIt3rQNUkXQYNbWqLsP263Gk3TBWLqUK65ZBcP0UZi3WpWcWqzCvrAd
RkAzDMXEfo1V87HLJ4CXvFc+phQ1oQwzNpDZ0xw5X4k5mDt91t1tW3QPKlj1kzRYyoo5ezcz8Svr
+EDJpoavOOxjs3pvILuwp2vfpJYw11DKcxLWcI4ouEfOXE9ahDd0HZ9CYgqKEnKHa/1RkYoHGusO
asV8Q0JA5Chbh7wAt2PnVBfLaTTjHxuqPC7HrzCjsxNms+mzGdsWXTWfdVs9y1gYINlQKWwNtUJy
XNFU66l6Wfzd+l5xmah0SdkG1arsTet+79q12EQ6+i8Mm+Yy0MSI2Hu2OERqc34xJolZ0Uk6zMdk
CbtmfawV6Zet8w72B7JLDn1OpXdUFhlKoZbm2wyGtcFa8KQwNBuT9l1OabuJ9RHd5JjZgYkwPzta
g0YJrQ1HS+f60cUaJpNCcm9GO6dERIDZCfo0U2/8JEGq0RCGsBm+lYU0GtEV/KX3XY0HesRSFqtz
5Fsm5tBxSJApzlG6DQnrRkSePYaxBSKjZ1bLt1FuoJf7oDxbX5VMjKii6ec7YE4pO/a6sC6gROh3
tdtMmQ8C3cQkGQ85DCl0qlQkzBI4LAI1Cvk9Z7L70FanhqiiuV87bmgFOXnQOFWANONxr5daEIcN
Y+U57u7pKTwLUsMqQ4qdHvIFCrWhBzL1H1lfAFszHJ/dvNi0nXIKZ6a1iilRQdJunBFLm9a9RTV0
UM37UWEgls5Efvc7N0tpHcTQkWQE4NfkZNccPx1fTVUYmzhUkdW6q1+2fcHcPR2BKic3d0ZRuOB7
FmioRo8i1owD3Zruh0Gl8m7YzIQ6GSJD7Zx1i95rJKLbJVw3yyoHJ/tSBDntLce59ByokOHsfjlk
1NCNSo+qGC5ppN3yhy83DtDSGzG2eNiH+mwr6UemZ+AcYSN7JC4kQVmgErSzB+hZtT/oHdKSmc9X
Wb93sKcbXQ2PWujmr4oFvioW3THtVp+iHJhAzvlK9hJBDoh2nBTmLpNLb5qv0gBIszGzJr+d1j5f
WwnSAr/6yTw0c5cdIVhxdDgGY50mwuWDpNWhrCBtiqH1gtt21O19nD4Q94JFO+6+YwVNRUNzoO4o
elzm6pPReYqNt78Y+XQrmjNbKFcppxcDb1FSXFjEHOHUnuDI0HFws0ZHp4se0aqt8TYu7W3lmuPa
ysDjrSGKS7Sw9y1IXNiQtIJIZ/R1PZnfVNvGZtRRkyth5QQ9Gpc1fdUsDQtTVfN7Zuk13Xg+yT4H
twmABxEj6qPRNYmrC8Px3GbxbhiW20XRsmPhoPubFvL9+q71qiZEOxgmvpmG93BZaI0u2lFfxzum
wcJkyPbFym1GcIpnja9LFCkHgCAvg6Ej5hpam/hqlEB8n/HOEBCoocsxDwSZQ4YHRqkO7fQMIXuU
Yqub+BrmFz23sKIqy7RJK5RVED1vIo76cSmV7VQAj6QKfkWaUSmN9r3Uj3A/VX9d9W2+UAymJP2d
tYS0nFEn7BZhR6WhMKzmetdmuVerInxUGhwiwFmZyfq5mr/mlr4dlr3e4q0QenJkW3hPx2RBbDEG
haL9ZqH8iUF9ETtMdVf0o8oZIL2wNQiI6ojlTLV8YxZO6VuJS0HruE8F0N1NanGg2gwLR2r4O43F
BnOW/b0kCZoQhO89mKitZo3vOKg6vsQG+LTJHxujqK6rYtqKOmXOIbr4fra+nOgBi0NFTwryX+/6
9qh9KB3DlHGdHs1v9kjlklvth6ZQ1lXbNjTewhJvKRasg9Kh88j7+LNT1qwmmAEp6UiJNrKtShlS
tnX9xilHgylU8Ysoxnuj9+ONqiM8VaxCQ+aufOnW+Lg0zDQ6i1DbEilA6yDnUxGQjdlPbCfFZUGq
r5WMysq1jjUp4VT2cNUYnQTGCWekBTLl6ilcEufRbBiIjAyvZppfkZ6oxDGrXmlio2oHpJpZNRWP
i658OZUaf1Hb/JiEPkvVeipck66m3v5wfXuXFr0Xs4vYZd2VNbnrtDPNKZq2UZ28G6ABsYj3IxfU
xMDMC7Y86FkaThKFy0wes9NpcMlkHZgRmxgbVkOjj1suXYwmDFjPY+5sCnX4CrUU7hxK8TJkdzKH
TYjretiRRaduJ4flrZgJ6w7d52JJ8a/k18WK4VM4nYGnvjtqOwYkOLYnYs8c5l1C9axEKRHk1J/D
SNQhZcambAA2z4TKHV0XnFXKvqUkd2Q7EDfHQpcewSEbN1FV0Nxw1KfKrakN5SSQemKKM/s3Ll7J
fTZ1RCY57qNjR64fLgAc27p9dorCs2bS+qayxpZa6o9Gx/pXqAbJkRHR30IRARpVrcL+BL1Ocp2j
xzOx9hWT0kAdgfMlG+PQlIW1s1Ee6LndB6FgE+rg5NRDsq3YqOBHYJekJCU+eUq9IWZFccipEwZ4
eRFVkMxTd6eztzhEpfGdSOHeJWl1WRRMnaOmT1tXUu0tDo4XWbCRNyzfSk1A1+QOzmuslVt0Z/1r
RHgiWfgJKZc12t7Mk3bL1CF81QtCYBcdkf7APIMgsQby/8WhHU3VMN9Yg/3iIr6TWP3wvJCba1bi
d2EQiWA5FpWbuLP75iei8eaXDVqJsdKXwEWJsVQ06+uQbffatS8VYoEiW89uRsBUu5F4L2ea9JvQ
ZkZqhjMbuZrNgS1QFIcCDcKssWKo9K8gGWpIWSexsfv+PYrES1rappdbVMlxVbxp8yJ3mkmsbAgS
fR6xH+r9KrLsCN6GW81Vk4W0VGk26+2lEQ4ohkjS54hic9t+9KKH+gwpTFtGTB1WA6+g7QF9xaL1
BhUvj1IsrWdCYb7pFtoRE1e4Taq6+S4l7syvNT5VMSnfFth/vZXmuyvQWDlp9ZFa06fSibPWWCeu
tZeRb/alCs0DoD7YhUWLYqXlHJS5sU2Lt4mqeEei6csgUDMUp2zEyJ8ifZcji3+HLYsLyXRDPcL1
2aq/86hgQ6o6yIsB7xaH/3w3npt7+LwYqkyTkAPXLNO768uj2nZmBtVrETGMs0fhXxz+vGh95d+H
srbWqNj16T93r//8Pz7/958vQ8P7+vvYdpgwjoEqxt/8lzEeCZ13vN5c711vRDkUh2bA1/r34fXe
9WfXZ/+++N9+9m8Pr68Loc1Uw7fahP6cYRV2gSYfwqzir5nXP/HP3etPr48XfeIpAe9yq7nlI/VJ
ebjecHThuP37WCxrsOX1sbH6bPHRJG+2XMxdtoCnFUpLmimtzEOedQt/pej2Rihv8mp2duGkQ8tx
mJ7KgQykWCEDaYlDx4ONj2RlfdjVy7+eyNaX2JbB5EHou7//4Pqy60NBUyiwxvh4/VFiGsZh0uDg
In3IDPzLcHuur7s+c70pZcN/TtH5kCY6xm2rwNBFXoF5uD7dgeHel9r3bGgmgmF3wN0KUtlLoIgd
2ThA2VppRXbNMB9aNUjeiukv+WGPXcqAZmiI/bYATB6uN9rUIYiIy2ZB37igEIE6A2ryZyK3D/Op
SfczVZNjxgXcaJiYxW3LuFAI6LJkT8LbLA7pCooC78fhsj683kg5It3u7abZNRFMaHXA3nB9ZogK
dfHDqviVj3Tl//470ua4oM69dQgJzwiy62+4/u4qEit5RJAux/gi+Pv//flfrr/2z2uuT00dkxR1
BCz/95dn//vOrq++PvGP3/3/ffrvb6ictA2IyNv/fe0//s8ycXZJ1hxJzxk2MLNY/hwJSMEEVRtH
7uNoIFzUVHx29tyRde904KSgZwwEsnlSkCJXfGaGWu/sOlwRyfHezuZiDya4OYl+ZKqUMccnE3uI
Bz8lxkZE6FbqEpQXiBUvdMXn0Ci/LSOWh6FmEN/kbPUbdi5UnCZVNqQCYVn0xJhZaiGVp1voEwQY
GETkCQUhsw9os/Tbu4bGm/vEBqw8ZyNLmlsDplUVxY+6LPSqaKgxKzGsH4oG4Sf8SXKBgRq0MDwK
+WuIEuE3FRoo9gLgxAFG06LzsMujLrLKJ9Ii6BXFkEFUlBQDXTKPTTfzbvCY6B+NaF9P6qNmF3ds
b9vNlCsIEZJ0l3MJ3g2W2tx0sLE3KnUZUH/kVA5+rrK/5GrJxSwJ+/OkMljqmWCqOmO6flWD55F7
GMoJWmqGaSsVaInNpVo4tYDi2GiV4X7MCCWdSjSXktlimN7FIdHIcnGR0Kjdjxlljr+kte1pLszq
eOyRn4aI0WGWRw4GEMV2X8kAgaFhJB6AbBxEPYoeAM7WIj77HpBqU7Rfir3NcqJz2cwz0c+yS0sk
CpqACg11jF83RA2qMVw7GuaHbeqfWtZjnm1pphmzujMttONxiTCgvBsy5IZ2Xr/iMiDE24Fz0nRR
dFM79EnVLDG5BMKyH0jfQZ5YTvvapnaImMFCJG+O9ijOzAmaoXuqFfbF5JI+dMR4azPp4gyDz2Om
nkYir9CP9anfOeWt6PR6O5rhndCMr6Je+7a8HeCbeM9yTdyItAcZWGCMycLit50nxzwcMY5HtbiN
SYK94XIGUygRfCa5do6gjOjK0Gwawnb8GgnMXEXapsjUN6XTf1mZ2JF5s1H4p7e0Azhh4uUihfU4
WM10ofeoRWzWMhMFmGXa7s6GR1PTDDkIQ5lxTWXZXnWoggpXHO3wMTMG8x5Y7m9Tw8Wf5M8RGxQc
9QW6XeN9aAmbcLvlNd6JSKVMWLR0Z2SrrtfqvhkGroXfSLo5iZ+XrsTEp/e5X6WsarpUF4Yr7Fn1
gpE2Eti2sBWPMZbml5n9HQ1N/FLS3gpDtyL/N9nWI+C2kL7uNpRkc2XJnmbms1Yb4X5NdRWuLmh1
luazWnanXLpo4BwWUUOO2OoMczfosbPrqvAWZnBzMIyCdaSUB1oCtwTX0Zwc3uu8+VAq3oGsEMHK
8L4q1UsbT5R+fN5k7Q0mW0G9n38IrRa3TYJPQGtp4Qmg9ECSbaiFyMBTM3yLE0TVS6HA1Iklm048
wF0c3pYLSGqF8wN6hPimXENRoewLF4Nv1B8NFHYjxp62AanEcr7VR2h8lSCae0pl/SUt2gYthERP
t4DvGejbVFp7iF+ydmtD7H+UXYPKMEUow2eLgLmLxZk9PQA/FdHtXBw7O4kuds81OWIsZBiEvEy6
+uGkroIapkB/qWXPs5H0QZtRhquxbRKsE353tNB61QSJoSHvmnreV92nl6SrwAcuOu7ZsOfsnoYB
Wcx84w50pswI0dQwhltzmTS/sjtyZcuRseX4VLetgrY0/qXpvb6paRZsOxPN76RqKnt4filTYjQu
/epEHF130+CZzlvZwTtJNV8Md7xFAr9bMtmantaHMbV1UMCoZIyPEnaay2MRjR3oPNSkCDmCRQjT
H1NMFdCAZIbS2ALcu9d0wEKmiO9IniKjZFpJCEzvtmHqdPsuUu7IcMkChlXP/UJwC6lbI+GxG82h
9zFXKvZCJTKIfOy/U0ipNNqKnykFSTg2ccEuTXkRSt3yqZNkLUxImXU3HxXTwdjW29sh7WnhlzoN
Ht1eMaCkXCr19Dh1GnpwI6FbLLyFrJ9jh7gGGLS8XUVmHLl2OZCeVC3Sb6Q80Se9E8pVgJ4Yfpla
NWWH3QQ9qH8Ahkt2mBu+aHeBvB8lwGnIYaKNML3boM8hMk13GX37w1gxWJFA/7Up1TENl+5embL3
EcGrPU3vpFsXgWKlt8RNoY+esVpYBNwuSqNvIhMp/DzMp75J80O9nUd5n1cqa2rhfgLjppnfYfG1
mpfMURI0M9WjxVCrWEAt1xZXZinsH2s9VS2NEU4mT83ICUTPjt3eMn2F5AmMylwBzeGvT3G8qwqW
bEdiQa7jJ0jBpopU16336HJkjRCBmE1+nTyMFnA7xszYoNafXZ9YHNh4tW08lW0XHd3YfEtyyIZp
Q8BFvxJsxvVGHTPMFFHxHIs4JqK7cQ+zMb0RO4+tpNDng8puD3kJN40wI9+UyAlSdFDHrC7Ufe0u
nrZ2D8NWC6a1BlBs6oKaOtJpSzVQVsjn9Ub733vXh3/e4voP2iRhMOdffzB0Gtu5aX3nzqg+iSwH
8mOPiufgLUcX+Sqn7lgVcxGwfSQ8eZyz7uBoDncZpJc3JUGvHhHoAEgaNyhgIsrmnRxrqlEXned1
S3+9MRwOBW29uT6MhUMHnYLNM7qmP2ThR2T00/LnTekt6HK/m9v7eD3CM4PrQQcy/wYcPDCytYio
NdAl5XpzvfdvPyMjgeumhcGo0VKak2vlJETFljbSe9SXmXmO+p6Crli/y7837bpx7hMz2ihMnDdG
zbBzp65k1isileQpahYitae2g5Ww3qS2iZTp+jhZoaxLTTfGzfWdJYYMXb09VCheILPK5mEgX2Jv
2RCLnPVmyRHyiq7ON6MyrqQqYLGHvsJ11pTmbWyXLBCWph3mNb71eq9RhHaoRosIRY1WbLQyYmuy
1NiLmZQcPLq+h+s9i1KXbBQkXHFCykxNBmvrqAd07ENsERtYQzPRMkS/URVjgs9Vg9BZ/YGxSHko
VKcO4tQByta+LyP7PGo9uWFsUPMVlooXRgLLjt3qh0pT9UOrXyOWa+xVFuoDmzStmxWdDOvStQto
ARBv8hCaAmR0q2JaN7eGRsw6tQxzzEsVhkmgSpvDyaXk9btE/B7XOuZ606/31DFETE8O/F8krg3j
32tyGiIw7YsjKbPYlwhLkFC9KhchbpqgcOaG/uq+7BY1mJiPHpb15vr5Xx/qtBRzSTOHjzsCoLd+
B+zc/nXjTjBUHLQCm2u+rb2G32oxybb0b8sexUvNhtetADz9PQCvD+cUT3k5L6HXtw7ZHON7VeGp
G5ZVK5kuabuNlelLxx7Pum/vx6k6/rc0hjY2OjGdNWCEi7unuQN8M+LKS88a+GQWlJmf+aQf7ZSP
5SemgEhpE5Jx5MFz9N2n+ks8lUdGUwoiVZTa614Q5nLKhniDo8k+xc/LO3ixn+mOiUX4HD9JtB6B
PUM43cjfQBTXk3IKaHsyQazwJTEKmG90g7gdNu4My+mxbru3YgWOgSDZsqgvj/CkmxHQ67ZXAqiO
8bBTHpa77rvk4Yxs8MZADAHiiBngu8bpqxLj6HVv/FcWszjkX82N8oAZjSGhxA2O8MY6JV8qVQz2
VMKdOAJpP+1KccQ71aU+O+dmCnCEaMY2Nr8RwwCrqQCNPqnv9wCs/OSyprPeYDNGaPEk6JSKLbbz
dAVNOaf5O7poJ9RpgAt8/LEQCQgbt34qLmf5xnq0fsyz9ig+9EP4SD+evV6LHUuHvXsTxif2DCwr
2nv6Ot+FPxPe8NcRBnYXRCc12RsY+PvNyKJtUUhujdoTTLGQk5+Azy4VRfdN+cZxgAN+YTrB1OiU
H9MvHJcVsXq+amxh+xtwlHL0Fhh7ATz04qZOGGFtkMcBihov7MRYN5DEu/cn1BbB9BURyfHwy+22
3YxU/jTj83ZqLoY7o9659qPI/2Qmf0//F4LY5U8W5n8VvbyUSdG1//N/NGdNavqbkYnwRCEgz3RM
m6wxcOzmmqH5j5yxiuiANNdVjJrkPAgkK372WxzLXfbVH6IHKKc5uoWtEl4S25tlQFvRPjm3yzdH
CPtaNHr5ynYh20DdNiHbpr3IV05qGgWxsw+LC8zOsYKh6pESL1yNGTv7hkBD8vcG0QRl4MvyG7rf
Vm7lOxSOWzygu+pluCdF66l66eg4bEhq+5UeINa+5Z8GBpdgOOcHrv3oMBUOWIz1Oz2YmUgE9j2L
GVqDHbIZ7NTIp/Ht6xib5kAbN4bH2bEB84aydDFwR3Uv9i0Y5olu9skaCFDZ/mqGH+tJnsDxxr8x
JmBosH/jgDKXjXWkSvMApr2nX4ghlR/61shfx0cGC081XzpWG1jFPMNZDa9BIOtHSrbHMBuezHsO
2Y7x4wNis/oViYVzLrdnjBJ4dekN53x+ByRR73bCJnuXf6HV34p7/QUK5tb1o19kqWHs1oPkKV85
jdqbo/vJqd8ruzgwzvhCjQ8CCbFP+Vjvu3swgAie5WsJWQTXC8omH7kz5kjOUxs3wFfqb5I90VF0
JznD5rsVAfCkK5tfgMkS22d34HWbxNsBswT2yQQ7xkB47FfjxRGfAjh1X31gWKnG7HROtMihi6/0
Bg5bZHzn2WOX4Yl6B5Fhz58YbfWL+iPlvt5Nn5TgvFUu4IF5qN/no/tOXRmwc9uyN98JHEPeClo4
v5sfKAlRiPqHNHD8fwQV/Kcj/98jzK4HvqUpqmHZlutqa+70Pw58QPYtii5tPGvOcMazFHvrGsPh
9Wy7b9qqML1JoHX9P/bOY0luZNuyv9LWc1Q7lAMw6+5Bho7USWZSTGBJFgmtNb6+l3uyGLy89d59
r8d3UCgAIZgRAeF+zt5rf8Y2g7IJo9EzjqROEb+VVvlf/DEqaen3s9B0HBTPgkQm7/ez0E0JJGyD
cbpLLGqF/NeLU1zuFr4iEG04bLh/bPHZpdAx6IPd1/19RAMXm+Uz/pHkXv85/867+Fd5F5LJ4y+/
3D8lqV+/lt1r9w9J6m8v+RF4ETh/0DLzCLUns/xHeMVfgRfC+kO4jiUkGkx+apcL8Y8wdUeoyAsh
PMloKuAR/oauGvr4//xPWxJ5QZcOyYUtfVM65n8n8oLq4T+mqbuCf8AWnm+b0rXJDpC/RV401APz
NJrltRmGJzvNBYzgQdww857PTHo2kUjkoVzqg7kgn77WkROOTpsgN6I+I3CKzd2KRqaTSU4/nX3Z
QDNVr43J0PyyWWEaJCncPeoHy/BzEjr1SY8E9UBcr+lRYDsM9mls3sbnl/Gifkw/NV8XRvyXVwEH
zQ61nV23noVkIfYb7p8ON2sY9pR9P41FBUEnQKXZGMiO6XlkiHU3tmyLja8L4oOaH5SWqp+ngPVW
2dTHNhAQUgrxvowQ15uOsUVME1/nVgIQXcrvYz80B88kcuumLbojDV1nuxauOOtFFyp/hp9/ILyL
u4vuqQi+71MdgZVW31FYErDnGwg0ieuwVI4F/159/m1zru3PaxeJXbdC3s6pAbsxeLV8BYrW0V8w
qY3W0uwOqv1/1ovcxaJZ+piSHYfSVui5kDZcRs5WSqyOWhiriX1Sr7piAL3IZ66KCNT5mKCS//ln
6L+FHLUff5Xe5O/o952YEDwwPNaTtMtC7+sBOM8TANQybcJj0yMEU5OPlAq5rPLm5G+km4N7N2yM
6r6acUrD6856Iexpa1bkr8yo6q/6oibdns73fh3jd3OQzMhw3eQMjjsx2/ksE4/OPaoYFTHCZANO
b4MkfljtfDcjmsD7OILZCjqw8jilEopMk8e0ar6PUDqegwbFrW1iFywHuJV2BchBYJO5ygT9KpVn
RxQ1SsxAnJ0apmTVBCXEKLIfJhOCe92YX4LKv9Gz0FBNwPXCGgpxFD53L7UrqSrw0kN8m1Y5E/JL
aEeoygt6s1oQ+pn5U7g6HzzkbsC5zF2y0iG/akzpn2z02oxG0GUnx9LjyAwAuQUhlp9U5st2oVnM
qAroY4aEAkCs3Z1jP213vRV8DxpGpWkCSbjAknOu355dF9GCXEw90+m+zd0nphZJJ+zjmDrkN4jh
0RlC1JqeJ3DrWV+NjvKFlbczPSblCE376YzYklltAeMWsVIHaQQdckFUGVAlJuVyIdcRIg+9Q/01
uBmhVqKuiZzjY18+u56iR8jND33YMs+biCLRU3KmpD8m5/rcdN9aXeo0DV1EbkPpAkvaFPYYnBxC
0NqxifdGcSM7qCNWT5lg6gI0MXEQoGSYETcuJFKsIanoOfqxTTw2VPSG2N2GQ/1ezunCIebhxWzH
Z4Qcyz6jPUu/qDlkWXJsq3k/WyFUh34SZ1Kw1rPMD51o5IkM0vqsqwFvhQErqizSUTpmHG5ukbHs
IAss6V2ECEB24WADIk/jFlGSOx09sjBac1LlZQu8aMmVolebdTGbu6WIXgs6h+c2qvuz1cKXNObo
C0LYBl9KsO7yXiYw4P0j/goIK/Tm6RN0gAcgVOgpvQ4QukQJ6X0Ug8ZdJtOv+uz3m649N03G1WCt
MJfS+8F+XpPFgv0FBnwHBLOx8ecwcBp3fgti8u1PyvL52GDw09cgvcsLwI85SBC3Y/5qDvN0ttUi
86mI0Kxw0gKCT90BUmncrbuWdC71sfC26hCaUunCjipumVn1OSgTe5fZeBuzACpaZJ3ekpgIKIJy
QmfpysqC+ZxG411cc4WwBJnpWWQizfEfApNej/4qiQMYaeJeT8ka0e+OnqX1uBZkGtLg4fqCW0rk
WLb19Vdf38pYXM+OTN+uyz4SQWrjKLK8NimPAgH/IYumRyNBrBrTQXbq+jZBVrGpSXbdFGECUsfz
lo3dUjAh2j7atrPXbF3VYkS4dSBbczgbgtKYXrNT5nye0R8LpUBwKn4O8nehQggu03oztIY/GwG0
PI5rOAPqn+qTmMueZ39bMtvcVbgirnFtZdcojRQO24248c5pDn5Jr+qFp3a+rVmM6kPJZbNVHsxZ
wt6JlwRjqQMPMcodlbpkF9eryIvrxRyK62GS9a4ywOgXPdHLsmRqXeJUOs/U9E9hoZBR6oLSh3F6
bsRmtQvABIIrbMRRtCej7qnsBjqrtKIb338sIVlRc7QImuh7QLJddfKoZwe6+qj3LVSTtgGWjKti
4jrf+bT3CTo+eaWYz24zAmntOeMPNHvuS9I60eLnt+Ms5uNE/fo8GCMFzbThjk//MO2otoQ2JVc/
o+/CvGwNARw0POs6rdEMB00AZxJIG2SEuYa/ElWG2Ojfp1A1Xr2mF0iDh4PtzWe8YkW/TocuGp7m
RV2JmXch1TwODd1hYDEo6AIsoUyoz3pR+jXCyLp8GRxVzlO1r1zVH/WiVGuI2tOTC8PSC4WaDKt9
aIC5LGx6ojXaebqn0zHdWISNbWIMVpnF6L9rzae0AlQ+e+OrFUO2VGL+Oh8/JFH1unQM3uwJnvhk
DMCnFkqcDlkNi/euqAPzQEyV2HaLd07CehfO00vuYrwNJUigbPqwZHkH+TK8aY2aSkzc7vxAndIG
15fYNo6ty+R1lO+zkEIgQiEq1fHyxc2ZvCktNyfj1bokt33o5gcr7q8G37EOORm5ELmCl8JMKKCs
y1HSzakX+3tnSWwQq3saQms3j0jqezNZX9qAUI3IGff2moZcoJsXOdJ4Bb/l9XNxVzDGs4FXldTk
4czgWypWD4mquKGZTTR8FH9GaoE8Nw12NuMnQOFZAIyiOKbeiu17FqUaMaIBtIlL8JBLEXy/rbpK
3Qdea3KUges07qnHnrchRhO2cdZbD00snwsc6fzLXkxIc5jQhXV7dfcJuLWso7wqw1nAtQxIwgqz
YedlY7f1pgntlFO8T6wADHKikjzX2XzpuCf5o9IWFGCTcuNrL2y5H3OiMFqKBeEKl2wNGf3N8k9z
5P9J0L83TZXoOCAQjpQTlkrpNl0ZZATzKnfFmuyqivrV2HHSmdH1XJ/CtEV/ExHlkIji89zZH5dl
Mh/HGDtFDXZi9qHQ0Minevu5casY2m17CpZk4prWIVDzvHurgwzqTAtfbxC+kqF5drB9wT1jMloV
Sb61HyS97KcsKUgysnNwyYV3sn1KcLOrAImgzKXrw/dLb6k9p2TTpCCWXRfKSh/Rn8WmxUGQb7qS
UljvpyfK7fvSGVWMB7LbfFYAeS85JHH5aayMfZKk3PLSGIJ6a161iGe3tDLzrWOMn/2hBwAYi5fJ
xTOTyqcJYTGsFf9TRsNdOdCIZqem3d1KCzumY2epshFOtwPWnnIYwT0uJhx6fBzmGnzK/emWpHJi
a94P0SO6hutY9kD7xYgUJG6tK3uJnx2f8mrdCUgEeI6IoHvobXrdVYbS3Zl4+ozCjV5H99njvykF
Lb4AA6jjmUPUe8awD/JnTW96N2dISn75tsa9Z0/2eqys8XGJcOZ4C1qlFmXx7AZ/dlHLhdCZUuL9
vIxIi1AcDDHLbYXdIJT3Y1oFnMVoc/PCwfVG/kbvNQkZn5RihiDbhKZ7yBfANCL0IBBG4UME8jGF
FjEVCkjs/kmL5UB3DlZd5+9tBMJRgHN7Lr9E8cCfTTtz06wGSVj8MMQFxF8qb8abNw5wEh2Imr18
HUk5npgu74m5+9gGJnMoHGqbvkz3C91AWk15vNQqSIeBthaj1Y0S3GlJ2jjDBHa4bTDFcukqIPdE
w3ZZ6CddNkv9ykq1gPTO3x7+/9xXJO1tQDNvhqbS24yOIjWrsdUd15yVEk5v60WiHrlsIrb/62HJ
mBFZnXfbKsoD3u72rNd6KfA4CaAsmbw1CuYMerdeFOpZl6de9uk1KTtGb//hw5e3SStSKPXm8g69
SvG2rt9c0I88LQgA9MOXJ/7yD1zeh4htNVx0pIJW/PwAFSPnQ5j3pzUdg91aNx+08ksLwYawS7ZZ
CwPqTX6md+rF5TmXfdWiZveX7d+e4424tkqjp78MmebytN/e7xdl2+U5sbrtXt6vHGqaiG/P/Nu/
bAhsEg78cv7xJP1SEnH7fUZiY+1gS9pVE+Aen2jM0rQaeodM7S8LqUZderNZwLFPYU/2hR5rjbVi
LVwef9v++8ecn++in5+1MU5NgqUmD+wdY3L+OoWdGkUFDV1NhfMyzaZ7vbo6HpOKGVeW7mW6qmWp
1y4L3Vu8bAoQDzkX0+Nll14rjQhTEZZmwBg0RC+P6tf/3T7OGLwkl7e/PEcEBCDU1boXhm3SKx9Z
tOU3QxaQ22qwnv8uYXL36Jd/UcJUQbb+f1bCfKcKi/9j+5pV/euvhcwfL/yrkCn/cChTclsOyNp1
pM97/ixkOn8gqsAK6QaOZ0lVq/6rkOn+ETiO8L3At6gUeDbVxx+FTMf6w/FdjPrSDkwpTF71f//3
P7Sput+2f21bmbb3e/k+4D0wqZimNANLuKb3W/keq0cfUt27RnaIfDJmNFv63JUGCwPwTLpoh3zp
yui6jz4q+41YwnM6dx+ZCD7kS+jBBBULrdj2yhmlt7dGHGvEima7hdnQhpP7AZpK7gFJomZ5Jk8c
76EIqerh0jWcHGYHyLbYTP0DyvKFmyrpJFXxhLX7o70CUBd0OtuhvEMvdGga/8G0aWSIiqGujbyT
4TbmMzP4JFrvXRBUzym8XLSsX/26pIfpDAyhlmtH4Y/CGYNeeUM1BR9U7N0yqEADZmVP+Ju/2Oka
bdZjWWP7bUT3lLke2pyGBk49IIXuXeIJ0nyXW7N7Q6RHjVxEqUFw6Rvl9zjPD8IBV17ty3rcrd3w
MMyMQKy8O42zD9mg+j7FPDnJlcHScZ4H5uHTkL0YXmRflTaf2Q0Jf5m6R0oJFKMGQK9BhOXKdHZL
j4Isa6ynJoeYJjHIQp6BrMe4PB0CGDbG596FMtuUr0CDRuhg3ZLiCW7bjYXIkMoW2Vtz+2wKiU2O
btQKUIE4dMzJDE4xpN8aHpEN5vwi0vF2xNSD36G4dZkc5BnfQmfQkTfL8YFKAQBLK0RslcTHTJxk
WiPJnI/+aqGOG7KbNXVVXENIfcxKXpslhm6+JPTD/YwknIcscu+ZRr9zBqJNeQ8KRQD8Bgyf24lg
LstWiYWwFRD5GXfII4sNvtMvbZHdGLFBMSUneSJYn/LkqZZfGaXdTnWOKIEvYamr+WmZy2O6jNkO
B2SWXBs1iIJ6CN+78/oQ81tbYVIdpmQ8uYJoFH/GxmaioGRUl+5ac/G2cR4/D/bkH+O2v81qq76u
vfE9xBl6mPlwxG6d7UePkanbdfuOH/Nq7BgRLqn5ochneyttrIyRn93IqiFSs8VeOj92cZkf3S6+
Q9qhIn5C8GRj+bHw649ZTB2lFC+YLj/UmSLmjw64SM98ycry6zLeiqC8tYqMiD1Vz3RW+G6SGuIy
7+u+eldNkmY4aPTYgVBZTxS7mJAygwDyHD5It7uzyjvPiOCrJ+7T6ikgQnV0V6pHeHlJcqO6bBP/
0c9owezezm4vC5oSwM9KPmKBq5SYiIweWj4tH7FrdjDZdqHffxsyFNrc4pmq5g2pOE3xXCPYCqxR
oiCIoFA7nxo7AIccj8hsEexta2yi5Wg/5v3oHCNBrSER9p/N2GKZX8Zt0Man0O2hHYpSnG0QN28V
Q7122WegqkFTfCkC6MKA3uxUiUBdjHcYvz7qXYOTUhNo8gKb76/rxlq7W9BgIEz0Y7+8XQG206lF
v60thITz1JtHDsy3Lcyjvb0zk5Req1X1KPhCya9TeJS7XVTsTscowh+Sr56QM5cP0bTHLlJA7jwm
6g/JSRIGx5hUN8o2yuZA+ZlAK1oDb2uTXVOzy0z0J3/t0s9g0oK3LVFe1b+en6hn6Kct3Eu2q4sp
yahoLehUNWWjYj5vkUtnYUzW+4SKW9NP0Qts/C5DZ0yyvOjySv2sxFN25qRC5iYc86z3vb1Tr99P
7xiT9CkKxnbvtxzd7li96wY33Gdl4rzHZ3q9LId6ytJXhO5ernCakW9/mqrncB0w6TdAyprKax7o
xDDC62fnuhjHw9DgXZ7G6v20LO3tYOHjgKRzx/SO0LgeqFRbl8kJAVIJicGKo/V1jkfod9vAWpGI
1Ea9x2J45c5NercWoXMzL+P7ApIzohhQGSGWs6215v6ZnldzpOr83PnGtPFscWPU9QAcGvxpniAq
j/vrYf04m6iGqEvDdlk/tjaUGNf4tNo+ol+jXQ9MSvu7KsN4YQmiw9buFYiWdzRKuztiH/vizEDZ
e7STx7gb/eckCDHGEeOIpIvwQcMvToYPb3EZvpXx0D1JEVYP1kjIlj/uKG8O79dyoG9TlQ9DOBtX
cib2TgJXLBYSI9I43BudbHd1LNNd54mPYx+v1Fkbn+IvN9zOJADqz6Ge0TrEjy1HF5mNzOirpelI
PiXUYinB94KJQ6TGpHvDleRqjIro5MxUCaWF1F+V01IlpYtb7ABHvU2TJlUdhHny4bKPqrugF2sS
3o8jwXOMJnCLJQITF+YxtIsAtwABj1DMHDw6ZL14o3nK07OccSC+2bnWgWq8OwcgNZSMUS/wNNMA
0976y/ZSC4tZ+HKI54q8aEv3AdWCcpePvJAjtD3LjhTFGeekNIzyVDt1c44yyr/tzzW977LprfWL
Uc5g7ZVEEV9jfV5K7u5YV6ddwliBvipBwYlhotRTjzo1upAEEyUVzQRGH83EK4ShyQm0UnPWC1dr
/vSqr5q8vu1+kHL0d4vq8bqMCixnLE8mDBSEkiwSk+rwZdOMpwI+Oq6dwpcjskrVsnpbjc2gPett
Y6LFkGb1VydawWZJciJVZ40jkq8hD0uasfniLcdp9dHG0/irFhg8QQoER/+ua6EujrH6ianyyEMj
A6h//OpxumJgterjqKZ/l195UC2mTi30mn4gX7Jv7iIQ3akKgy4h6IU+EC6bem1thmXT1yBbtc9O
O/P04mLoqwuP0UvYShiCsnnWv71jrsyK9KrJuAGEvUGQX9m5O9pt9UkkXzrV8AlFCK4tKqGv6q9V
fWWrWvTYR3dDCVxUb+qF/r4VUgOWFNHa9BfOl4WB5vWXTf2A3rfKT02V4r3pJ8Cs+jvVh5teywrC
QbLQ9zf6eLssLsfg5UD0cuckOLFgzwuEkFHu32cl0ztfXe70IldzRldrZ/X2lNQ116fmG5Al1LX6
t3s7R0UV04pQPxwqNi5t2bK9/HCedqn93W9ok/uVTh6iJFX3GfU5+3bmvq27af3VS2Fb6h/r8hNd
DJWXfV6Jl7rJgWhczlapajpS/3b6bNaPWEYMTIUCo6l65voM7tuOb0Bvd6nHeZeMXgGJhstSqVoy
+pTRp1JsUzDQa5d9ZmQevM5yDnNUKZSorVT+G9fr5kOnG4VKqqsfe3uC2ldFPd4UdyCqAfPAWRhx
d/Z+rv22z2ibaIvZDf+bbr0nzBz22IiwjMRrex0k68HSF46RmY5eKwMl8ghatE/8hKa6ZFx+0cKB
+EdmBz9zneDx7lJyFNQpqE/JqotjLG2RyZXSxds1ZHRIWu3VfbvO3gVTk76dkrb07KuJEv9Gn5Ky
c5iDdegE9MmJ1p8hn35RbZuPZYosVf/Qb7W+S+0v9Lnng2oLOXiHjBmIasIHrsOr9S/9y3bnS3K5
8bxxaZw55t5+YfUz1+rCLfTOYiRRIevTvfh5eXYDxh96U6/phf7p9b6wArhRNsHxcrnMw5Xumr5y
vq3y/p/KgEruJusoUKubjDYfSAy6xdHXH2HWkpG3x6yoXXf6GbPJ+OioV/VDWut/2YwsQe/RksaX
sa7j+EvYZ8VBFyJHFVR7KUn+h/tKQ+Xm/vLEQn01f/f0mbkKXYb4u37rXL8ujMS169qAqC8v+7vX
/rYvA/O2XTs8spfKqci9V2+i3aifWxHgJFXqrtn2f9K1Qpyk6226NHapj132oWPlZLMEatXW8g7o
Ua4LYygOtlS/hX5FpAtxl7Ld372Nrt398ppg8UCb2Del+vBxa38wY/A4+llvb/f23Ldqns+3Ydoo
UH4vCOra34jqVBQcKHAuuEx0E3f+GhEXluq4mU6drJfdOFRlexxNvBlaHpPEPsMCNM9acYANtj6D
OOHVtZ1y1ekrMzuv7yo1NjBSRgmNHiXEyG6uorD42AoHwpM6IwAIhXufbuKbRKO2kMgXSVgiMg4J
Z/wpvrhoMXx95dXbaVCYXC5ApL55E7RBQV+29Xbdq0hof+kfHVUqnezhz8KpyV9Rlw6hFto4oTfp
0uCmSMtn37MLVPEe+fPqyjOKqORrC8/6s+hd+gPpRZSa8jAWpHoG7lwfAUqCXVKjhETdGv2AmAzc
5+05UmMLgxsDUz11DxQpHsxhxrMco05hrKBGKVo+o9c65ADngQNRXUDdnOjkaXV2Q0PZHP5Ne9Zr
pjtunaQbjlpdMKun6rUW51FrhuuRfgB/iLq0Z5PFIahVF3p7AvxxXOBUOb0riHP/qZQrLHgqURR+
7Md1IqBODRa16uptTbjRGU/AVNirubvINvRawwcD8jDcpo0bWzvrNlQXaf3B9QKJy7AtQ3e4qtWg
oigFn1uoAUXFXF5smhhNtD+EMGiUmgyFG9J7B7RkPqE507qtxYgeaAbOe33gBEqf8abZ0Kuh9hk5
4U0TRIrpibhOUM9aNnr1h66OIEw4hUet4Lvo/PiNuC9cdooxNraD0pjoQvFlUfipR9ATrl714fRC
17F7hX7ou5ASieO2e9z0j/rdtIFHr10W2lPTm92HoYj8nX6PXN+79KqcIZJC5cnQbUBn6x0mY9fh
CA8rthFvqDG4XjT6UCNJF7HkfBS41NFYqEeNilaA3zevoVLU6KPNDwAoQVNm24UUwuHW2wR71PiN
R+u61BIsffDpRUKNkH5KGX2n2NfsLMqcvDXehJU+6Enr+oIIWSYiT+C+l+0iaqZjVoNvbLPprJVZ
lU9Dl2SBGI2K3pskCX+cW35VhsdzCDfyHIUs9OY/7UvbDaSyblNMN6NVVvdQuaa7IYSkTjoN4xoK
RcQXBJkT7tdiQl8ujXdQMtNzQv9wHyMz3fgBcGX4a7gG1wJ3HzqYXSv89cEsntBheUcHk25eN+/q
bvUx81TvV8BSxw6D1lVvy0+WucQ3EwK8tlrFwzCY2CmiYx36twy309thEfb1bEJCTj1OiCjeQTHs
dwlcKyjjDwHV3BcfwNspG+sSMpD3lM6NqsL0NgxD7zxlFCrndAyPbbg+ZrDRjk3nYYebxpvRlgTf
kUNsVJOLekDM2xXv7uAx/Vi6tDlKL0YRgG6CNntnnyD83pUhyGrQ4eXBWTiiAXINp36ApRYlmJYa
F1Oat96kyWBQCl4+TKhyN5M34VLzJvvKNGjlWK4wT5CS76lsNddtajfXem3Imm+dXYzYFkHD2bEe
5CLpywySpSLqnJu1Vq6RAcJhqcxgZeQBYglBK7q5k9xBQKTwyWwchvlmzZ2AbrZTHdM8jo5l294h
esMa203v7YH8KPDTuME8gPXwp6dDlE/FfQYIILZaVQZBIOqmgtBgb94vdjTcWH4pNmNNo9x2iLqo
q6TaAn6+tUsIRF5j4qKhNgPFM6dU+OjWxAehEjv4HnDKnkJqYQ9f3aSCD2ZhSlziA8Sx7soZWIQ9
2S/2HOyckLRVQmMqoqH8dSKZIbTfu2Ux34ZQJIEqL8+zsOJdkxKHPA++e67jFWLdMHyunLklS5AU
+JbK+pKKL7KjiFuOf9ZRCJ1yFVT4g+MKMxgx8HBbdg4paZio960tqATn6VMDDOFgN3G/Dzsbaro7
i8fO4WY5lUBDFQ21WLoGi+WK8RTswdiTSpgHLioTUAlzs7gACsEOGGSYem5EzJsACpcV1XoTLdEA
XBBDvb0U06leLXzfM+kEU/InsYQ9EbI2Q9ib1Ui/YdbFmsE4byNMsoq7mJhEr6hubdtIKTXxD9eu
bcAFNOO72agR2ibAgSy78rG30MxI/OZb76rxpo0OJ2OCeeVzqx0y3DqthU5nhgdLBaI4JHbfH6GH
HEIX6aRd5dY2hJdmN12wxWc8gfvw70NRXAeGzG4avz+KnLZ9ljVf6plmSWXa/fbf3bv/SvcOgb9P
o+t//dUK+2cDwreyH75my6+dux8v+tG5880/Ai8wLTfwaM1Z7s++nR/84XqWJ00X0KPyH+Ay+NG3
s4M/TAfABh4EW0rLFMHPvh0GBCeg7hy4NBb/23072/pHn4vj47eRlu8Gth3gnLB+sx/Y0o5bpo7R
GURyqifHmZZvy9k4VZAXwiBC5rhS/cF7XdREGK5+GR/F/JgY+Tk1pvlU9oToBG0a7oUHETwPKjLa
ekqDEkf9lWMXaEWh0GJa97dxlr7LjB5bPxTSreok5aFAcsxE6jQ107fWQlU+rDRKf/4kf2ctwrT8
T5+TDqcy11nSckx4mf/YnZw7d3Ezy5cnEJYmVJJ+PydZcbwMFag8oBkMImbwP8etET0b+ELQt7I1
P5ameClD+wyjHClO6xaEDigfbIt2U4a7NrCxogfms+y9jjZW9a40iPmKC+dBL/IilkCVZ4E3Mdw7
kqQEizwlQyne6kapcJjKSXwS+2XNpmsjr04LhaVjwu17t3hcRkVoTddBh+19TpzXzK5RpmVLAMix
fe/Ds2B+wiJgfnCGX9Gr1odeaMU001rvtBqPl92B8n+vRVTC2YE1R9H7qPsjegEMI0KVxF1Su0n0
QrtJ7DB8nFHbEogOuplGUpEC17M/Vcfas76NFdCHxaH3VrXoSqOl+ViJhNTN2OrP8cB3VgbEnEdS
CMyNUXQoZXCHDhjJpb5v2AzwIRPk61fTQYfQV485DufzOsV4WQsSu/IxPNPXhYMh7XrHrIesC7UJ
AT34ZaH3GbW3Jc3EO9a0S7iqdg9cYoNzx+HXkdpytGYGuymyq6sqp7SeWYjAPJMnE3K/RKRVEY09
BM65yUf3rNcWJeDvPjDmHIl9JtpeumG/j/DsojkhJmmlv/ZmhFADvI7TYTsZ83jlw7ZE2kbgQcj4
1MoGc6cnAG+zH4opomcXLM99kXNPDyRRU1Y8EiCrFrUUZElEVULsoJtcD1U377MavrLapRdRNPNg
sRp7AjMeV6HanPkwGJS2WNT+d7MqlKKEaJXI+Vxn+XiqphvpclA1Yva2yao4X/WKQXZyTcb+WJLb
9Tqxg2E3NvZ1W7U3OUVCWr3WZ19+EgOB73MMXV4PnLWLoU7wsle28VIZ1Ftx0qennuAHAlCsimI2
qE3Gp+14rScfDMaSTTX6JBZ3wQuU3QJ0eyrOHVOjvljlqUv7+BrKu9zbQfI+SgFW5KS+bOaHAdHq
uU2y23wgSYIpzzaeG/9oBS5waiACXlqC6MnnqbgSAf90Io1gq+CKB6PPb3JhtBvKWfbGaBey2cPP
gwO1YA395QoqNHlSau6oVfuzwLRuNlYJAr561PPAOqDvCNIb5Vz1gdd7J34u67xiXrhq3WGG682c
pGfEAYzKodvAKQpK0URo0ODeYJAypM7eCWYEB5CjGnLirLp/aZP+Va7QIebhOK+ADEJ/3pSDNyL7
jnNI4s27qF7Ga9fe1szM9ySyPDewvrd1LWis944CBkB7IGEG1HNwJfP6kz3F9t5ioojWH+xVFLeb
GD4IleToyFEcHCzb5IpnNuVL2UsCbbN8PY3R12qR3hlQt3fOgyckAsspc3FXB3kFoEbN4LlhNken
GHcAsBsyM4vHzqPuWQhIrg4t+V1Rvm9zOthdDEm0r5aR2nzdopaa3Y1rjkBj6/xe21kq37JPQfQc
17N9nrPyWvbZ9yDKps1CQyALCe22xm8pENlpBQDtW+kNFVhMJnnwMYa3X5qmCd07f7GrqTrF8Bhw
pTVbn0IGokVgOX7C1NpK5Wvf4enV/Ie4MSy0Jtn7SQ3AGvu5tHLABZjA8JLdVQOBWIUffkOd7UTl
57Dn4otd7G2SmKMVT6iwS7/4XAoBzDyP1nMU0G1vmUfgve84hFv50ZArf6VFL8Vzeo4HFS/Q5QAL
YibPOJItS3b7qLNegETR1fXCJ89+6cyWWJMcalRQUR/jgHgaCRGxLM+9ZmAK5I40m7oUMa4iprKG
KE9BOxzTOBPbIBT0bZvBvTNjihuwi7ZpCad0ybczP87kZu4xqVFADu6wI6BCbspgtYgvtSAZt0AB
Bw6v0n5C2jtvSylui5hIS+iZKTlISf1NLvGd40M/jbpUYqcgJ9GEvi7h5aLiBZTWDzWBINhial5h
L713Z9pGvLOTvAdGttJaa3GjV1C6bQsbkj/T5g4zqwFjEHyZ02qfIIp9XCNCnEUkQoJ/xvvai66Z
BJwaXCZ7fFY7XXGg81YeO6s8tsseQOxyTAvix80gvM/DPNtWSfPBMmMMbwESbRvMVJswfInH9ovX
xjgOI5uAWQbo2BJTJqw5EOHMkMc0qik0TMvOp4p2RQfVPFbheju3IH+zJmuJNNp2tmqn1oDHUdpy
PVpzcG5YL6OgJuYvaNBoEww4rsQPVYvx7NH0pnZASUTCGsuDFG19YZ2BA218I98a8msIMhyMgXQ3
9Bu2ruT50KGiK29MliM2M6r11Dhzl463F3Dd8khDnZryE9P823B6mjmZ8fOR+hj74QPYnOadrPNb
x6P3nOcQmHyn3bVAttSlbG/31f1syeK5HPjnsg94sBGtygnthOXK3di2Dyvd3C3xuPE6gpjNIITX
ZCd5ZsF5PjwK0eYHY6ixnY+f3d59IUsGhoYDXMJNOCxRwRhb0TPXq8lJqKL2qiP0YAcfZEXqk+KP
7yXoMlhqjiD6plk6NXsR1oe8unfjp5Dki/sp8j81Zdduu7UYdgtcoWram4H3MQ9QaTslmQFDZzsH
a1EEFN/7mFpBhKcLmkRcSPMB15f1UMTTwakU0avwD3UNu2pK0609Ot9zGhPVknQ3MI32acCIjO7p
sF0qGSP/cvGTe6U8EW4UbbvvRtY71wP6r7QPD73vmqdosHdliSZgTZzqtepskqR6+GKJhI074wui
xRI2TNqxpQPIJc0zrJHTRP2NB6vfqN87VoEIoS5uzLm59S2+mCRtAtzkJ0xhBH0E06YT0fR5EbfO
5C8vflWc/HmAQzIY21Z2HKdg/kdZe9fe/2PvzHrjRrIs/Is4IIPBIPmaeyqlTO2W/ELIlsydwX37
9fNRNdMoqxtlzPsA3UJ3uWwzmWTEjXvPOR9DEhTb7w0ZIXkzFy8YLVHy05lSUt+0hM4g0SXfndBm
5n+pPW3B8ag3Aj4qAA/wCaEt4bdFhlNzal53eroumZTuKf9AtDFRyh1+oH7Kb9wEhFT3ouv8h+d7
oKqo3ZPmnS/9gRbmXepAnffhPEgDVyzdDhjKCU0JX+br0npqPuu8kGjDDK7HBMsk86cfMx4QfPzR
vnDsXVUFIC7knTuLy1y4FvoW6MKAspCdjf4lhFWoZ5tW/JhwYICq6BbAY5hMf4zllhm3Aq7sKeJY
xI2BQcBTKaOptl6G1D4pkN33EWokzpyXKQOE6CZvCiXBOpL2sTeI9uCSNymRkqswb24tTV61GMIl
2RLBvlmaS1ryseiQluhYEIZck/9CXE26EbX+1k7vCB8QnBXqPFV+DR+cTI2kA2QgxudxdF+KMnjQ
AiaX3/Y/6NS55L7l9cEfn8vC3bvoiw4QfjBTGOuCZME1Qru1W9O94g2Obaj1hE1t7OYzl6ICiADD
akWhH/M6tTtnEqDYrJEcvqY992V4CPmWd4UHkiklLTis/C0+0nLtOM3JnrPnqirP6ERJUMa7QE8D
0A65ZHJJIBwLUZwsSa/J9z509zY04on9Zk+sm9oop/tViv5IuBrPazwsTKC5PlJz/nK7bNiFeXGy
hxy2pfJvfB2ejPQO0/Rw31COabtWmyKe7y0R32OACVbKJPyFhJm5eC07tIZxQBnUC3LuKUxDp7yP
yII1MvMJbAeada84mphi+DaSb5UJrEuBIlGhNx+LpMehwMAkaj9jchC3Ea89RQAwems+se+Xd0F6
XqiMYZpcq5IIaiu9r5Vt7vPM5iTnxDfB5E07J1W3opVkkA4V63BlC5YU8r5oBq2q8DgmRXWYFS7g
wUUXMVfpuK8wcKxSB7xpYAFXwFnECD8+ihQ325QBKA08ete2aelNHJLv2fvQsMOEW21SSIYetPdM
39nOMBxr63ZIqcdrPrNT2y74OfcMswyrjnYQIYr3eUnKC5dTldMjJivxs6o4YlSNeybkyD3aAEBn
kEBl1Ly4OryMCc++DtCUUcSQxndfjzlMOc1a2DKD2PqZ/13apbjBXzXP+NdyTQBall2KsXoWORmb
vWOM6zp0WMkZ5bFjfnTGYbIX21QB4bADi1SULcQXZKuc7Iz7KCBynJabR7RMne9mNyMPppaPabXc
UtZC5ZG6GdAdA1KzcYvGX6HPpCVfqIs2UPqP4HPIdarPXpcBMu8AJohYvIVFD8LJEpdiZvXCQ3iq
DOcJBsCNWYMywg3qIrZaq4xVQmaCuMz0Z2LRf8Om9upIgycnQgDp62kdLlPYgnoXMnrMFAXQTnEI
oW5XpUnuoFR6x9kMIovszyyOc0jlGFreBmLKOSOQbTImwlLGX90Uvw5g5BbSw7Nf0wOZGqLohp9l
m5VHYzr4NqQ4nxzRVcqMBDUYXdZgWIoSS0pEutnPriH0KPd/aoQkNH/VWmc63OiO5HusRL6BD4us
ywsxYCcXl6eF/DdrpkfDoOYwSV2Mm6MdtlTc4Gf2daZ/OgHD2lRNt4YiAbk1na3VEN8CKa3CPaX2
apxJmGF9nzoBvyr41ERDJakDL9rESYzrNE7WkQkVLvAJWaFphRA3pYR3c/zTZDjH23RO9y2KNgA8
I+QLv74zVPhU2LFHRrPeIvG8L4vyg2buh+AsIvNabM2ddKfv/diAS09gKRTDd2B0DzFusd5IzyLp
uYasLtCRomoz1Hek7CtzIJygGIln8gPjJWvmQyM5OGSAbWVdPfAHUzYlLGCNl76YDYzEtPGhz2GR
Nz2KvFan0a4lx+Wk29c4G4oj854rIGiCcAm/4KhLDR1eq9R1SRSYiAoS4bnjLIeGpexWRaZRseNY
ThJwwaYNQQFSyFqyuhs9h0t8/wREhgNALipsx8eeKZSXYF0khGiey0fGp4Tq52JRpTuQfsnRR3pw
Xv6LGMWP8WqNCIgjYIUkab7SQeRxHRnmTGUJQC5aT918JEz7RRvZMk3Vp8yrvCUgKCshn5MBgo5s
5HWgLCCVPYu7DVonXv/lRiI7/uZd9+XMzXBVxYiPE7gImrWZgttwmpElwFZEsIrvcmb8G6SoYwZd
XvmDWfFH+L+yKH1AhUuC3QfqxFM1OojB7IXELJ1bck0gXhO6t1LODDUsN4/U9kse/h51/5Nvq2k7
+t5jQRG5tuuApDwd3BmwhOwxIL2JYxHA1oyoTu89MGL8yvd+D1sjsa6CCS1cNQAVNxMPk3PaLEo5
oKzgY/0VvW4BlK2h8cjm+DO28BpoQXKEdBGcN6ngLM8+EY7khaCnhXoz4OhPtQcQOwjWwyQn+m7o
fs1yJKyyUs5u7ux4JxPbXYNjCvdB429Lmzg0X5U/fMEHNqL4PljeSHyc+dYvCVwiRGA/BRHtE8GG
lDyXoXzO0AhgPqiuyc/9OQwNe2z7PY5wG5XuQbf9Te0woJhuWEP6znhwMJkvNEyAVJdSye2YExoV
9D7/2nAQXXCux4CG3bALUEt9T1Pq192cTsMvSovIqO6dBBi6hyh9jfHNhlhhrqrUI2rBsDmHnGps
rZPNDaTKfxotVHaSIYTHRsmuJzFi8t3VoZ1tWhZRQEBwwzkJZBXAco85z2YIflFX9efCn+7JMwwP
WRqkVxC4NpXBHL5uDo2vr4Wkms90jyfCmp/sanzAZ3ZpPWkC7I4+Sin3hIaCWpiceyernmUk7xDc
2k73rB15abDwdYiNyRBegxE8oWB/aG3eFqCpMNvEfV4DYnQR3OaBj7bUPfkkvpMeCf5yibsOXgNO
N0YX06oaT6BjieJrP6x64NRiks1n5/CuGQIa7YVYVAbd+qOqi2/a5Swx42KFKfdz1gbgWosANE7l
t23XlNseY29diKfAejCUDMkEMH417XTjhR4SMoOQAZ6ecZPlOTtvPf5M5/Lgzm647q1PscHbaID2
cxuDILPc/rFAR4cYO3bXhC+Vio9TR3ZbPXakSvXxLbZ8lahfok9BqWBKKa3wLbL924ATZ6xLWMry
l2HkD3r5zCAknhQQmLxjISeXFV6bteCLFUt0IlHbABCtCu+GqbU1RsOul2h15HgkgkafS/NmJEyW
mKHymFKmrovaC4jr9q2da4642Q21wxs+7Maaxhn9fU4g2biEu+DSbqaYFmLizVcTlWQ1MBq3IIHG
LbGEaWscQ8N/iDkr2JXJLp08G4E1H8gryVfxjCm4CuBr5lN3HOsZ63FT7kIzNS9hUa4R56Gmlnrj
tEG1cHDXowjX6PYEOz2EmHGRQQagjXbZbL1qmIarvkyJBSnJtHahFMUipZtuNqdAzQU5mXyhmDF/
5i3JzX2HHEU7ZDIPnM1Vjo0GoDLVq8mZDotP9ZzuLPzwHLwtsTNj+ew5VDRGT977WGbnKvWLtW3M
P7ISQe/EY4SasJDkBOKr9noANXGFfmxOvzVJTZRec18FGR6OPMoeRvOKhUhts4Y8gKX7dKi0/q7b
/MmvtQYxpt8lte7auMtUdGOVmLinoo43UduP115Uv7dE6q8lCJy9nsaIGJDUvQko8qm1EKvn/oid
PJNnOfMgVN50m88LhGZAXZiL5KYskUzXIVm6E3sIK2jeepcoSjliYElboVN397pU8JTscFgHszUd
FgbI2J7jGfLObNmrqHMV/EiT/D55I7qUGKrslx1pYGhtwah/olHZUlryuYnIaVpAoIs6IJhoN/sz
QaSDfhRmFxDvl6mdZeBbyvvkdjL8gBPI+Dgg5iDQhnB+uuPbgPnHljUOeF7B7ysHsMsFPqFZ9eVm
TPxxk3vOgw+U9RSH9jpKkquyLaYTVTLL19TJfePWP+J8fC9py1y5BciKMrvNCgIv+7kvd2VgOntX
EZYeJO4PshNQunvBc+HZZ8I5foz0fk6VnokOwYOzGwdj5TfIcgPRdyz3NhmedZPcVNRICrXhFZ34
tySFztqLsYNGEczXjZd/JJOTwW+iKyU8TgQyIFzeKLO7xrDAOWLZlbSvd2liEcnA09uOWXk/1Lzc
o7KPcV8NZ/Sjz0FhxARSjG9tUlXX0K+oe8MStNro5BsX6qkNwOsSDdNxGpdmJdA301rZ7YKOF0Ts
ZzVVnI00G2CZfYkrF9a2SHzeWnc8dAsTj+SVrRxEt04SOd1P+mL0EUAZswRpW5hbRHtHtgm0N0v0
nXSORf2rDo3hmi/vHc1ouU/0zDCDNMrYMq5ds49PrvdiMxMhiZwS3zWq+aZrnCfwQPril+fCFog9
O+rwfG+ajBNy6ETbQTNq8qIGHR0GEJVfKi9De50FrN+OuqY12+xsj1BEwn7e3W66D6fkvpyim3ZW
Lya7Ryq7F8QYzr4a+EZdzqB+O7Z7FX9UbS7vStE9cVzGdeH96mcGlJj/CbmPKwrgirxqNDuh0WmE
9OQ+GHN3L3V4S+to2LMUrhwCwh6K3lgi0b3HwMd4I7Qe7poh/ojTAo0Agd/+xBY/pPp5iCMaXryS
xFu/Fant7Zdp4SYeRmcbm/5LDBnCaov2EowlCc4t2589hS8hXLwVmJS7eYBuxamuZwgmJAyB+FvJ
lGAXTt/CGYtVSBN1Lt3XzrLvG1C/ERH61HZTQGKsY99QQXQgoGhGIEGNi+ousXHq9SC32SeIVgWm
dOwHwuXoY2ZOAh7eQ4UcBYiV0zQiSB5fvWtFN5BXD46DSMsrm2od6zndYljwQPySgJA62MZQMNfZ
cB5AH+VedXauDOnDdwgq8oyBOa2E616XNyljiftGuivfpQWultNklKLmCUtwHiSgrvOo+ZAG1xmR
QKH7JNgoU97UFt1Q9Ew/gXggIYbGageEw/vVi0R2ioWb/kqudtpIHdbEBkxdp26dgQB56jsivK1E
McizSKRPqcqjApeevZ5J2iFBaFrlZvAr0FZOQC0Bd52c6Nel52DOf3K4ivYkde3Ip3wbS5BPooT3
KDWc6TBOjm4Ny6VPNgCGYdYLkAC2Id2zE9zWuS2vzaq4T1MOeOlk83om/cXzu+/hCHWxmZAuGR4M
i/4NqEYEUqkaNqikHJ6mdGdzt/q8qpl74HAyWpMA3lpfUHRU26oJyHRR5sbG8g9OcTqWDmnOfU/1
h0P10XW+o909x7nEA2sbhKA7iGPYSkRaVDtYxnhMTEcdwpyxNOnfS4LVcGxnZFlZqR86I34uu+Hg
SyCNNBazTV+yCOS0Z5Ju6dsvaSY48+UuDRjXq7FIN6+aVvW3qJf8buhfNTFD2xhR3zk3y+HUtnKT
1IDaokGx04PPCFJ9nVtDsyGnsDlGFXxfEQ/3pNOoY/rYZum8TSA/q4HII6LFxl1rRh0LlSHuJiJj
1OQ/pZlsDmMMgAsEo7lE2e8F8jyC0uKflA3zpvVAgQrXvkurBYJEu3kVW1QgZa85wrn5fWoMFPdQ
XsASdjVjfQKlCIh6DyUR/kVr3LdZ63Jf3PDWTbNh6/UWzcZkIcyQViXVZY5LqB2ze+/k7Aao9M+S
AyGLdrfupete4c3+WRBADxGD3JxAiPBb2l7q7ldAbX4H/9E/N3CtiyVPa0b0MKXE3nQCE6t7R1jH
g93DO2wD2nJDaDeXzrR+wFnMtnFqXKAqdGsq/mvDYnvusza6qcr0oKoC4sxQPdcKVExInNNQWKQx
pftauNcZOeZx53+k0dvgpsfc5G0qZWVvQ+DKrsY4OVADdhYcu2mJ8GelpfhPcndvRc42kqm/aXXi
bSQCu5NnWrvuWzKXv4q6o0Rus3VW269QvIC9qfzKybfdVOubJHJBr9nd3p1BMtfAa6Oyzk5zbm3A
F0S72XE5FAWU3sO04k55vADEFKOgWRsz2dq99uhIxwiphuFeByw/7RgQ1D02aP/QScR2+MOdUIm2
vSU2hEfAtEFBNcAF3kGOu3ZUGO2SMb/uurRbeRwcGG+AhJ5C45iVXX+y4PJ0MGOvu/EFUk1zNKmN
1q0Rk4sTmdfowuCc5fT1SpK8NqX0WjyERsSR1OWbmozvtIxJH8znOzUsvphh/kG1AVOyfiPCfGFf
LFOhQl2R3Bku5+5hI0a5J32NzW+y8jt7qW8U2bxmU8fbckjcs6JdTjgdB+zezi5jAFbZ6Nt9Jbci
VQdmaz+TutVbt7aSdRIYtMQ4fqB0DtcY/6/cRh4HySSYv77ZlUV2Hzfz7QwR59IZNCmky9eZVPMP
xpU3hPMkH7NrHjnjsZmF2wn38IYCp7mfUHyaJQBRx3F/JA0igM5Lj8rU4dmRHXvfPC5HRgTQwIhN
WkU37BoEDs/tRSkUqzMBxCxZQFb4OwVrRWN6G5oEDoF1HV7EiNaJG8OkyyqP1LygPDB1Z2gs6GoX
Y5DT52k2hlW8+klxcXSuN42oGb4k19lopQ8usZ7xmF1//jCMJL92XCSEdI2h7/EsNGg4KGIJEnKA
hkqfDkERJx2J/xzmY1DBTI48WNgu4fyZ2+/cUn2PtcvsNppRrJoVqyZzRVQDTCKaysTQ7LyEbXEi
FqffJFF4KZwkx6LNd90yfC8UQZ1h66AjWSadFvMqHMviCaOAPV1qRoRXvkfBNfneEnLeEB2PJvfU
KbLS4wq1Jz6GpvSNDZ06oueujIamF5EN+8pRiFN7Td7zYOCB6gkhctPxNsWhaI8LJVKPF+Vlep82
xHKiltxWlIEUcR9jMTO3pI85dF2/tX2mB6oMCXBWjt6W1hxso4kCpaZDJK3hhC4FRGKBP0X0yRl3
wX1q5nSt596gTIaqY7aS5hcJS4dy7El0XSaHOl41ZUpIiBJHH8Pt+fOH6ZJTHSO6xHpylCXARm1H
5r4cWWbpyUl0YUn9LaKiUlOPFTigi1NFeGALLzh3ZmPfjlkHF3UJN7Npudp9xPk0IFXccxdRu+1f
2zlHgaKob8OeXKpRXWm40C9jywRkCg+AMsXOQk8whcBXkux5Uf1eC7jOeybtSL/N7I2Q4GqbZ2XK
bCeEkjURNyeG5JtmsDllqbmtenE9jixMuqyO8B0l2g1gPv2OvvNwiBs2d8IQeMkIQ91nFn7NpiSr
aaTyDofeYwzdz/dgRMkxmO3rsEtJk8jnn3gkOwFxkdz7DFCOWeCNnVSXXyeth92B78dO/X2s8vxK
xu5tyBmhFl619fEfrxG4GwdMFr/sNH53K9PbVaZqgPPUEncAdJkul7wCsy73kBTohjk/YCkhtMnB
2BXIz0zDvW5qpCgIk49eql6LOKa71Po3ZIeGDwmDxwQIKGUxK2P2VFnNcEb8JRK9FU54YRLCia7w
jpz92WVY+BnDbusZDg0bCc1CPe20K8Z1AzKhFHzpDaeFVdYzUItrfgtm7Z0Y1a6dw9uOARntu6kx
9k2FPLAgfoxd7FwPpKthWz6Fs9gFNAtXHV6ETR3RQylbMqdod2cEKO+Nyc12ohu5Ukn3LZ+OjAEZ
VlMeGEx2d7W+D+NgxtEVy4NZdNbGmIpX5T3aFqMhs0+vdYYVAy/rlUdf3SfvDzrP9zwTnLbpAfnt
dM+RPzi2CdMYy0fgUAdiXcL8vnc9k7NSc6TbEm6sBEPtKJyrQfu04hlHcEbuqG/N6TJHRB0n2Z0G
fztUIyga5Hx7X9p0uIemZwrKoVeh9wPUMEMTWWcJKC8ra19V6kGgcKgfuti4VM4Aow0WEzo92mam
p7aYcaLHXoEA9sr5DoZSvLXtABWm7g0M5Q2l2+yf8i4O4PsWxxF01z5u5bs/cbbP/OLQD5BsClmT
Lp1NV0lBSoSVkGu65Mv6y4/P/yWXKM9WRaQazCapC2PAwNQaG+ywv/k/kCb08zozR4bQERqj+tME
JRb/ECcOBj6xpmCNOE+hDsNLmq3pRjMX4pc+f/3zRzNW4a41vCcunZHvZ5ivPxa0Pq3m9jPL9vMf
hbSjyZ0cDgjLjatYIhzKXI3BGO50zZpBIz5td1Sd21mjlF58QZ8+ok/TUJQ4JucwmxPfQimhw939
9eM5a/nQ3qI+K4zk0a27FmK4mv/6Rz6g5L+y5f8/zP0PSUjEAnlkrP9LuPtvWupr3cVN/Fb8FoP0
P7/rf8XU3n8RgiR8XhVPuoue+l9yaqLeTeTM/AfdtPWX0vp/5dT2f6H4FaYPCFi4Ptlu/5JTC/5A
H8ma7wrho7b2/4957l90xgjOsFnY0nJc9NkuZ/TfdcbxVA+d5lkH5UDUZBw1/t6rp8dqpuFDHjN9
I2Vsi4jVfqrHtYPnaScyFBwEfpkR7ZIoFbvJZdfxkfZ7KFLgPt2Mbefc1UH+xItK0TbA20aMxfwW
2nsLwnUflBX5P2N0zC1mOZLKkbb3lRL1ayarfAecrl/HpQGnsmbYWn/zLk1UpWCnmn7V5C2l7kum
4nlXEMWA8NA6Jj0Cp9FB/2AE7vXsw6MZsVd4Zc4KUHVMQ8GNeIX2EX5zEVX+VhGSdFCyfqyrZgF9
8Fm1SYxJL2lcSUsQgokpt6JFahVG99G6vXns0FxlbNBbl0QHNsZpx+Gj5cCevZU5f0BdTldjNeU7
hBV6PY3VeLI8tI64g2HUXuqpOTBaN9cjXZBt3LMwqBE9zGtk1eXGJ7IGO5kC+8GAaJdqppU5nd/1
YNnhJuRs5EtV73KLXkhBB5kMAA/rIEpuL3RJk/Xk9yl17MPfnuj/IEW3/v0BkRIJOuABm2eOBtbv
D0gyeXWvcQYfS9t/NFurB4TNj8xrGNCpBqjghMFozrqL2XFReKMRG7n/czP/+VowEfydccGzChLB
xmwkTeW5lvlFEy8Mi6Z/mkIAMGC2xGXxalv0JqEBdbehyJ8Mv/iIZfanO/CFeLD8tS4iPxeIgoMv
wv5yB+YOB38TqezYGDE9E7KLeLCXs0y0BKa3ot5PBr7WBM3nqlysiEYzFPtgaHE1IuCnP/v8z/dh
QUp8vRGu9F2TeDXWD9PEo/F38khiimbIiyY7SuzEOGENuW78FtjM0O4Bsdkro0Mqr2hhb1WSnvAd
zWhQkcnh+lyPthJrVLcf/QgaSylgWD5Y388/agHNjrYQSB6Sh3++aHu5qL8RSj5vo4MFxCNfTip3
CYT7+0WHvAEk6CZctF/Pu7iZDm3iIZnvDSReibKY+zrxxh6qV2XRT6pC3sM4YOAG70TT6nuvFJE8
NnYBOEj6DnYmNLPqKQvsbTUKyncCyGnurrMq+dFqIrXI3Umv4Dc0bK3TDwjBZ1oo3AgRv48GQILA
0bRLI3FP5dpuUS89/uETLw/Gl0/su3QFke+avrTkl088pmGGiMMEk9MOR9ug/qurmLPL8BQRHXZt
+97WLxDMmEImV+iYzLVhWAGcBkWYz3J6L8mZqvs+p79Hu8msMRd29ibGh7ESo//YM5vjeI3Rkq60
KlkE/BJZa5EFb35J2pvTVekVuW/mrnC6t0qP86E2GA9oYu0rEuziUCKmCv70vizBeb9/bIBQnutK
E6Kby673+xedWY2LxtZGTl/7j9rviMQR86UOsh9GF3T76lcx6U0h8D+O1NU4Eh1En1t3yYpiesFg
TJ1aBoQATcna/cNX8p+uzbIcgYPI80jI/2IfqitwfG2N1L+aDmaduoD39ItmSrKpGvVYGpxoZyCe
n9uB6BFuKSwBRciJx866fj30W4NTwarsxPeGzFo5E/jXIufjsWw2XQ8tVbdE1Fpz/csh53BViMfZ
nzDznjzPua1Cqz4YYjABaNb5hs73bYOUZENWGcLDMr9C0vI9loG6+eePbf37EuagmrAskhOV79KS
/v0rocc7xKEqIY0peBV0VG5lM/tr/EzVGmfDXVHZG1m0+6HlhBHwf2ZonkjKovskl/mhiBEM/uGS
vuwr0ne4DKpRk1LGIdL3yyXJ2IAqEPkASAO8o5k5X8xIyX2dF8cC79Yxaj1Qzb15Er7nbKCbnmOX
7kKTW3+6kuU1/Nvz+nkljsUsQUIwk4715XlNGLsatcFr2sbB2pHv0HiN4+Jr2cUJnG3BOpSiz7ua
aT5ygNxoHZUHMCPj1TRkigQ59ynzBJ0KtDg7RzhbrcQfrtH+Elb51zUC8PEVOx+ryXI3/8aa6lSG
TF+PLCWNc/Zby7+qjZSekX42hNd8R7Q3hxgs3Rh6Shn9cPuZVLJBmGcnzs8UlO9p0sRgtN9Tx08e
RguxCtiNPvHyW2FkIX5NJtjal8UW+icR98J46rqoWutJNDfZSLXnEVVnuOUf7/6XbWH5ZJZPFig7
A1mg5tc3sp9AYldYs44mRuhVRZZ6VPXTKfY8wIBNkTGeQaonmCW0FmF7OgN6HeB+xVyvaSy6w9VQ
HIhsM/7wzjhfqo3lwgS7rFK2xznd9L48oD2HZj0HbnwcEn/vtvQlm0Qn7PXTo2MirhkTfB9xOt97
gW0tNxACOD93EkGhoFUy481b1cx0N82IHpfIl40ubfcoBcDwOWt2M3185Q7ZxWSUsnN7HHaQOayV
h7qfkMXu0V7aNN2cGG86Lzn29w0D7PZ9TGW5lbPVwZzuoC8By9ZOftdVOtpNmoYVQjLacCKaSLIZ
6uvIa98DzFantOvOhUhpuPd8j216qJyyfcOGfzOKK241yvcoO/hEg3R+6O+NdEZ4qdEkfLJXAi7k
7p8XAfc/LAIorzgeuZyQfPMrTIpyNRhm1zAOkvLjMPQozqqckKqZD551jrrFxn4X+CpYe0FfILv2
sh32wnKnLES6Vij2jLttggVGOA+AbJwoZ1jvmZup1+Wx1sWHtmW1QxPzLcj85sD7TDaVX+NzpszE
xjnEJFlJmkdp4NOmKi9lX8vXMnjE9IdsHzakQ1RrPfsvSRgpxkQiBo4M+WrqbQI3GknZAWwtAyxJ
7bSsD+NpoBvGhOrXQD7Axhmg1ocEKjMoRD81oL0gHrV+ixq6LgRL4nngvGC7mDIaPzy0KQf+2KCx
EwY1Y0RQsJan51UJKWYzoH91QoZMGNsvXHG7qmq9mw2dXMl5ZPbu+H8d/X+Lzf0tJvfLfslL4BFV
bwMQc6hV1dcviCBOQFkZd8mI2w7PZ3MBIW/SXO3oE1vTPnFa0qzpgeDqppAZi0eV0WN3PX0XkQDH
FFYw79DZ2k4lUZhN027/+RH6XJ1/X70h3vF6uq7w+Pn1UBAbgofIaOjhLrVwNfQPeRCGW01mw4zg
iHgocjrjGO9NQLhYVlP/hJX+PsWUyS5AkpVGgy5nl/H/zAHsD1dHv+DL3uKZrkuYsec4uKAXb/bf
1+3Ja5xGAp49ejUBXTEj9XXYISZNYFkHogQmyej6ZEiQ3UUe24zMDvmckO74uelFTK3/+YLsv070
X26YjVLGxFlp2lzal6o0q0uMXpUIDqONUd+xm/Q+Hym7LO9Y9IXxwi/tEIUX12GMWjsvP/xMlG+2
fqWBaNIkt+ufHX1Fw4jyJVcvOkn9QTnTnQJ3KNDFq2wXxfZtkM/jdogqb4exjfe6561A4A73lk53
R/ZXH7XbPh3D29oFMIvkuzzyVd6QsfyuiRe8IaqdnJ52vg0EM+0mxEjrcid3URh669nv7b2q4x91
EkXXo4M6JNU1BM6EKtjxFYQY97ajwriKfK6zZ57WSO+nCbUHPJEkNkkSFHGoivDUZfxRKIGbnYMm
c5WY4b2v5iVels0/DxeNWpDHV2USDGtbz+M+6ptffN3NumL6Rbyp924TzLnNspoPRWRGu8jcCixJ
BxMepkACdNJhDOk2ksmj8F652RFxF8N9YJKH4g4oLgmhJCedAzSbnGch+sfyG2Th8BzQPO4a5mV+
UW/ivQrFxhNlfWJD/W64w3xnj0iRXFoSzgwuIx8i5ypbOhdoTuAo6+zVJSvkFGddtBrinHo2D4qr
uZevOT1vaj1C9n13U6Kku8GSMp5yVK5AZj3v4HeKHavLxpUfBdFe14F6mQVzQYJVo346trn4hfNb
3HdZ8ubO00AfaDL2Hg5mZh3LHqK8PSNyuXlhETznluHfICw+NkMbnLNlSg99BHbeOPBNej2Eg0Sg
m8hLmuhBy7jAH7Dlj9Va0hS9LUWOMUEWh0CgLuN0I/at4K0mIxQ+nwQkZhsBIk7tPockPpOMXJyb
YUTqo8C3VibjWEQFr14LJiQhIfFqin10jIP3M5II43BDptf0gBaDaYbklF76I8fmfKcYifA7gWeA
lPZ2ASSBdVTo9qjq4X0AV7EPDUXKiFPiRcb/uyFw7ELz4kY6DdQ+F+nhiG/fn4YnOWP0oKgKN2ru
Nn1ltauGU/O2xzCJtEGdpN/QFhoaDIuNuxeyviF9KkKUQhCdSNJdpwpjY1ltitiGoZwE+XUgr/hO
2H27c4uROrVjFjRrvFfJiEYtC/Lwasyr27lb/grlXruZNu/MyjpFPcfGloHZZ9FdFwHusm7ekL+C
iFFhdkzJ8+CII46arA6SgqxtaCBGKmuHGtHtxLZ27XGPAQuju8y+BWSMbJsGrXTa+/FtljFFnRu2
L9t71oy/7mrLYEaSZhjxtdnf+NZkPdsBL2QknoQRjs9iGXrJBk2ToGBCxBwBKOpDsdOq2adBGFwj
/eA85qH5tMlWSseHvpjUDTVQmeQBollnxjAgL6SMhDdm/rM3Mf0QEuRsxtRnkLxcdNz4F7JMvXW0
xBA3iG7WilPyLrXnaN1HYbXxI8xHJVYZOwrPYvqpEAJMKEBu0n42VjLR+bqWjPOMpHCuTXz7HAb/
m63zWo4c17btFzGCoOdreiulvFQvjFIZegsQNF9/BrN33L2j4z60oqVKpaRMElhYa84xRbxPZ/3q
4JVLcKtc9IhhiZiCdhWa6OUk8xI8qhctANB4g4JqlphPxthvxPKHY1Mb9kIH3dbJ+vE9aFSO3G9+
y4V1oX40Drh6usfA4pfLGRV9JGp+R3oQolcLxXUOAPrggCDqLHX3IKns98bHsWPU4Ki0zSmX3TBN
coA2IHMb6VYXz+6Qq6a581FZsbex7aw6TxYCxdqQ5lcbQbTJ8BZJBJF7ju68TgH9CcHEKs0Z5AkB
0kWMwa96sDUzOgf7eqZQCXr+cxeL8MUz8It0U2adhZv9gMHBRJPblVLyYQLjQ6HB0b+dP52OpaeF
BITRjtZE9KfUdA04Nf626lbuWtfuj7Y09COGWF7CMnzSufS4+pCWcszmhFMRnhWOYlNNDp7S6uD6
xJgPY/doEmMEc83GC6/wTOXD1Y8eeSuLoxgw1oZYu2tTNPBqWYe0oe0H2iSfC3OydBXRiEmaXMuq
OAMDgGvWPrkJ92Dd2Qy/4cex1ksNGF/KUzGgpEwJ+OqGn1XtvCt03Nc8I4pMd367Q75ySvMMjbQ7
PdyfdZS4E800iLb5OHRbnB/JzhE/wA6xVg0uwVKFiVu0kytdmc11lsif70gS7F2kwZWnxgpPOAu4
xPGnrAIxVHgeznOWdU/4mOpVIEF+iEjgD9cvXelluyK223UZdoRKiQw1W+0hR+zEY0I73O8DUu0t
pzgNM1z01O7Mowhr8xBjHsBvMmyNoaD89vC5FF5xhn+IJ5uma1STZ9ZX7XQd6u4NJAg1tK0/i/6n
KmnecGKxV12QP4wJyqqs4w1OYaoMpethSCy6HevFgFRpCZuusse6cy+V52WXISH3PU3hKUU2o3ws
MexqbIJtWdsvCSNlR5yNEG8oePFjBtp6qMrgIjW0ExtGWLtI+ebiWCTW5xz64pL4Zr3Ok5PpLzlc
MJTgM7BHN7DEOUb26hBWhOAFr2HC6SGcwN0ZUqyclO3WND0XMw3BDRxB/a1uyJOy4aafTW/RPHbG
NkosKFNTYx+wLRF9lPsCZXXwhgcU4WdSXUMngVNLk6vPGpIlUHbFoMPO8yC7vaGzrZmjG9OZ63GO
6de1F4+PhVOFuLBw9Ws0/GZ2y2fjuXC6ZCtLZigTdvJNkU/rxtf5qZMusthxxsqXzUcHlM3eZ4ZD
Inef7IKyRu1iDs0RJQNws+HHYHyMpQcvKsVJA4i4DSL3JV8GHqzjR+6CYJWGVIZuF701A2zCjVH5
/kEi/VhbsSMuVrmFNPqS9rQZueUkmy7J4BOSbcY6M6lxzd7L1U9S1E4jO/E4lY8G/e8VJz/aTnhc
jQK0W4BXZgTtMEnvPR5mAv5k5NIzi578NjzlJQJ+TxkGFhHAHNMY73rVPNh+z5iG2mnXwWzLHPeF
khpZnjdcehybYNNgkemZzMO++J62UdV/NzFEFBQuGN3sr9jHRzRGhMA7+WtHa2RlGv1nP+DR0WwD
xwGFxUorBGrM1+GjTKSAGGCsNhYZwWaTbkDK7/MUtIQ5Zy3LWxWuxryPtkwF3INtmSlK1K05YlrR
pt40HwOaf/bTHN9awdZMpM3rMH9amEdBCfbpxrFrjaHYsdejX6rt0E6/m8GGZlAQ1+Y070SLJAzc
JMJzI9sZAeUEnoIdXJwtcUJfKbiMNsdFVnQSDajL+o5Wg4DJGvTaSNLaaKznwfh01IIUmX5ytkfz
0Qb7RHLcLsZjQHbxKsmRHmFD7gg7lG8JBzjKCn/L43ZaG/UmTppv4WHn80oCxNnkaMAkV13Rssu8
fWZji5JtUm67LFyCBwGvMLib43mVjQY4522I+BfyHYQAvyQWCTXIiqE3CZIl/v8Ie5RWKMRUMWzy
WWBDpvO/Yvd6tOP9CHBh6vLVyMGpT1AHLs2gsLF+pn1zbSejWCtkmp1R/LKQ1IfxZfKWDOMJx7ww
KyqFPn9Af6zYrgnESKJvwiSePb98abzugED/TdFvICCPJkcbckh3EHUQRoHCw4TCx8IX0pZZRQW3
C+LxXwT4bZbgk3lGna3QFNFLFBuCRjiaGOHRW2JEf8i6rJ7KgJgDloKNl2O0zZZuoKktve+a5KXp
JjwTkdtdGQFyS7SjsZnm7gfFEVu2dnOCfMM3LwUC64pqf+cY39nGd4xxgO1vnS5ZCvdP7/9wf8j9
038+LLzy1Kd5utL3/x0ivYUF8PP+uP9BIoeMD//zmPs3Tq2ZLqvQ+f7ZPw/E8RXuwtG8/PPp//yo
5amHPIjJ602gMAoCLTBCZ/umhfL2r2e2VGPN8G4h5f/naSe5JHUiLvnvr3z/v3++858H/c+zxKH1
gkMHufA9bfv+a5iY+SnkMzxM/4/Q/q/f73+e8l+P+dcL9++X5p/nWZ427qu3UNKMmuIrxhfms8os
j66U+pGp8EFnqAMGf/wZEpNCrdrvR2y4iNST+WR0PqpbTWcf7SwSOFa0XYYhFD+vHm52QIGflcNn
mfS7JE9/6ry6Fh1tUNm4MD3VrnNye9Op5J14CI9LvQ+2psrVKgXEuhWj/oiTKrz6kA1ac4iwsiQV
W5sDIKJEGFjlDXEltr6Zc05wamSUxy5KTjJoqkvN7N3zm4sXlOXNJsnAC3JUvhzBOIAkWzKjxcqz
zL8yCePnzPzuBiRxVk5ocNU5mLhDZ9wFx7miPjfG+Sd5XU/5mGzRk62FSaikh7C5pdu3sQNWU6Cn
V6T7w7EQ0EK6wQRAZj910zKHII96HYwXBY6hSQvzUOvZX7dTwVEqUP0eqtQ+cTyEnAW+6Wlck/6H
YddByhYYN5TI7Ya/elPZxAMMjc+A3D7ErmE8x9uOE9s6rp1o3ZLyw7SLF01GBtNNQKA4M2+F+ZLS
6t50s/8r0L21VnaI2hzSoTccPS6dlW/9LqjZLJtXQ+FMI8uwhY9TxIzc1BXhhL32LSPdj1XfXWlM
UPdovJ2l8VCObfhoBMe2HK70NX6aQu9rs9/EOfKpUnIOSgZ3WvnqLbOj4JKE5S7tePXscPpqRHhD
O6j2XSbo5JbGTg+q31AqLknQGfmcKn9qsBes/Dj0CWucbk7BguqQwAmsZ6e97mGo3AJS1MAcy/6w
NF4uD23bqfXzmt+WdrqdyUvHifoxwLYYtw++GYFUmGwXlxiGtLEO2n1UOuMplqjD54mEXj+EEkD3
NW3GaG1P5luOlA24ppEeZhBwpF4zyfEIjcmLaSXoPRCbHeyrrsEMNXXHJc3cTphkThiZ/Qo/W9mz
B05GD2zMBE9wrxc9w1uSkwQhuIisSXyO00Mj0t9AZapdSWBONGXJfpwW9IjygocEDZXQ/MboTLBR
ADbHKN7c+NPktWSaUDFXfjAyjKap/0cWCFyMCB+glfaC/Ae3P/RJtkU6XzXoKiMDDbXdtkeRjng3
uLCCNs5e/PG3Y0rzyDclKzWCyikX703t/dA4n84dyuP5BdVgccAbTAPfltcpWDc67bYzYlzUwvNP
6MguYbPDY1FFr3ns/GaK5HQ+4Ap/wVUZpyhR/JJlER20HxiAPoh4aGKE5WHk2mj4w2bLZvc59nDh
gsW5jl4bKp1qH+0MPxSdI9APeX6JRA1hnImA6RKckZKZuZra7mw5NSLo+TswaZ1VkDlLRAwdfosd
xPQPkCoIA/FNsm86r1LmT8t4YOqHkV3bS3d2Kl/Bf15c9xtXeUTX1Lh1M7qWpATC4S/Ej2LCYWia
I3yiWD9C05rWBSwv3tpGHNrW/QEcjEXDAdEgXChlPjL/tTWgQLYb9QlV5ax8gUTSnn+b2SIenF5w
0+3Tv30UC9JPvZPuQ0n8p/jLBTish7Gghsicd0HgSkSdj4LdQdBv+NMutC3c5WQER7bFBYgUBdj5
GhdDuOOYjClxIgcMiFa5Lb6pMUYVp2ccUEDRCuy4CiHeMnyOre45rEiLZMEg4Zic3zx9D02CXCxg
5Jgxs32aiSs+iL2eYSQ5IV1Uh4ytKX01gGStmSnGG79F/B4YTrnvoM8Qg10HFKEujZYqs+q1Udr+
ti/1a0bbwm6zv6URPAWYSYjFdkYYF842fZZl2+6KVnKPTMVTmZfXybXMLcMC2xe/lW1bW6nUBajz
Rzjh4csWj1o/lK+waqN9VmKIgL+GQCtS3nacicHxjWLn1zP1DPT8zqGZINTWE/yYfJL1DcVafDXM
h9TEJ95IphP28DNCNoFZl1TaqZ8YXc/xe5Y7f6x2inZyaT3Ns4c4k5ICoJH/bKtk5xMzN+KmcVvf
vkjugKQzviX8wtXgfxpdxYEF2+5VKxLdXPfdF/3JbCEJme0a2z7pWWhlY2nczDZt94FATZ8vbvDZ
hyzmMztLoq7fG1Xwniw0wdYsvzwKvVZBJbRgL6NhoV02jN4rrJCDiKAHQI6mzoRfRFDMGvCwAzlm
4DxbMietM+DcGeHOBYLhtI9+Jg6+ndxWGuBGfU179weJeNkuVERBT/6epuinFio9EwH+x4MtiDMu
Wc81h0RyrtayyVrqb/rCQcqVmZDxtw2sCv60sJtDae28ivNGkE6w4npZ7bR/wkyMXhwt8YYyvw2A
KuRpPl2GhXohhhpqVKueLY+eRusUr7LfGZ5hr2xWT46qKN0L3RErZIlzlyxHPCmtk6rVaxNyrg8A
c637xkVj72lznzpU/GxVJ1MCtsrSifNgl+KHq/yNYWqC21T8l7yoI0IVf08pwrI8MNmeJQSMWC3W
TbqJq6VDNThRCaeEjdNMpvOYlYc61semIkgMKzULp4fLZFPlCPGgcbyh0s7XlTVio0nHm+VMIBc0
TWEbF3dt0s1j+R4wh0OszNekBKLuJUtCj/Wh80K1dUuU2jlCa73cpMRJF1t+Ik4UiF+gs+m3lSsn
iA95lpS8sBmGJYHZIZhwUwAPcrdAokYimoHEoBWsGNNd2vgPOeDOZu58ENBWg+0iyJ8zdP77XjTT
BqfTXNvVb/riRQusDplFg7GjSD+gmX30Dp5INNYUR6I9G4sRvCI0eyY4sUWk72JCecT9hIHG8M/c
RL/dGpvikOQ2EUvkGba29UDsYIK7mFDWUVufsUh3AelmpXPgtEOjTjY/SjmOW6tuHtLQzR5a3zt2
WawJug+HHdlX1dFr7V2QHVSjs9OGgxsm6NKEPoCrekrK8DCZ0/MY7VHPGVvZdXsv6zTHGXyb6Q+s
bRiatmkz8fKIHt60wUhIhXrT2X1DMLXz3oYDflv53iaMs4kx/8A1be2M+bF3IsAnlrqaCSWJU6or
Er6zGds3TE68AoMPcCx59Lj91wzcHzJXl9zsbQT0kH6nlB9R742sbD4+YQdf28jW2HIe4xrBraDG
eetKRGs+QYwnEV/I9HhlTpCtAyMsMWlnz7O4qa5cJJsonlqAuCtnijY4M+tVj8l1NroL+kBnq0dN
yRXilXa99iEym4Sox+G5F5reZ00/ksm7MB5xGbyUS6zB3YpD65amdJV68TZr6Kb888VeM17vEAdZ
fs1gCXTnqjSMhi22sd9iixlVHxvGSsrMYiKDbUwRYrbpnRr4K2iY7OAl/raeQ/N0/0A+0Yj8jtIp
U5hJlg9eNNebxIdW5/Zmf/KXDxhZCMEw7QOAKoivPXyzGtsmTC7rNBQGxaJqxEYNMj0P3ptKE+YE
RjF/oc7d5nbvH0Qejqdm7FCg2fXl/5f1xHZFBD0NofU96wlW0JIld8qtrDvdA57u8WJ4XBiiiiFW
+xpMlbNkGdxjnYb7X/jfz+2+9PGxwZjFy2n3Z7fPsJ43yqbzQ4DTPdeuuuf92gMGmJUK4g8rLyLk
8Nspa7A04LY/VXZCtNd/f3xK902C14Cj6A0nWtZZuQqrudv1s/Hi9Phx5BeDZhCKy7/fHzSOKN5G
gpdWsx2xQCtpAP/JFyhO5a49Um9WsW+SLSU6xuhVUrEr0o3o9AR6kWiilZ1W66olgx0mWL+uTE0A
+z1DxVqMAebyISfC6TQ/3GON/kk4mkHOpE2UHkMy0ve0gwgMZe5Z3rMQZ5NB4fg9BzZ0xWxJQ2nv
ESiq5C9h2P00LufP+4eMrWIz0rZagdRvGVyRn1bCxELt+5B5JRrURmUbqjjgRDEw2HvKEyZDJDOM
y9WhI8usVJN1gjigV4MRWF8gUtUxSPMDWm6YA3n8s/VaY2tXXL9Klbt+whR2/0A/eyN6n1J5aP31
BMyOjgZMr/s/3v+vWD7tgoZJigqxQPUMPRMD/Ke99NZ8Pb7LomGUQ0SoWDo4VtJQXL7Vnk2o7gzp
KJ++WAGxoq4QQCGi0QW+Z99CLgCoEa7F37jmy7MenorgnEfmO2AdppmRpstrvs+ca1dIVm/WSLKO
Jd5dncq1gt4BBe45SvVumkcQSFZ/pCb+U8fUzT9it/+EMuai6uOp3ap69I3hCQXmu4TThlznbfSo
QHz9E6swP1u0amO0377j/ER8+TR2HofNxhzXaJaOZVCdDZr8JMDSMrcsTMFQDTQnSu5fB1qKLikZ
WZVq6B/TBfMzh7rlS//9IOlHMXTok2M1qdX964Xftnuia073f/vXQ9OCmnZZ6KCzLt9q9srfdqPz
8a/H6XCJyrl/8f64WboBtDDnWuclU6GqhCQ22cWaUcNfvDtXcolptYfpJ1yfdNPRbSqbBQxKBbDy
y1CddGduAuNcZlFw7noD2WkBowUOxpq54JOxcP5hnyCygPHS2gpnMG8IiR8wSKJnx14mYa6xi/OQ
MywGUNfmn2TAaEOnANdG1fgv3HLC/NtjJ3xsYCZV47B16+4qWDwuHq7lIS02QZ5splBnz0ArMip6
ipuqzpdIxew8ynJ8cIFDr7uldxcXFXOMRn23yDz3NZJPTFgHGgkW/qv2lWO/T03X7l0XvparzJ2F
RnlTptW89XrxIrJ2xK4fU3RH7MUBNcbEdr23vQe7g6GZtPI2wlVtpQkwPLKOnZtA1woAK2bBeEg4
slAqorhOEJnv6URy1lfirw8f/ZTDdpI5k6TMzj7Jd6JF48xbnz1/Gj5MEegTfJ2fIi3UjoSUX7II
rr4nnzAl3TwV/3bcyjyDzt7EMQinRL8NubU3c+lifMOPaVL8TnKv3EAfOc6+lV1gMRtmUCfK6Xct
g/fWsuNduwwCZO0/cHeQ0ZmgNxCxWpV2sAtUgq12+GS150+sj45tcZZIkleA0DciQ5qeef9cQHQq
c+4zNTQ7XbcDM5e53yP5+mP85pw1XLLAexVeDKgwBVePd+IVx4k6uQ4xITCuE1Ca/t+mHsBwzBj3
JLK1zj4xxyxDA11wB8oin18cDiula4m9KD9sz/nlV5BOF0j3mrnatF200Ipp7Ojz+9hRumipoNz2
DJF6rLv7tCtvtHqpcjmc28l2MKxDL/tLNc71zjXAQhmOXjtmeiNe/odvJ7ch1rcMMYBbcKAcnASg
UwQjdghbWtf5xjXMLW5xTprbNvfOU4Pj3mZ4laMksdyec7I1vsaCIXDVJb8Ne7boLhjniri9Oeiv
Yzl+ObhXV4k93GDdP3UevQrlPpuD/kgK/VklCebn8ZDRs3ezBn/eVP4IfPRnkGFWtsFt4Qz1pa6q
n7z7Oe6Q+AmA2C9qrRl4eXK0pvzCQm8yV/pNDtql94Y/o3D+9IzkWaB/jgWCNukCBEz721yVHV5J
CXDYsy5+OX2XMviL7ZOC2MU005ncneJmy99oYL618H5Yr7CnCIhZFsq5rX9Npsern/wZCaFmnuQO
a0gSD0lpf+Xz0gqwmFlI/T6F1siZiMxWGcTcoooOBTg0BO5fXJfpNjN9muy1/TDF5rsKvGSToROm
D2/u2uV50IsAFhYYW6cxP9tB9yICXA+SaSKtk3LtRkD70OosMkCfWg8aH5ErzG7xCxTWfLF9myE9
v3guAZ0AI3jNWtXsq7li1N+ek159qcKsGP1/pEFOaibbaimIz/F1BKUMnFfeEWZuuI/JaLd7UVm0
QVt6FGjIRTWEm0GMD7bGHYrAIJt6kty69uKNDDY4XD8mscWuDioa25DTvnU0eb3YvaiJ3pW/rFmW
C/M+SojGdED2BTGtNefXYCLDsbJ2MwUi2VhxT+1r9q+BzJ4HOawAbYqRBLOM6DcgurR+cfKwWnEB
Agqj/Ve2B6MLDtyli074mA3yqbeNn1EYPPMKk70wsrfr20R49VQ2W2OCTQuO3OjVI1hz0iLdQ23R
+RqsbV0O7zSYbN/8i/i56kMmBD5h8vX0otX80Qxww0JRkKZZXkA8EqrO26Nd9I+CBpZIfyEMyQv7
yc6xqPgq/BauKdepBiSbDPZOpiaKGleviTqW+8quUblKpCQ/Y7R0q1BHP+bB1FvB71FwVybGzQWK
k5tAhlvmlb39TWviPLtYlJyo+QVO8cOhr5M10uOU8afpkaF1XsTsyncB7Mv3JPXemFrQROvpIINd
/KNqErq0CJ7gIez79otUVbzCvvlglsY1E7ij0/B9jBmFMilEEAc2z50pGqp3o2O3rcPmFzGNtAKb
aMERtzsdRGInaeyvp5DjqSM/GSY56yELmgNWBWxeWqNrs0yqh3E6Wpb+HSnOL3k/3zoPMluUlOYG
2QzN8uqvSVuUzVU/wdbhpkRNMGUtdtjkdZa/jBTbUZ93XC1KnYWOuIgQ9O+K8qXsBMaxFlEbYak9
VgZKYOguU+yn1zTsPuIKHDQIBPDFdFNXzJK/BUMBIqhJ4kpLwM4Ja4ljMIhAmFBuDJxum9ng9cwg
p6EGpQU6W/alnumzmj5gbp2YD+Eiozeb6BQH7kMwes5LO0EOIaw+q5FXCNR4RFJkzCm8LX8lup+l
vQTF61dEUXNuZ8lLPOAV6aNhP/dxe7A5iG39PIXjZ5NCFDXI12uP8yXhNILxs/ybi+FQhMieSExh
fbWshoRnHj93SKuqviRrGOLfbgyaFsB/+BoFRfOispwWiiP1nnIz3YY9EDBX5em5cqenlnneJXSU
f/HS1trhLSFolIC7iyhJJYuFdQ2t4jvWRHZF+CiOIzOxIfTbS798COpUbUfB24t3zztZi+9kGotz
TYb03mzmChogB8Q8XzpLSwxAV/ThbrFhTkUpDvTPHr0M9dz9Q9ADfbLKTdm64T53/emUShtNEG39
2BuAZ/VsosIBXzTkkv4YW8nD/YOYUO4ZIUpzZ74FDO7BOgyLKxHRJzC58LIQrHaFN+IszMB8aVS/
Vls7l5HNED95D/miHmHd9dJ8oVbVLz5GaXN+Cdyc9A7Ttc5eX1tLCtdMaTt0r0qM5Q5XBFVilln7
IOOSi5VL4l79Fvc13IDlEy8W004sM/zaABPkuBCeLG6vjWOh6M6lnB+SOWFf9ahmGhPUQqh4eTyr
ci6Jrv5IR6V72+q8SzHjrBJdevCY0K29Vs5rM0H840f2Q+iPyOZ6Ihq8HFtEQSd47fiDs4UjrPYW
BP6VyiCDDhrv/hQaDNdLxbORqOXMNVP+yaTnosKHMdgPdjO98CwbK1PQhVsm3RmIIEeLGhmeJmVl
8HjOPTQsQWQXWxz4esSMlkHmQL5EmTs9R4YETMTUm4dI20cjxGKUUE4UmcjO/ajZsGCnh+2zmu2E
RqCAvkfPHBMdQ4zZgPPv9psgoXb3epR3yGPUhtvMYUmNDsaYzVyk7YRgdKtadqZU8s22Ge88XrJ9
49GINxr6ilKqYDNo1BeIBzBROqeIyDnacZJa0T/FhXODcnUUNP6ooAyYBdZ7YHL2uBt6+8ZJ12Ys
IRRx8gOigz+PDXTrBNlWOPFEaEt3jcfWvybZWOxn1T02s3OZJcj10e++cm38Dp3BQUsKbDJe5C01
WFdZ8kKg1+HoGuVnIpVDBtNRuQpGVpi5/3amiRC6CsCkBkUVgtupZUxWEzWcXbNtVphaUt/Yul2c
boNyihe2w988GrqDopuHxGl88LPovPw3u+y+mQ9OsA3bjwSRGGPNpCP6NYis12ZKp8dgMDh9sv7b
sK7GKfmCjfBcS2M1ijhCyJKj8JpIJkgpUxxmZ8CcWKqdGsgFAqg1OAdYsKpfCGHxd5HBVQntidbA
VM/XLP1VVG5IchJJdFAy4Dd3UwNLGxlmSi4xbGH3mlftQgLDkh2HNMG6/ETjFYCgnUFcgXvMCmoy
I/M+cMlkNxUPn21E+ZH0/aGKObDNQ3YJM1CwunTO09gvlmnYhCElkydApcS5HVPNqORgj5yss9LE
DlnGO6sdopPtFdyVZqGewVkfMud3lIcJNTiK65HR6jnKklvvauMYMZNWsSBbI63wKSXiLLMx2NRB
jACr0OW2pEe4XOPmtrdpDd+zCicldm3FhjGNwTHpm+5oYr7KXIdhj56fClHckrb0DiQBwSbyRXqp
3MYAsu8/sh++mWPzxS0E789A6xnMXXj0RQy7l06eZdXvFlOovder7yrLhlPvps+oihe3yXiZMtiG
fRpwCqa+kNXw3hEIM3sDqhNmHqNHc9YjciWBhLv2MiYk8/yj1V1PW9G9SBP7gNNwoiLaBF0SkB6s
lBlB62NKL6+5uUBfR/JNCGggaDOonGM/I6WJn6pGO/jH3XMAWMVFtMxUwv0oUETYrg5wmGgM3ZXz
LWZh7Ko8oIfORGKbjs0mCtX33Rp/f8XKSultnj4mGJMiiS10fmvcgwkecNUE/lny0m6qrpab2qFE
LAQUzpzKCoU57k8UIvSBaVIEDhk1ofukCVRZ3y0Ud7OfOSj37HGBryN37Fe+684HF0X/Q+M83x/V
qQ6FZoinFUwBYu+KGkQnEgVU0oa86VHKYRohghXs/cEL99gwqAqygJgVWW/CFhaKU2VX32Ru0noI
R3KylULEcdc6lDbfC15Atbu7NdOMje94Kl856zMzm5MDs5dzLnKKTdw0df6dEDx7EB7NYEncbe6m
35WDiBVJC+T6xWsvtLMbBga4VYmEKeIOgKDKuXNW1T7ZLuSXdbmgBDCAY9JEpmc4Lp6FH3YzYPNG
NrqtJwh6EQPOoMI8F/tfBc24NSfMVyg02OHtBgRiGx0Lm1ccXdSpxGi1kjhgew/NbFq8Ou3Ij86x
GtMzOTiNvvU2FReccM0oC7Vk1DVbGUb96v5IP+dAe19Sc7clEtSJvkgffY3VxErHDAn5GqfdnsCc
ITT+2hoaddlCxdEzE5ocA3WHNQSdFdxgg94VtJgWh47M8pto6MVZQ0WMaMDPyNtskyRIIQYL6n+m
L6lr//QF6xHE+Yc6oaI2gWzFFut8wvwYOSP3gvtoDA5vkuU+t1wkE79VII1X0KDhusmmL9VzFiM4
hN0q5c12ILglU0ZhZKAyk3KzvDIMI2EPBhR3coTkRjj4mgbn3kdcaJdFsOlF8n3fT+Z2Ca6qjlN2
05b7C0AbitqQb7m37zobZA8PHaklx0p/JjPvnagN0EJ1hR0aEQpQl4Xa/ugIu9p7zViesxCMUIeB
QPZq3JUJh9zAopwPisF48xI1ngbhHFrTfJilJ69d26trzcwdhHJx9PNqPC41sFcM7Q08NQeHyfnq
48G5acpIc7Q6DH/F1rAtfcvVMuGZN8zaqs0wjNmh6r0vGUOZu38wdP8jSYyYWOnG3ZIncDHi3ozW
dOb0RnAIOQPx+0gGA/ks8RnXaTTTQzTjBGcdfWbYrvezZT43rvJ2rCXu2e6jM2IU6iH4Nw1H/EMb
tD/CQljrVoqnBAzsRk3GdvDYJJeLylyIDknvfBokRWwytbx+tNdO7oQzzSGszqEJyl95GUNiLVS4
X87806j8FQIn86iCg98W4Z4mP4mB6PuAFZqbYjC7I8xAEPeL7Fb02l4LCzpCz7tHYUAGI2XCsJzU
LPJEt5IBjKoZ/XEjxtDZ089MowTNfdwM1I9Pbk4QyBhjKZs3He4eWfqoTbuUa2kwHmoqGSQOFE2F
l7+Qll0hw/mDwy7YeDYCbMFpfQV4Dux020zrugNUOXjvqgk6jkGUSzHqnkq27x2V8bodWYPuCxHt
FfBPoR2CgGY7jgrD5Wb/nqvlNNr7nP1T+OEtd7/PXILZPcVtu2pHkHIoI46lz9SfzpoG8/pYmiBL
hmhqDyaUiCUSZqMtB0UHHEB+GqtxL/WHMDBcR5RlBG7S/+Z4SMTSWhXdCdcLalvNpnp/nTzv0xjQ
pjliiWbEMXT/hSHok3FEtWUO8dtMIbihdGWvh4EiiHtPGaLvEi4BhCniDwS9ccM9uTFqBzdWj1gi
GCKK1pFGJq46Ogrcqyl8JxCtGT0DFixLsNTkyH2U0j1VD0OHhOCnwD+SQkg0X5OcOj/5Xsz/Shbf
ZcXVhJAWsbcwIDsvtvNAv8RCvU9cVniUIKn85xI0O4beGZ5v4MCvghRLViyyhKlXgH63D3k4sT8G
x1Qkn7jo5aYaMKJBhaAs4UG18vdT6XL0jToo1Ln5x8TATrcs2JgdS370UM4Ta7I3XGldT2sfHAyJ
GmrlxohM0AeQIEzbex1gdSF0mnP8gxFjEPQBit1Xci13GlEEmn1Wcjlx4Mt5uNNR8mEQoVVpZd+h
nK73ljo2EntVcopHJkHErZdNG8PxLv7Sp2Rpn3dRs1Au8vLW+P01ZZFZGeU3IY0tNmL+msYstzPI
6taZD2Ukk41L+5wsIN7Hf9bEfjgZIh924ZB9kzcD8NHGLENkUWpp+1xkCCjcISTFlLv9/9g7j+24
kTZN30vv0QfeLGaTSE+X9FJucERKhEfABdzVzxNQVVf/6jN/38AsSkUmMxMuzGde488P5CTJfUMX
alNSt30fhqSBLSLifeEh1lvCOdRHX5Uz5K+Ugs6xmRz94gv91zQ9x4EwrxQqQDxXy3Kb2m52dKyl
DWPI6luNApXQ0TYVjTiljinvrGk4lQPJX4Br7B1axGj4L+CsBbZBAVYWsHlRSKmAb4LtZzjXSB5s
Gg8DlXgstjjWoaquVR9OZSDgUTAf1QhpDfnZB/OraVZ3aArcjwI5kKhVblbsu3prn6h9k+RIg7Ye
deZRjR5Hb1ikiBJ1tRJMQc42y6JiYSnHlGLG2bF/XZAO8wp4zq6dv6v1kHkC6sDDmCb9SLzoReTN
Y7XY3/o5+VkU7jEZK1a1DFk2qhpYJFDCRzn4uSG8tkYqhFaqKvsF4a6tJlEzcaBOUNhbHEWFLOuH
uEbUHMQPvheEHfBu8amdKb7prMhBgaR64R3XDTsit9XNG0hzWDZhNLrNaHjI7Ga4MVv/o9b9U24H
sAPNE5LR0LP6+jPqfMYsg0uXzsuEpfwWXyv4zFVQzpuqYYlGexSfNzZfDPAIY2mksPllHy5k6k28
BEc1d82sW/YlpzNp/svUs9y1eobFudajfkisKFU4MVk4wzawlX3xENVMBr2CLd1R6nZi+16Aw9us
Z94OsLQzd0YqW3uWg63Rjof+RhRRL8G9qbjB88JGgK5wt+kDFrkErtXkoWbP8F+FqNbpEiNPCUHi
TgM7TW2R5xtDQpASLyOnZllCuHcHYePNVS8zHzDXbi2EL9lVBPzabYnwhzCCcJ7te2QKuQu217KA
obCc2kt1UK/rWLZvCF39bTEAFQIy1EYNT9KmYzrjchbJ7Xos9d6OBQ55pI2Ikdpd053a083QtJhJ
Mr2DEaWq9Gw6SYWphG/1YKgoh1Qa3RKXxbaWDAofTlPhtjy8kj1MlsWHWVrnNvehjymdrCytjoVH
RREBegB2Lpe9BNm8m8sbx0efKlG5fakhLCucT6cmU4lK9ueEErSX1MGh0HB+JPJ5GxCx11qSO0Y/
vmdQBlZqro82OwNIVQox74uw6Gs6UvGyIETwMOjwED+iuQMhAwv758Z00g3wNpddvFXlCkw6EDxv
1LbJ4BBw0pcDFA1ttzSwz1DuZ8xdBU8OGdbgtYNYY6TaI4qvMVD2gK6pjUgnuLswam39YCBWv8Xd
49ke5Vuvsqyi9W76AX+cNGab9nXa5cl4yeB2b4sl/RhNJn1ruwep5F7dnLC2gcUBAak9xkD8wVgu
QEqWgJKxGo/jqo8kBpuz/VrXbrh0FBoMEOyTOA7o8xM38sgmy3r2mzq792b7V1F+IGM2faMNqs+o
UzoVQPwCTC9M5hM6l/O5Mdoc9rMdbB2snUJgDflDRu0BqcSaIozrKVuygB648J9p54TVmJhbvmIP
URh4EOw7gxmE8X2xG4PpNZdzsg3aHBDO3NHi1/s0pHiIBjfqofpoRHfawoplevOLb4GJYvLD1sB0
ym+C5Th03cXgHG8yDyDb7LQnOx2bfTs/dFS8FnBLfha9BZXRIs7d7sHhuIchhjW41OhpoBlhoBgO
1TRo970l2WNjAiDIDQLd+2rZT01/QfYIUsucF0+GBfJGsHxDpMGc0jZldteRwWNdWW7xlK4uE9ni
0wKAU4In+S3p8//VCf8XdUIT8UDUGv7f6oR3P9q5+FH9/O9O73996C9xQs9BgdDzdLYXW9ct9Df+
S5zQC3Bt1wGaOwgH+YaJasvf2oTBf9I8MpBDQx3RZQNHnKwTsk/+z39Y3n8qrSsDnUPP9nRPt/7j
bx/6y28Fgu6P3/+99gQEO8TNfHQxgsB0/1QIqnSJSFKSI4m+yHErB8qV0u7OMwZb+Ux2KSZaUsCF
nHAFjA0T1aoi93CcaqgBze5PmP8YBfZgJNH6/W+38q+T/ZeT+0OCjZuje6gnUNXmMtEz+0NFoS+C
pGcGzketk2cTYAgCwAaKeFiCzj0tN7tsiW9xxSsHimV0lmqX8O3fn4R6Cv+qLsHdUaJ8tu24toF+
/L+qS/ROpw+Nk0zHuW/Sgz7MgMhrAO5zzU0hbqkhbpSxdQ8m49dHRjK8c2DYbrR3PecUiwivj8B4
Fuy5VLIxCYL/TtxZXIv+amt1FFKJIeRMMHH9307c+Z+nbiD2o4R/IJfygP8UNJKISw6z1xNHehS2
5PuA9d7OtKxjEcVlmE00dPwyvWHf07cx0mdbvUHuf/me6lxlrxWXcWJxX+/1kuP+qmdYkLtgdzne
EYtDwuSxfB0M/WUyk/acoukQDtF3bpIFcqy/8SoOg87FI0DHEdV9drUJiclYJwAvpQnhUYl+p2hG
bpajAQIGniUEct3K5g2OXwDBsQHY+/UTXQoTJR4j37uLvY2SbNzNntaHAVa5YFxAAaNDWeV3mAHs
Ir1kBY/grhkDpQeCLiyNo2EbOxWWxvVzHGsX7A5qEHC8pyhJCsyq20Hw8CFsm8e85eLBYFGHLuor
jqowEpxm6w0lQG/KcP0Cg8wJABCiM0BBUd1J9e6W1rybXeqg9HiPTA+ZBsYjh8wfdjYoHyOPb2rP
2hmaHhBPuP7OKr5hypEeE9yLsYGziZLM+CuIRXYaSzCc0neSg3IqpebxTfhEfI0a4JEJ2q/AjWWj
BQS2QVZfR3DWmzKHQlh/FrqNL1jm5zA/4mCTOA98HAkAm4ZvQ7l5C/AgnBbQdi64OPS33oDe4Crl
accooMZuC+vWy5CZ7Jb60kCV22iE2RsfLiIOQxjfYHYWdlcIJFbiP9g2glJNNx9ApmCPNvoEiTTl
8x4GQleD2vY0n6EU8b0UH2ec137PUoU504h1YUtdGqYDQf5LY9Oc8r3xvXOzK+iK+xpQnhbk15ZA
2wLBEEYltT6VIDcJ0BiPkFaxpUAxHKlDMifb+GYcXIQPIThMVvY+Ofl1/Utp8JiGERcrx36eG555
IMtQLlhRdvli7nIYyEMytPT3NDSJx+7V1rtxSwH7TYtzgC9RsR+q4ZjblQAZhTdAw73zaqZ1syRf
Xh3fTlnxipLkxtUc2uwSHCpSYzRx2nSPBdtuMQmMvP6B2he8ELAbIYYGlF4SgLIGA5E8ezMaLnQr
mzilqHQcuaqJUIqG+0B5e72COPXijahmIjfS4zhgpGatw8TEMixXz32hCQO0+2i3462VjbBhyyLU
jAaQGI9O5G5Is/dg1CxLrYYqzQilP6I8oSXeqaJ6u42QP60IRwik60tHVrVDemcbONHdkPINs29j
kpg3OynUwBi8GPqpDYklLsnPWlFsnXGhiDqj6aabVTglAx4Zgb/pJt4f7+S8NAfTc+p91Pi0R7T5
YViKt8wxnLM5Wh+mAQWimWfaMKV4bVs3ZOX4FUvKtjURNaiK8a2anS6sNQd2wgK6UBf1LkPDhbSa
0ZsihQuCtHztyxGOAUo8eM/jYQUGCvnBgEfqgzxYl3Ghkxh01JD3aMTAdAXog5wKPR86MRses5fE
KLKrjaYJSMa0yHyItTcUBz+lg2JNYfu3bUPs2xqh1xd7J5BvUpUW/AwU1fpsasn4EEFxnaGJbDX/
IKwMFJtZKz0L+HSpSrViDpAgyI8VqnGnG/ZHW7JFQPEydz5zR8411TMAP9vsYfDGPsx6tl87Z2qv
T0T2LMzjmOyoQf9ypuSpnVgjZjC3GPsQYRdZGaZH34AbXyi2UxUt4L5puU4F356M+aEs8W+seEbC
zL7W+N3rXcZxz02pRUmbsN1O4nUZk582FfplzK8grmqwkByIKIUZPZ0dCUemYbAfCj196/wG1hTb
yzpM2BtMqIvx02LieV4tTI2BfpAR/MjGhIpG/G0dIsvIalbo8VeHM2MJ7pRCWrz3DTJnL31KRs7Q
qytqrG2+H438y9TZgOqOzUNm07QxzJwpbhQPjkM5EY/XXRfTHsAKAH07F8QNtoEiQNNroCJhTgLP
ny1UhnGrlfO2N8zP2KJRsqRJGaqxj0oOC4FdCK6B6/T1iT/2EBpG+71D5Z9dITqtAxOjYEZanH/B
L9bB7lW7GT2avVi6D9QOa9C47bYZ5PM6iqyAZcWOlx9Wkj+0rb/zoE2C7udxIulvnbqclNFeytuZ
GiAFAEBnygEeRAK6UC1jG1JCScdSXM0iKEK0evftgHo/jw5VAQcJCjXPW9DIOJ9v9Lk609j0OQf+
VpdAqOPms0q8AGGlgopt2kVn6EN+yVK8FNQWAu6p1qsvGnARrdI3Vx15FtjGyfyhtKprzba6GWh+
qirOoPNUnFKD0ECRRfFWO3hx7Ia12jiCocFIe6FWGrPvZDRBDPgMho2/X5plP+2I9wx189pxb3FF
xoBH5vWucfi1NyEisPW5CVpF0HSp93d6SNUMh0VWb1SM860Mkl9Z0u070K+UKnBgc0prjxjN68DV
0wour2scoE2M+0lnm+SZQHwzWe8rsG8K9+RRsrKm9x6DA6qIFhO+y7/yWn6vbe9SOrQPRX87w7jP
MPfbLFn+VU0vmH2BRmuiK1wU1kSvVqHz7SAmpDJs1uTAPZQxLXNZs5CZS3mq9DlMiFq26p4BEfgB
dfG4XohW7/KGQmmhsQstOoF0g3mxCCekk7DU5u4uI/c0NU2UuZtBVcjZT9cQxEjhluOeWgWsY3XH
sOh9qBK1G+y87AH+6sFF45quh48PRaOQY2+Idk1MaOiR9xbKAWkNDhCJWQLZycFgM2iONmDAFbDQ
tgwkheUQlAwjJ79rgQs22k+SkoHZyVRB2yg/oMp5U6ORSdowvccFpZJaLatGwkPCb1bZKdXXIGa1
ayw+aN6DkgTrnyysZ9yLTur4Rpcg3oURZSFyW/AYiK8sh+J8Np2TCY7lOmVNCDRx5mD9kyv0XMyX
2d78M/bhZbo2C2lPKoK3NsVCEC+/AjvHBE5OR7hotAAiFeqG+hLDTDWKaRfb2psYiy/PZ2t1AsaP
SDXwVsEX+cbeqQNsJtiC58r81rdHb17Kje7Fj13SgXDR2/mwqDh+srt92Rdo2qJ5bM1cZCXiYyLn
U2eyKmsORom5Lvb9DM+o5H7mCQvoMOMBlOXxg3B1XOVLBkzVlZ+dlE+43hCkpUxzy+O+Zs47RTh/
sJZ7U37v1HqbZQa6ncIL7UnOBzm+5ZKGUDN8RQVTZ7HxjLMmaCA+a1Ji9g89gR7AzuTLV8cvB+BP
IP5dfUTUwi0vsi2uWVZdau2jmNImNKPgQWTrPipAOST60aPMZrs53sx0CyvBPqS1KLhkONNnQjd3
pQTvkKLfZU/6PkbAaNNZeOt0ghAxF6rpxuozYOTZadtSAFNamh84jOyYlHSmmelrPCem8rKGQan5
vaDyEq6LcWb4L2sMsi7iWcfmamT6Y2TB5JW5QdyTt1czjpBHLL6k7LDQLNnhDKaIVfkvdZlepqq7
ZjVZjXkYvAmlnFcLBk+8EGYEMbtzqWQsoi7/XGNfz0WuK9LYwy0A+AMxOOJC4sh6gNFiWnzpNeNe
BdxFl38PSG9AmxFCunp0TmX6lRr5FcYk66VbPqLxBPywC4V9Nub2Ai9lL+TM/ueTacNmq5E26e2N
ClEXtfwvOVq8DQ0u9iOiDb8Fd2h8p1tCatEOx6TD061kI7Vn97kI8scq414PaXGl4wbIpA0tjHPs
zgjpMbzIlNZvZbFG9ig9z8513R0XdIZI4OQ9bIFzQwhOQpHi6eZcbLu4pignbIS3/CRAgb7HaC7K
6MWMuWR17RMOdQFwbZoFPNGS6l3cMalE9rXW3iFzU4bNUd7gggy1BQRIh1D5IAjAqpL666SC/zh1
fpjVL5mySCCSdFMV5iU/1Fr+ax37VN+wJomUD7Z6R4GEC7FyOEiimEp2z/jh3XmV2l/yhaAl/abi
BccOXgqfpJvOEXbULiBadW/8cblDunKCYDV8iP6aA6UI18e8JI/U/sDm4RS+h0xwiQ3/qNkFykis
PY2sroi/67C3ISBbtXfo0kDs6+5TjyDvpwaLdfalUqQtNRUWtOdxYbVbx7HahxvbPuozp1XSR4JL
fBlG/3Y0HvGJRR44I0SaTfmLUPNqu67cdwgclk7x1VsDzK2BmnOr8twxoSmoHAlI+c6pNj2BP7dP
Y39L0yq9w8b1Rqt5EDaCeY27aEdNa75bqfPa6/6PJAjuUaG7ADQkajAUNMUtflb0SA8ZI3f/gMvc
SEzyki4uDNhkHA428Dimva6ylFSYWI+NUGu3Jtqj04KLo+nBPkefyg0C5ApUUKlqAEZHui5Ar4Sq
QbomnXS7XExECfMICDHRfcud6Jsn5lsJfANeC6GF6UavLhvkBjsGUL85m+QS0RYrRXpo0OoRjTnj
s2ncyhr9QD2i9U/rD8GX2MLHLvga4HptcrpYWe7gG/qBkll/iAZmjYyj/TQgEwSL/5bNGrlBIrEO
sSoTU/YdovhMdnwKN1BeULM35h90LWlCMM49bzg1Q+aBEIMH4Jf9M5NRnJEUrkEc1cDxpgK9BCEQ
UtAh9Si+hie2GYY5XEcxnHMLBt94qYpE6KDAfGSqNPfeTWtYeP/1T03gedarCb4tNpn4SMUihegN
x4hWcmiXHiDwtEKtrBleLXXo9SQik2Dl2KrPri/KCCFkAVJrh4tdfS6G9KFBS3mvKxebgUDs7Dk9
krjoOcHFnlF4WuVW1n90A4U+GFnHf176/RYfpiv0N9qc5/VPoJ35oG6mZMAK/t0AWv3nM+tP/7z5
nz+sMjArp259bf11/emf11BA+fuU1hf/ec8/b/zjtT++FX0eKlVUav66PJrOfOOAeylaRorUt37R
enqdR1uu74EnrH9Y/4lopCYZdpFGqbXdzfrleR+gwr5+bv0nD36KIJ1OQA3ms4E1Y2K5Wo7CZWkD
vGwtAIctVMCzNYxRd4Mde3Vef48991HWfoNPUVmdca8zD2OB1GFfQb1PrrL3+j33cjxHOJ2ESE9N
IUQz9yw9G2KB6/eAlxVhcH1x/adpimRrxZlGJ87SzlTB8HqO8MfsuknBRzP/vP7Ecuqd0xo5VFgk
R8foLj1g1T3SYSZKObV5TijInKN5eDQBnsBsJ8Ps2uYzJ/StIxKOU0x7r5sk2ZdXIlZQouZWoHYw
6tmBecsForIDDRdOZ+RWRxEMxyixEISsUFZN7bqC+2u/Fpob/JTzLptpsLVA1OPM75Bahj9h1uXO
cUs6ZVl6NwhS+VPgAHj3dSSeGqSy5gizbzPSahQmNnaf3Dsdmk1JRS+NG3lmrlpM+pQAAgIK9cSX
LB8ecfP0NkZX3Wt+0YVVG8A8xhcxfY31GNZur0FVkhkLml9uOxTQkMvU9rOmRD/HW8yHMH4DCt9F
+aW20PZBHBYVZiXuTuSLJg+WZhKbX1Ss4gdQQY+WjC8L/A/wHPK4SPMZKjv+H0Uas9H5CARZ/i9z
tj/9yqP/1WjIo43lz6CDF4pW52dTHqBJT5ChwfVpTn0AuH5xMnnf1QZRcDndxslMuuKy8EIX3NbS
9k+0Ce4wuICRL0hK6X9vR/mzMObhqes6a2fRAie7A6KccMouA8Knty0iozhNzkgXPoNtC2ruYSoR
dmAA0a+PvWPZpsCBaiM/lsiv9y40AMf3oOMIr9qabfI0lS6OujK3b3Sn9Tcg5VN0tiVCKB2s/5Em
W5+bxALzNzMZ2KAHC9MiItDU79CkCRCFHWObmm853w+lZhy9DJm+sQGOqrrJQP05Xvy9abCKhRRw
EwTYPwvakKcBeaIOYpRO9RbVtOFq2G1EBQZ97uDZTClDj8TH5jgY1G3H27q3fBi6vr4xquZYWwA6
S5cks476n5wB+YoRAeS36hsHU/hqQDm3wQ+O1CrBWXc+2HpyzgOMKeOk7TmNbFem+QllnP4lC0xx
ny9Y8fbbCh4EhFnxg3ocjAzb3w1675yCxttaQx+BLKo/SQ2PNKqvNlsjkpj+C2wQwLhRrrQbqSFm
LYdqgExnboLMMiKxuu/fD9SuGUAQHlqUOZom3Zv6cHTcZeuNwt47HfId0jGuvlPEmza2H/Qx2led
1jPugWL01viGftKFMsKrG6GpYLFYuElzEW5wVxreSxRREmn9iHg1fei0cX5BhfSDxJWSigsWXhPv
QJmTEAjTpe4malk4nBXgJ1HwGNCsDpqPYsyOxqiIurMlgX269xCLYHiNmND2yFdtY+TuBgs+S/OR
LNndgJGeVrgMhurevbeTTO5RSbXuDUV5iOuD30W3gLxZZ1K8BybtsSvhYcqagmwXM2wxS3aN+2pC
gqF3KVfF7ogjqI71I3H5sW28dyzOiwcTsq2qzlXu0oE7aH6VARhslXQsJjzgiipCiUh2hLvmJlum
drtE7qW16vbYSGs/m8lLX5d3QTbBdUPdlVKf8TAOw92cjRLjkulgpXkbUvhmohbRxsn8EyqBuyWC
bi1HWDsSlElHp3uhtnBKnO4Q5bp+WxVZcmeOGHCCugR6n19GqJKsnYbcCRz0bh6tAXlFgG2w7dwB
d8PoovcYWsm4KHb97L45tvM6KRQP2Yvo8ERBJqI3x7d5Di5EcttgQJ44dRzgJhiKp92PaEFsIXuB
TYIvkv+SQkIaFmp/Inr3aO4h7GW+9wP13sY59q51DgZ48jg0Wth6bRwCklzE+RYZ0+cat3RMHAFp
H/tU7OHp0uEgRyzp9SUp0It6eLF9d7uY3gWRni7M2cR8Z3rEEvrTsoddGon7GY8BX84bGDlFA0S2
MYptbgD784vD2BCr2PIzSyZqE41ALaAMbmXjfCCWTzeMCiOldTol2hadXrpkAETNu1rUL71rXMHt
P0gVvnf9Cc+Fj4AOIUbfLxqExf3t4GvJbQ9jTOui7Qh5oB3K275G06z7DgFjN3naJa3bB9+27vA7
e8GBm5ROiDt0aezB/EhMwmCzaY+VbryNsfno4U0YA99wrHimrOU0gAEJy7skvZ+65ibPcACu5dEe
oDwpNfNWHNPF/AZZ8GIU8S3KHw+mS/0AY1qlC2uegQECSigfPb24bWNiNQAdeF3EWd5sFqMCr5RQ
prIVqrDwnixyLpr+8gLSdJMm0y5r2zdNt25K6hFAsN/Uo1FfhXXLsWFlQ8SAxfsu878BzwvJ2IEQ
tMP3yHc/YYm8dFs7AOI4TTiq8DgkuK2ZOTQuy843Xp0o+XA69xjgDBIVDh2vBI+awjvFSA/VWnkO
DBSVc6jnrj3eUYMHs2NAozL4ov6kTddpHgTIYlArWJXmSby1p/gH9ZSn+WmOC3JGHYUHKp52ZCvK
SHxIluBJK+lQsCz1h6JoSFVvFq1atiM3fi5Y2VLvsfPLH9USI7Zz8Snq4O5wcrLmqmFHTjFJ+9Gx
kvWZwBvNL5GZMQyAM3NxZ2nOob3rJyR0NAhUbabXcMryp8mZf1ETeydU2TZ1/dmmNz5s9RChZRJ0
VPpnYeQ7u7yZyvKIbBd10e5mWZpo7xro9AS5/4hUy9UbnYQMezzK1rZ2FQylsDC8i43qTChJJSmK
lreRh+gMnjg3LuU10B5nGP3gurGj9b1dVdwTV8dblFCXrZNG12ZqftUIqbu9gtwYSEfrxq4pNedm
mvVjViMEJqpedZnqbe9PH13efLgdu35lMwh1cPnsqTuUB0tjQsKQfloyK8X226kbv5KhLg8VEGUk
bSPsTmvSKCf+PmqMtXHBYAUtEMD8kMg1zEwR1QdQLXuowF4CqMfF/dbLXq2Z/KgpzQNaXKQXCfBv
bSKlKtvizR4t78Y1qBxn2hMV7kfUk6wwK9jo3YkarYm4oj2PZyMznmaCJFV5AQNjo6oRkQ4mXijQ
RDtmGgqGU24fWP0+DSN6w5EjPSC8811W0OmpL02bdpJXQQM1mXik6UWI5TvKqii0VOzpNabf9lge
HI0d20ZhW4j3wWSMjFn5LgMKp7nlOnvk4tAwpdzG5npnzlgARqP8PifJXioysCca0DoAH/AC1F7h
aXFPiuZVG+Y7N4Xsr/dbz/QmYHVtu+lHiaWPcxjRIShnEw8P6iaeDrtlFCgKJuTQAGi/cGsqNluH
XtcGxY0XCIaXsfRfbWpyVq68rjYlsZ7rUZWaS3LhvEwfs6k5jJF9tM36+yAfjD50fOOjWei88t8M
LoJ4PZSjok2Pe9cZnnW67zgRIagIE5geL1WxBomG0oESgieLPuY79TFEGfFO+P03HM/gU9GaLCij
Z/Sd/BKBLdZvDoGia6i+LRVk4rVxGJIf7QDQ+K+PojbCagRYRL0loHc1levhhBMc1VegqLfJoyic
Pbmb+ToiefUrVICtlb4uy0V9b4w2hcn/1ZsjjiETH3FaI2cl5Kwmq3pbQP2n+Ysvti2sjJraGbrS
e4MNqcY2puZnS8vAk/Kz+hv/1UG7gcJwsGq5WV8nSDUauWszChb6x3hshbaxrGT9P3JaR7IK4Dg4
1DMYEZsO+Lx6S214e/Wzmo4ITWwzVEHboTtaGM12KP89sA6FBhW7ode/1MGrfs5pUVLmTcfHGoki
ywKNyCcgHiKtFA5lQAmnYuIcaoBl6h3qeHVSnxNYqupcna4pdksZXa00OKqD163c1eoCaFxb+XSi
lzxBu1Bfp85LHVZTl1PBDVfXznc0ziEm21KfTnz9oaWTbZRUTPhzO0ahuj3q8tQt/PtSA87KnIjm
qJs1C8mERQRHY01M9o71e49Az6bktY4O2OxBkeVn9R5Bv193P3TSFhSKzjpv7fLfb09j/aBj+xXx
dXkQAYPtUUEgaMdbJ/H26iUk90PUMmBccJ19ul0kGYoOGdYoPtVX6ehrlpgFuxTd57b9GEV1UV+p
3hMInC4e1DvUOVXiV3L/90nFvKhOGPu7kzoUh7gbkQSvSJ6zzlgPp77OHeWRr7FQQiZFeQLch0Q6
0Uu2cytxW7bfdEETCzPxC0LJYA7i5dzDhkVgMNugTAoL26TTEVvpl0ewbTGrslEzcLlz60MSIxKS
FvNlbeCjIvTFdvuiTQzX0sH1OClf4sxEzwtJZEnH3BzhRrqZzlhS1hEVQ9FP+rssiqYDcISvGoul
aaKbvUDfgLwWIabqNMiJG8BDMpTWfmQU9NhszEeyhQ8FEafh7j2sMAi7YaAOuJWp8q1UTRG7ebEF
dEmz9DosMWZBIt9hD7ccE7NMTlYMBXSoXqLFB63TG+RNI+JPXXHuxPCo/iuDxtzVCiamoGAdoKEV
1TzsDa+jg8UmgnZI8qW83fep96mhAxO2zvzeAyunU0OJWk+pfKNGsXMs4AZW671aS/bdqnCQcJs2
VM5II7raQ32dnf45j4mHFociO1a29O5m9gx7II3TT95UOadZbVgIu6oVhSqlIiKFfqy/rOVu36aa
rokUBb5tW5a3mupXIonB3S5pmLSIW5updZw1Oz0GrUAuGiKka1EUnsv50mOtgYO3uIsLAltXtcz0
HgRFV+WfNiSZnYjJHs2R88cUC91XxN0wh0HyTtd6Iiaa+6exNY56SQPJTHXMqaMdwhjvVW1UiPzl
oHJrgL+WvV8MGi29L0VoS/25hm+zpZl2jfCKQQik8jeqSYHOUnoEFIxclGpOEjsfK4/aQZVQ6DbB
9SFxaR2WCLA36r5hFlBUmcf5YLmi2pvTcKPXhX2qW/2mVSTDecQcaVTNTMeEda9K+MWpFJzmirwS
QMU2OtjVgnmdIgYCV49atqHa0KMB7q0Qz3FEkLoOdN+D9SIrd9cagbOzp0juSzKZ2RvSQ9XR9KvK
uiPCou8s1ZCvNQ8jkdHJ9g5KHrNjnWaNpyqhs48wW+mHoP7nzHhMEC3RVnEeMJ8KhPa2RNMnKsPG
Lg2y/XroBtMlQMpaChtcyXjbsNpQAgP/hdceeyo5mSXuf5IKqrxScVmZrMDcFBysqu6yJR23cJ1v
SoQjqX25b8Xkt2E9UjiVhbMfAuKWJYUbK+ZDOvNJL3NCRyeiAhH2YilkxsgajURdP2nGimQ4VE7z
UlaUmpPRw1FvhvNrm9AK0deSPNv0HZ1mf9NQ3XAnnFsrI6kO4/RJxKlk2mbzAKbhpu+wiZvMb7pB
cyIZC3i6dFfmCdKyHKuLlYhP+t3JBuRNsIMbc5ZRc5Fdcgtt88sv7oKA0AjrHTucNarOai5EkrGt
ldMrWBcZ1i5rgJG7G7zaCcv0/jYwTkZMnXBKQG9BM0LMjT7z73aqaiiuKKlScD4EeWG3pFd3tO4M
4n2vACLSj4RHcBgyIGSnkrJNEiQIfqruse2OtLrgIWVFepZItqp20do0aAv6coQfV3gJNH8VckH9
ptvi4izOUwmCkGYPjRsmsKzN+15ab2hN3eHRizSTuOaDuB3cZsd2sNczl57PKHEC8+gICFnBf9vn
0WXSJQVcH62WBVxcZRGVqYOMdKKryHgvanHtCowbUAolFQXFo/ruI80y6KxUh5jApcswK5Brjkr9
l+qfrcCcZWAd5qA3cHf0DbVimEoRfVpyNDvJt36KkRZzde3ZTzhWAWn1b5osv5oGQuE1YwEdKbTa
0MfraGqD8/b2xYjSKoo+SS91BL3Z8PslkLddTwaqT+9J3H2HFUyGOYDkSROnhWEJRgYQyouxUCPC
djxsJ4S+pBJzzjD3grwDsBIxz58AxOCoZkaFIA52hDEsDiJwCH3teBxlgZQKrMNbNHP3tWPeIlL6
tND6pnTIAHEHknU4HXTikYFlHW130JO6nY+NSN0FzZkmG7RQOUGBB+khMiSzAxcVXuFcM9f8rGX3
oWO0vLMWYoBKh2k/8AgCm/wiDg3P+91mxK1QqX61gOqGEYFv4t84bzGSQCRhs44Y2ZI92NLfe/Sk
Sppzbdy9YRByyBzuXOvR0/b6ryrzX36Dp8buR1V/aeNjKk6VLW/yQuFiVcuvSPHoMo2zrmCdED0B
PyM11qdQ7pN6AFCDen8YxdVVdexc1WSfaN7s5jn9Uk1B16/fOnN8zuG/9CrfGPAhCCkEp1itu4+M
m6eq1Ta6ZhO4qt6ZBCVSi+Bbi23FOLEAiYzeZxMkLMKwybdDkR3+PS7Y+sMxGSCw4Rr4gAKt9nwL
3Pm/Appbk4kGBrY/rmwfBC9UU5TOr+9n1ZYd9BlyIw+4o4xowyrLIBOu2IVMcpMqdONWaKCu6KwT
G7vCKjUpo0G04qIpJKMXExYhGH1af3OiSQ334so9ac5J7B7MpHfvZosMR6/PWSHJ3wbakYFq4DXo
LpKAPi0x9+3fX7jzP+Hkvy/b8nBF9LzgDw9aYFyiRDG4P5KmHf8ve+ex3Diypu17mfVgAt4sZkMS
9PJeG4SqJMJ7j6v/n0x1tDq6T5wT/34WxQJBigRAZOZnXoNc4vW0aFeeA3hUYWlGFOIqrS4lIgkb
XbOsVe1qcOQ1gbkoEwYEmRyoAMKVEvzdLGA+EUgANMOTC0HIB6xfArDF++XWgnPqbnuLqydXUQps
ENGUE6KLxkGP8oehCRgIQJADJb6IsCkS92kqgE2Twe/xjbUXAIeioBQU1PMtUdbb2DBjixkut3VS
omg4uGod71H2rr7qGPtn7K//w0Uz/uHQyt3CieqGDS+f5u7fLprruKkzKAaiJLEBAA6O4EKP0hEh
kezlTs1Dp9MWk2BKCY+g63IoTcpxYmkhYTk7pYfiqaU8IYJzHSLtI8ExEta0LEwejj2XpHHZKUUK
djPY3EKRGt1RJn37RrOZxtOg08ddSJEEuCEcEcRPm7tumFhUIzxIt2FEUVqMwH9/zzj/vGcMi0kD
FoYLkvEfFIQQ3zLdi8MWzYdW36KKqAQoqjkRy0QOmxxgBlxDAaZX9YSaoIvMuQDpKYLoGucCBC7Q
5MEc3FgVumi14zP57RebqS4fDm0FxFIGDFM9300gDVDsJJEw8/fZ5coUnveIQR5fqFFuAQPB/KOc
gnykR+RBTBKBq5XADIYneMkqNUStuPVHB2eg0AVJlUwgPLJpj3rxPllmiUNKRuyyrLY62G4NtlCs
bWakeTsrNg+lAGK54VCttYw2kEH5KCYF33kN6M/0XQ3AHoXzUwo0YXFaGz4AqyvtKpTJrbQGT84v
rifeBhw3BTDzUIPE+g/mmrrq/HMCcwwd0ooBMcOwnb+7kVq9YlTZjNAMPnHMkASru85Npo1ugtkp
xmt7sQ2Eeh2W0ro/2naNRswQXViTqx5gs96FT7PA1FUCZ4VywSny8ivXCu21UvJHSly8wJWnuED/
6ntSarWDaferdqgTX9H0D3VcPvGDfAd7tkUL+FH3soubMnHkygN1FhbUBgErgSpLG8TxUH68Ssz+
fcmryp9xj4Yu9FYLHKcZUBtShihGuCHzYYI+CWUnwR4ebzxn8rulOyk1gpnpgCllU1inQhutkwXc
NU2NfN/QJon46POQT8fAGxr2FNohGKG95fVNS60OvZkM0RUCBCHho4ImBzu7qUbKjRn0Z6Y2yBvl
u8DgO7VNsZMJTyDDJJzN6ECgW8anAMQ2CMVITI/dZJfMC7e4UYH/NYkCJZJKvq4TyBmNcqcO4aWA
4qskBj4A7acMKMO8urUVOphN0SOUIkaGAG41jvW4BM1Z5MVhFb86SXPwyuCJmfJdpKZk0agZi9pQ
lHWvo2e9BqgKplYPpHeA/L14zY4y5LnG0piyDTHCUg5wbMs3AQwi4kdQDclNMIwXc5ju0KQ96WqE
mmoChj42iMIX73MuwmfUIrBkA6naRR9l2P9SdPFZSB6tPRMmO5QIK88n0k2otSl3yhLRsVNxqlBS
MtG4Ls6N7TymCghegeoSEWeL6IwAgyD/SonezaKDG1qrQP3Gt/Ui7ygGBp2a9+SRTb2PwZC6FBGc
iFKHANCZEW2nFLdTs+BwdbwbYbXrYO/N6rHXwPPXLZoqIhUmkvWxSFOR2zDu3KB8lXR7Z+HL1a5+
jmv9VQ7wqKlguhfTXZQMIACqEAJMrd9WyYQKYUOO31J4COnoxW7z4objrWUoTDbkPSsL+yGLnNzF
Xu7g5YR/mkdapDnq/VSX91Vc3s6CN4GpOMx45MhbFn81wHoqNoNHTDzTTYAdZGNAc5dpd6dQOBk0
SgEL4b0m4I+lwh8m0yGKcR0LP6j0K4q8baPopGkNqwc9o8xwT5UNwj/pjPjUcJHNBUWTsChekQHx
axciWzrSuKYz/tSnpXbqgadZSrkexzS+TfTxgJzKuC911AJdJ0eUbBmCLYQ0ShY9UovFwHqCv+/O
XKJbi9zyoKR2tqkC2OCuO57HefllpbP+kC7UktPhrERwwRZILFjVu1HNdNTgxed0VJxi8J5qhA+O
Uwn2OOTOuIvNbRG1+nrUjQFxQw/TBIgVfZ/t7A4BoclGfrJEdosqaUematK46yqAPYA0sWJvLV8C
g4TA5YylAL+EPwlVO1BlRyOtcJlQsKBdYmxOJ9VARWq50qma46urAGQpEM0QYtWLt1xFhZn6UGBu
lV5DiclEHzNf0t2CUDOArtcKX04W7zrcjlZ7mXT2Wgo1hlLXjKOU2HcczBDlFm1DLQ3yo6Krd4tm
61vga/tKNfRNZBuPtlcuR697HuvYpr4EFGWcawsbJbHZ0Qzq0Zgro3QCr4iGq+40JyAP074OFuUU
O4lzbJaLfNKKPXILRh1NUJjJXL058VnHcRM03KsF8PreNB3vFODtvnML4yWuvfQ8hchUG+jweFpu
0ZqakcFoy6ue/Gdfjst16DjJPksyDeYIlNwYp/RTphTKukRpEq8jhF+iQUextrV28ijlURhOy2kY
7aUMwLAEZdEAfohpqbgzmhekoetyNPANdYedHs4Rbg0oynV1ekYM0FtbMV+nloggqmq3r4SUskbz
0Dc0cLwtCMGTmz/XPfA63QoPqdPYp0oEIfjQgKeb2mkH2ezORFN8P1ooQWmUVFLiThot07OXqNsl
ntEu0T+NMUn9pNebk1l3zWmKtN814PRtPpX9KaqQoAIhE2IFO/vpNGgHxyxo5lAlPI266WAERtuQ
ufghCN1nhNhiSHYqcJYA0hHa1H1BDmkYyWmc76xuvi5ahkvkabc67iwuFRPwg+jI71G6KBbt6MbH
hQPolxDXIcQtd4Cchl2LqGnYz91OzW2y5BppyqOlOC2VDGM1LDRR1sms3eJt0R0B2CeHpAzAHsNc
oEaooadOWphCMjm6zNQsPAnep+IzQqC8+xFaxlp30AfI4giXB9EnFRwVkjHMagjNilY7SgRw2sJE
KcsOZJZSrBvM56C3RihvAo5EiZ0KcDpcQhu8DlCxs5y1ChH2Aa/+zCL7yczRCRPRRT7M5YY+2U4y
6MOufR1C0I4u7T6Q3Nm7OzNNLRMaT4LPYKEYDqwEK5HAl9DobELpLIJQNVvldmzSX4jHniQ8G81n
e+0QSNOuw2VEh7Q22so1+KitPEoJmBYloiXIb6doA6jxqEXatYaSBIO0XS/IO6L++ijjpGZm+RjD
fBclwK2ywGvWSk92RplGo+C9RgH6TiyfEkMO+QVUf8Pcz1kItav7JaD6m7fpOxYJLGXAzgnTm8el
zt8FHlagz20DBDrEJlqJk7Bvfo8hQWIWj+YNVfMxxAIEYCzup3xShRsL2Ktzi805lQ6oOCl9uKpG
ECc7JtQVV33P93RAn9Ma0JnS16RW7JEkmSWs1NW7xPZjYdLFTrx1MqCoeTrutH58XLoYrW6MnND2
i66abCy3aouvB3G3BAhPDTSCRqhvDODsfUdw7gFSXgy8olaQ5+CTGeS39bRg5IlVrNbBfE1KwUH1
9P2k1NeN6j2G1kKvUr8lu4UbYo+PFsjdPIsvS50xVmlB9cpjOlFxsG24A838PrggVDq19vW5vq0d
c4/vMkQTay8TaEegjfvWuQEtcTPmrbEdWlBcndMcMllNE3xAT0FQqLmVMix5OEOJsKmuIl+PfuqS
GQ+ZKGhWgl2D5r23UmvvNEY9QYtxtnRwU2T6Qwvzhf/jkVrl7BTBikboOlGxb64Dqmj6dDQCI6Uh
A4sqDL6GaCQuFnfEEhnUIgkjV4mOqI9oqspiyxSQnzhD9uJ4HR6azSvUtENIfwVecToiV4d3R8JB
t4e8B65iTkRPRUhcZEMYMPplgaKbv7eKsm0z5UV+QWjh1ynQykYxYaNstY+CtGMyPzDb1i8i9pT1
g8AkEqmtcCPi87ZuHlJa15BkiH0RDfITfGc3kVKeEd2s0GRy7rPZuK6V7ip2GOgIHKVSQk0NY0C1
9G/R7iDAVPEbipNrS7epj3NoQgFmtFBYD6cXFc90X3e4HB1GtavQinVwCLwRW5xijaoFUpwCz4+g
NIIxWAN3tv3lDl7pD3bsnTtBRY0FFSlQDQ7NpE8nU0SFj/Cc6Modwk8lvCrhnFOtflKN4FIpCwau
4CdL6DubySmJycfldiw4Vqzc8D+KnG5tDuUNZpAbZh+oLhNah0r4Syu4hiJKZcH27dlB9rl+35ez
96bm+UXTIQuIcdtp0Z3t5sh2VF8pHraaKIDkVH7h9aqHdG4+ByqnhjjGifgXqSX0zbyl4xCRIUoK
so8cedfj0lSHHOOwdWebKonGflQYOl5gWhtFGTfRYEBu7GtzZ0WgdY0puciKiAvSIVSCFlGxPNqY
NN3lbiWakZLSHtzU/XAn75oalC/ipWjofXVwkUMSpSpJHSrD98IyYUj2KRpBC/4WpF7fc1nIDz2W
ybs3pR9uGH0VkV1Tja5gUvfFJnACRFS17RyRyQMSZzps4U0gbTYZI0G1savKngRHcO5aBUjjUDtb
QVoR+bhISayZ9JqYjC9JEY8CPzOXqPhJfn1ifKBpCmFQMDxkflRFrNoIfUGeEb4ig/coiVOSgaGJ
mwpH1id8ZJEuI6oWBThZt9ZF1CwcjLJuhH2DoAK40hDKL4FfLvBU5lika4OBmlKI3PcTYusT5g6y
ASD5OSo8x1UA+ktzBqC0IuswdXcdt9sRRV4bRSQR2Q+aYsJ9vrO9637pdnmpYwoI9uQQtxpgLNul
ixNnOKDgklnET71p82NYp8QMD5qpW2ujxWM6sW3yMYD/kHSV62Gx77uqCNaWYJUpHeqCrfF7FrNs
Sg46dg3y3g3Ac/I1+GR2xSAq9nhjVhGQVjW2HR/9Yr3jV5SMWBWxlE1eeD502inT2rVWkOjjwWSv
5SGYCTPuGNRv+I7BT0eCScEVrp0KVldmpCQnWaxRteRCMce1BAcp8sUovd5qM1KFJqyLfvGKg1Gp
DlLnEIkgaxwlQXQM96bVkxp1G6ieSnEjG5wyydUHeHuGc+6VlD471fcmL98MvErDcrluRwaqZN0G
Dv1Kq576rfEL7dhHT2mnTWdCUIsntE0TFWX41P4soUFsu9w5V4UQB3Qo5FezahzK4JeJkuRKQxwp
C4O9lOmYe2W+0s3nLLRwPB3R8pUVH5Sj4Py1bnGmNn1ErzUEiZ5emnm8lKkC/tNJGXRlss6y2yQG
JeQSNZWCYig5y5J5Ei31gRnt0TPrN9lym2fWOreb39ABOifqcjfkCxqSLhFH66UCpVBsai95k2Ur
WXIOo/6XEyw3E7jtsXQeu3rCeKZAedx+xHvmqimtnSvy155SBagxOFtC1yEI8STPBctLtJvtGrIs
By/zSUVFr2FUcC6IypSST1wCOEfjqWW9kytfUjW3bU/3mG7mVjAQ5ehKjXlr1u3JLXSgS+mTGXIq
ZVIfvB4MXdAhkEQ0V3dMz3LI5aIjI5saolHUD78clPepgKv1LpufM5PcXeh7GcltbKmfRc+4VJRo
O9jMnF6O2oGoHLsOWFcVMy15YG4a/lLQXpUtzO+WtNaMKyBRtuBEYbyEnZT1IDu98jcEakGvPqHo
3NDMb5D17R0h5O880mhiZRExUqkyM/UoJtLfVg7TlCfI+UcXRVW+BnN47YLxjnIYDYc0RKB0j9E3
AQIFDHk34FZX+XJcyBqCQoOFlg8fSH1yh4ravYiZAW2mG9m5kA2szvoI3O5Bcok8qM0rBVCjtSQt
5krhTCFxeY4mBUhDEG0L4mFqjxyrSdFQiGUhxylwFCklqDpD0QIxY9gDjA8KicgYiKLqtJxDcUNW
2MkSNtL5NNBTIAc94HZ467mC28vEq2VMviiCQ6FSQDyA9iYQmvaGWPFcIJ9QubNbEY8Z5bTJka4R
fEG0IUTtS0RaGqGnvMpJZL6MxJ3uRMFHUry0J2exEYpLVfqS+HyDLES4kdQ36E+zGV5Ery+OwKcs
9XU1JDv5WZbo6i4VndSkqR9J/C+FQqEJdeejyy+/lsRioZsrZn3KdrusjXeyBoQt662sN0+hBuCU
noTouoA/w5qPaI8ObrVN4B7WY7dsRQsTqBk9L5efJW9uoTe/tiS3GDI+QX2gcUEtA0S9fpVm0asc
Q7WmjVtnaiCsOKUflngodjBMhEaNoMTZU8nt74a3kkjrCgK+YPM6ymdGkQIWk7eDW0KYIUamO2Tv
FI7UhTxYzhQ9DW1tnnxMAt4n9Om5GM+yxbHkiBJU9sMcPfVfFlavK5w9AXw51/By3gtSagxR+OVb
mrx1kV0Mp3iP8/E29mbolqEm+9+mgyYa2GPJn1Rcolu9YuXM2+I8CzGBHBHZbYXxG3yA0iRvEDcr
cuMAT0R1SoQt9MiwyG07ROWZT0Q8FwspBDyPbjvBQJSwEQtr0sxMKBnXNLWBT8HWVLAGLdc2rCC/
iLGqodLJIGdg0fY5WpN5p4f0y1RlHrcmZOexMvdGWF4kYACIPT3TotuMRtht3ptG0UCU57cYnxGg
hPY7XJi9uGTMdK+qN29FOhMLbq3Z5reRw8ovmt9i1ksq/F0TstQUebMVnq2fogY59sSQksHN+vEc
oqWDkgP3tZtCDVbh+og4vaL028MTXQLrMNpCB12cQjRMlL2LZVWXkQ0u/EF2MKSm8+SijSw0R1Jo
1qyRoH+7cI9v43taqf06tfR3byZdyhhXcUk9He/ye9y6q1Wtc7mlYBBpSKXDVw1bxQYMDKfFRB6f
FEJYl9X3c2bXZLwkf8K52Kvgx/bWalAgEnNbyGAFJtRtUeCx60YXcUXFt0VGQ0YmGB2tTktE1KRz
pOHpnlUry0rPBRXkxUI3UZb5VRJTodud4zcZX4nIaUkJ0Yhtt1kSwyouuHdoqzyrGmWYAI5oro24
9CwvdQ8BF91mODbMlIg/a+h3LCc5Z7SCl54kAJpS+JPIKxqnoJm2lMV9DpdEj2b6Ny2eyGbqHVJn
l1quhsJSY1MmLTGBXhNtpFAqyHbRdRPKF5SJaO8IhkPedF8qDQ8FGZO1PjCR5BegoxR3A+fQax71
FDIwUxBurW7YgCVL4ICkGFVUw2/EfXfidpdzYprEfF2fbGU/xFZh/WcOLSVCMBlmqpELlN/67ZZQ
IPr8nJhRtHbdIjjS01yPtWKjd66gcMhy6MbWljzqWkoVaIIUH81UeUsLslRODCnHT2Q4EDgo86JR
mht+s4RnEXuZDv3QKlyupzEN0CdsQPE5T3Pd4jTpPsligqxjKC32Av2gP0hxjCabQdumLWhP+EBD
yjTqehE5tOEco6y8MyLunIXFxtZx9mkfF5OlO01hZuVuD13jMpsIIKUK1NPash6E5QN+Pst+Evqb
RcHCrnqDti3TfS9kXnKnvMLbEg0Se/5wxy/JUg/qFHiJxzXvqdW4JKlWFZ8jmLquO7AULPC6vFGv
EcGMLxiuoe6+4PI5MMGXAWXIiHnICGqWa/RErfwYaT19NGzW6b6rDtXHQSx1Y/XcMSWLykqOyQ93
474mM3KQcBfg4YtMoLulfTCM/nkYJ3Ot8/ukaRbjPsFQDmiXKHRtR2Ssp3GKSM8B344kGI6dfqVV
eZhxYTpDnVmZjoD6ikI96LK3Oc4/9Igpgu7cgPGEylwHZEt3AGcokHTi2jcrgFxjZp/iQJ2B1Jl3
uUB8ZONwXTf6Qr8mvjZdMFjNAg4uF+CpKiR4txiVFGf9gaUlnG3MOBaqbzVV0o3qBRsJuehsl8zT
Cs82Qcq69piPg+XLIbAFmwPrpcCWDIUuolF1yV/zGjaG1aAC1Dh83pRYG6msThDpS/BQZIOlm0PS
0zZgUsJ/73WyDIliaLXhI+nadR9zyE7zjicygp1ActdiJRc9Mam8E9s0QGoLuXbFVC4K7gqygMJP
XROVvEhxlTitr5RyeBDrZg0GncJ9f0KhChq5SOETukOOxjBvw+x32b/IKVTOZ0Xyjvcpsg0VWErz
JfPwdY+pD9gDEvJT01w59F63pPnv2GT6Wl7dRfXX4PYfVU1f3U34zTKdkC0GVbeeHAiYRnpuhZOb
aONJqRCC8Qrl4zX113eR3RWht3fjEbFg48HA5Xylhrt6OetDJOQBWuo14Je3ZuWdFCXY5Vr6S4py
5AozXC5K03AIVo0AfYSB++h1RGCBQQTmMp2L6peDKIDEdIxLdBzd+BXEIcW9aSXLnBWtnjV8wp03
OPFeCkNJpNdYr4yQdUACB0TzL7UB0bph+gXkicgowO/NrNMvKSxk2awoXomzV2S89In5lbTZkxAw
EsumWqLMjMHdp1u2V4AoP2W7DrTfbm6rl8UlDkJ1p0LbReg2UOUUmKGhA23Z0tmNxOBruvIRiuZB
NoA1h44dBRoglt4tWoA3AXA/H1IGU20I5r0LHkT6NE2E98g4gk8VdLPBEQpWRIe5gPj1Zn5l42O9
XgrlSxaHdXyUkLUZKE/1azokAFktfnetBQlfNDhXkxyAIMINUaU/B6mo3w6A34RxNzghEUJYg73O
W9S9acTf9xHoWXH1ubkBcdGAzLvqTJnwLLBKsBf2MvaTuVupXMc5HrAuPc3MRpcf3if8rwbgI8Bs
A4EmILrxbjLTXZfYLzihQDsJg1+RgNRi/+N7rU6LlDjEaLA3I6c9xkP10mluvaG9s/bs7hqsGUB4
ISUmsrRJSCLB98OmIH4TNd8hz5AOUCh+ivJ62T62Jphrmd50QmlMtlH7HjNns8DY1/rMrAlGoZCT
EJmNqI5iN3gpWvQYjMmBlkjKlvGyI+izAgpiAg1JBvcG85KrqFyAChjkZ6ZVH1HrFNrwzocYEEkO
NE2HVyOiaAmAS1siLWeJ3+qbpCGhyMWJRiIC6PobZW83ORK+E9LBrtbeSf2udGG5jt0tuHmXDFBH
u492q28DDW9LI2IsBxiNYGr5LQJZIdir6fajqI4vpfNZKM2HULQSOSONjyc4Lfs6w1uLIypj67xQ
9KCITMwo/Jsb7wHZ0ldYhPAwmcmZ7phXbvNFfZTah5k4fE85TyruiXUKh7gVanQoieS7wACm254o
Yn7IKos2MXNEmDi1avNUUueHeBoDA4yNjbiE85JWHPJw7wowT1kGBg0UQDCkWkZWPKOsK9oCEkIp
Ek85chehridyMFl7okZxNIheMjP/jY0QOFHOya2Wq7xyj05Fu26xf+djDU0GiK6aX2aheeSYn3o8
4XWavBuWnW4j2ptM9zQDcJgTv4ZCkYmeDcLjU89vatb3UPhY0GnjiZd1QrQJlsaqFpGVuMwyIhbl
dJlfT8ITRaoViXfPqMOBFidklhlgh7wCzOP0NIuJQqzgcI7SDuW9fkoASaDpjSmn4G1S2cb4BL/0
fEfW8A4v+c1qmXiVxibgRqeGK7GIUNsV5Xu0Lm9sjAMkynPpQVw3tXsvV5IBlA9yRyqhPP39pCIS
4RZ9sxEszJf8aGKLKk5i6PEp6t/EXCPXfitYrg2ARz44UXPeCim2HjjOSg/jC1ZBRKhqfNIqtA3j
onrtyofZsB6lgpQIem1jec8K7wQDT8gPGvFqCcOX7lpto7dKMT6rO3OLrr61aSp+UBFVyMVGwdMO
L5ItkEgk5glVRUNBv24RS1iZw3BIivEATeoGiP5zi8zyCnb9YzHeRzmdZCgRj7WuGzQS0aUnsJHx
Ler2yjoPVnFrPZVNPX5X4zRhq2hZMBv10PhGQf6fovF/UDRGTVj/t4rGL3MJnzf8q6DxH3/zh6Cx
ppr/o1qG5poWirKOY5h/ChprmsZLDoKzhgd91vkRNDZRQdYQTwBBaLPGezqg0z8EjU31fzzPI3hT
XfT1hA7y/4+gsZAE/pY9Pnz+739ZKmLBsCiQVKYvyfcYQhL398c9Z9T+739p/62hMJg2Xj1eG/Ur
kvkO9gE1My8aQOYtFd9/jw78O5T2H9/2N3AkGbdaTSPfFlzNF/zk7GeqSWKqvbMgm6Km8FKmp/DK
2JWPMTnNa+XHX+EuPpjbvId5hSJZdB6ftfO0cQ7YTAJOgV6v+F3pl6d/f6gI//4Nyam6FET53XTD
gAjCj/c3IeMZpQDk6E2NhBegYCXa4oV48EYQYitTocuOy4izrjoANkbx6LTLdBBaVFQQa6s5dtrY
HOVWEnrMlxMmfpFuaRtMpoAH9XF6kg+DtiTbwFTf6c1ORyUcaRlqC8TopCrXcl8RYCSm2XO1qeGk
bFI0OLCGq4ft4ubC9rUujvLBlToxxQJjy9SgC+NEVBxjFWtNiO+4ucvng7C5l08rdbgtXGaPNNTR
3LHiZV0iQCTwaPXx56EX/u2zk9hbIGLXaZ8JnDoPOfr0u8oK9z+7Gi2u6Gw6WrriInkbTajtqBmw
5V4qAvV9lfr4ukKRE19pOaO+L+pq7QhBH1MRvuC2fJQ71AI/cpA88TpCugP5jCbY4Sm1Lc2qPpoD
fA3Wgj+2PLEln7bNuUSd8mC1M8doRK3wzXDqo3yA1FYfWcOrzagy/XqK2hwDFY4xak0whX6el2bm
+dkUvBBWYHqhooYm4BLUFLrjYqlXKjHsVu7qFkUsWACCfbzx3kAYA5/o6P0PSe1TKyDF/fPh56lW
J6+Aw1j6atjs8nQtcRGSLsQqWp65/FXcJjyDlsG/TZyvPEu5FQwGikpyk5W3YtVLHn7OUE8xkvg+
bacbG5pfRv9ZRUrrB3XbUJutuEl/TlZuaeR5e4aDPyt9e4Qwj6q52IrrctgN5nJwJ0BNnmMJMn17
zOIgPLQVKBO9xaVBaRUkGAGjR0XGV3tUybckEs/fTw0XtR8oXOJOsCy3QrGHLXl36GQGe9Cla7lf
7uIXd9edxz0feimXqBY6TnWQQUDRog50TDs4CHlSCu48TAhNq6OaGNVxvjJ6dILG0WEzLObajxcU
5yYW2mOsNdNxBJWTllD1HHEM8rYdxDF/by39XY7t6/Yv92uVOOhYyYNqS4TD2qC5kkdTykP688ES
elVehfyVfBXnO0ZcuVj7YeamCVymCrwwcaoXT+XD9OfWv3oLSiLpCnKhsoFr2BzVmTs0zFNKtVbR
ODuQYTvN49aVry5i629Pi2BGZ8Zr442ZDPj90cpeGUaga5BN+UDsczGSyfrXn4+XWx02ifs+G77f
1UQto26a0QM3uV4jNcfjLB7kltw34xBPvEhqu04HrGXkzkUDrWohHud/v/yXd3bqlzIo+SERcxYu
SsVRbk0mbaZXuTmHhQbZVLwuH2rX+ohYMhCnVdx09fOC/Ov6Z+fPp8n3KG5OrbFwE0QUufLpn5ff
NkfK8YpO/lePh5p1dkHKmHkqtIRoGSJO3n5czNUoT80B0f59vvKkAR+C7g7V0/erpr0w30WzmPW+
X490zBsb4wVaRIHDrHEOZse3xId8v1e+Sz4vNf2PT5ZP5Qty3/fH/eVvCqWnf4T7p9boOHaoyhbp
bAbZv/qYn30w5t0FVmP36YAf2hhet47EbeqO1uijUPEhnyVilyru1yxa7I3cNyKDcJRbPw9/35cL
RTbbMkTuo55yRQm5AuLvCtS9Z3Hy//Jv5Z/9vIIfHn/381xu/f2rxBH+7At7WtEel2GmxNGo+qVk
NvNxHGiORqT5zlRle6VQX80AQeNErHryYRSrXg3I1clQOKx2gyh71+hqpKjazwjHNgMIAaG2ZDY9
EwUPrqXek140W+Cf1fHngRLfX5/KF4q4/mpjgVYX30NPNVkXaKqDAWSZK8YuV6H26T31mr7Z/Gim
6X+Kx/19n1j1GmTPmK8ycdtTUPELk4uF1DqQ9LkWmhTLPhnrfKt75sHNemh6TffO5RggEqlnsq1s
R8NfULyPlpoPzOnDg3ljYun8Lfc2MNqPjhxBtVmiUpiixA80pPQxzKIM16T+jM/zvoixitY7dKoC
sV4OeTsSsolNeBB/PDRdZEHDDhdsvcrtNM4B9gW/5bWxDKUo9xg9LKi8XpP+l8wiXCVbrHep096A
fUl2YQtGNx+tS58Y9amn4A6xCJJQBJDWCfde2s57rAp7rQyPZvgUJQzeVkRYkwhP0GECPDxUwX1c
DvVW7hO3g6Gb2b6ZEg64VRbvMCJsorGEtDXsbUT17mzNe+6Idec5xDJ3hI0i7L3a3N5ZYXQAC6Uf
NcXQvh8Ws7/xSK9B9sx7My3d6wqx10hfHkF1Dttkzo/DWN3HGgFOiT0DyF9k44PCuUvMpoIOPlG0
tShfywcx2R69fPrj6fcLoteW4i68BllImVs8fN8BcjO2U4Jg0e+Io45F1lGuncjR12q7NJsmMs9j
gLuaoyO5Qpn7MLhjeNNNtJ2sMSVe1olb7R7jbqHThOzwwIKaaxfUpPNvYURdxGuaXKWFlqJ8Sm9H
2y22uytK87OaAJNmwKpTVxmOcosKF1riUdSgmsIghARMbJEu/DJ/ee5RkTsi1CN2Y9Xbfr8Gzfw0
WE22+9kl3/H9GXk/EJK1NmzsFiTxuhWLUC0eMsRLF3AnbNJooKMQIzbm4F9NoDMCF1jJt1YpMYZ8
k9yaxMolt35ekO/7/pNlij+zRG99uc+BUbZzGxP0BzKENHHRIgSQy+UTm9zsGj2LIt8Qs3VHuc8B
fEaLsDkPs2Yd5C75ouAJH+VWqdC3Rn+aqbYHdgvsyEdUArGw3rqdAtvccqewpOvRIWvwlR+hnKrr
731d8xW6YePrFZG53GXlGBeqhkfDS/zVzws/T8ebigjXRI0IY7PVMKKOjxApgqwrZ6e5w3W2Q/6p
M06a56OAM74UX66WX42gTFkdd+3GfsyuSTvuFbCDyGduhvx+xrl+osKJzReGhqfaJjzfzM19O56b
+FpkSSDZwuM8PPf6x4AHWSQEr/1U96P02UxutGSXt+tcAZN74yS7TmfMAMA+uQOt4IDxfS4S9H3O
/YQYKZRIYIenTjm43tq27kIaM94mjA9pDogOebZpG3BeW/tYnF0k4Fmx191vypa1n18AwDYdmihr
R3lvyhUt0fGhcw4WmDN1vqEhlqcverNCAzfcRE+ortW/NNzdQKTpj33kU1mlcNhTE1sZsIeVLcBQ
09g5KlqtB3g0IR4VqHGYNy4l2KcmuUUdLrtSt9XqbB2rDwQGrqcV5AWAoevlaBwhaLzPZ0x4L7iX
frSYV/vlRrm1mIkovL17O/TADvqndlf44yF9VTfVc73BG3APay26MfbDHlbyKr51fBt9hVuSzmal
HuBPXWn76ldMYtldw8vvgIHRIYq3AXbpaByfMWut+q1GhN1tEC4JNr/aFZqwB2u7POI9Q/P0Dorh
1/wZPUPlPNdniFIYbfj5q6Cuk2Y/dcXGutYf21dz89Xtl9Ohf4eLuazi3bKL1xwwccixvD0asOZ2
9MRm01dDv8Ri0tkIt4ldgWJd/dol+zi6H0NfrzdNs7XrfYARowAQIIuEJgmonYcl25jdWv00yzv6
p/NbWG4pyNrGZgGPj0hLs0Z2ZCKtTWjbrAAEEdfDg0BPDTWDCus+tXlvTmfnzuO0ioO9Lh7s6egO
vufHBw2SYfBiLNQ7dwuAfXoO3BxPPUq6Z8yb72izXYXb6R3PN9hXZwBR2ASn3j6MN9W0mR8y6Nse
AgX7zvPH4AC2obTv8VIpPlBJVJftW0dBUr8r0n1VXo9b9Xel+NXi+xErqfiHbt38y/lEP34Y6Vuc
QLs6KtTEQzKujRvNW6XP9bw+WY8QTpSTtq025Yv1GbEOtrjHcCedg/tQ3ThvQ4ErDDbQ3v9j7zya
3EbWNf1XJu4eJ4AEkAAm4m7oyWKxnIoyGwQlVcF7j18/T0J9T+uoe9QRs56FGCRLVXBpPvOaFtak
+iGcHevQf5k+eOUZOjdaetvwKf1ivMEPpzKhfwVUmp76m86oBHxfrIl+9jmwcdyAjgqsDOxwXE+g
s2EyIYbwMd/TDgeE4Fzl1/4pe3Q/VcfxHo1yBCbL/Mz012DSIhb30kvcRFfd92Bdv3lMHzr3cu0X
GyCgKVI/6EiZVH1RJCHpXxv35sl8wqNuHLce7AI8Mt/0++GmfUsfrS0K/ieIgZ+C78mHigYnAvnd
Wq5aHFKTj9XH4k5/ojoQ7MItiIxyJS/FIaUA+yk9Wpfr9Gy/gC95jN+QuXUCvG9WgGreo3wjT+Ou
gO65YqGpX9t9/yQOqHMe6aHWVxFu+hvZcXIEbrWytmBHirWzQ/52hYkeioBwU1aoVwPRxsEBPxQD
pts6YckmgXjqv2RHdKyglsWSJs1KPwcb1tSPlnEC4PSC9jGXTjd6BZpRkP3SDlmJHaocT95nxF+u
4xZFwANdp72NZN86ch9oQevNFu7zPt0EpxyM3wbwJ73rM9Mt3lGkOwRw6j4yDs9g+4wVpa+TIhEF
9Bz28wWvPBcs4n58+uYfgjOZ5wEkExM1TdbuY3vQjwMrD9Z6wHFYAfGIQDBhU71wT4/tnaJIbkSx
plc8BQckv4J+k+qbmGn96H2qdIQz6CWsK3OHMarJyAdJd3EO8M5dxuHep+y1D7bJutrHn4f7on4l
94o1SEDQcnf2R/oGBWMPLaYzuqHH6uzvspO84nLu7tFCOIzJ+sHBE/SuKneQMNlTEDzdOOuAciRS
ofH2bXpIzt7Nekxeg3t08L7mxtq+jGmGdc6/90U3ryj4LFukybKR9Wl7oHh00i2n3oemfwFygT61
ylT8gnzdUrlRNwwmtXTZbSPhfkIOltgaYwdUVsyy7ADVI1vcq19Z3gUqIVneDbbZ5ocfbz090rdx
2t/hG4oKuvo/6ZLd/N9/G5oGUQzyByunteNN0cl10tJscp13RK0cEqrQ607dv1/iWu9Omol09vJu
+UFDX0IrdEkdif6aN9TWKZjnXZgk4thQuXKRalnPOA6dfrwddWqPjV3izyUtfBebkIBzQDUF29we
+4jSAXUDRxwlJ5MaRLx89h1+5ED8nJJkop3nEU4j6U0p1KVAtLxrQ5UU/PkZLSCyj1C/A5IAGjqt
abIofWddvTgRYe3y7s/vDHyL9lndPfp6v4kMBj8eyhgFBaqSVeVGibeUoe3RFA6krp9cJyUGkXB3
47Bu9p2KpZeXNrEvwL6NHYTDHMbc/7wEKhX886MYQMCEvf6wVNlGlY8s7+oS6X78PkhSli8t2US4
6dThVqgsUILG163ZOizl4FaVBJd3UlWDo0ToByXljp7ESwrXYOd6lKbKsU/WU8k2AfSwuqt1w9hZ
Jutxd4XFPhyHaNhp9ujt/ywg6W7eradEqskYdRlmwu18QrMbrnBbs6p7Fem6IPLsYJWNdmf++KgP
EdRWQiUPnK4TNPopzEZ6qOFsfChrJLbpAYwn+gAjspSjuTcj9xDM6onXlv0xm0oEerFmxsxU1esw
kelXju+WGxdFK35DyXP/++XP7/pen47CP+NFCrunrx1Cpa6YNhNSWXrT4I9ubEzHlwd8rCltqxKd
snWkGQ9vPlKVZKtRVaQfxeM/i8lC9F9s22FhBS0DYmY0T/nU3pH7hqys1Vc6eh5zBBdIdMrMjz1e
7WRuvOigdhG+7bZNLY3tUlZdnuXy8udHty0iLpLEUCcmXx4vcH6KypNjkBhVHgZA06Aami7lnUoV
nX+8qBqyXdZ8iUf3JvNCQpIKOWNtNqjQLRXWWKBt/+MzRkjZdmlO/P9m3D8044SOn/hPfZzNrb39
r7e8jaBH3rK3//6v+1vT3L6FXfPWts3PLbk/fvOPlpz0/oV3p+rvWNiCSmVhObw17X//l+aY/7IB
M9CKcygNCP7Hvz1GLfEvFydRx5XMIOwtTX70Py0541/CdD2Pbhy9P8PCs/QXT9HfeYzSXvy5JWe5
0NWpYJlYuGHx9xcXSs+c0M0vtfKg18OlsPQNHsTKNNncaW5Bz9dF0/mnm/T4o933s3Ho3x1R6Lpl
oh1hwkP+ReEmza3cmkfQclRZEQ9fzW75KiQCa0DzBj/s/kEj5Vc9CnWBHMgz2XRZcdxfeo5BqyFb
WCblwUh3+IWhauVM13JObrKar7+/sr85FJI9wqLLKrk6Qe/15/Ym/p0GsKa5PCjob5Im70pAJjK3
ijzw+yOpk/6pkaqeGkeyXctwGAN/eWqtRIM4tMGh+NrgbT2X3j0W1YjU0BX5h/tnMOb/ciwKU4BW
PJsGsPFLGzUo8VQoQq7KTGq0MU396lb1pnTlHSpdaJRUeg/e8WjULYq6U7WDpHQxgwpLxfz+91f9
S490uWophCd4moa03F/ur4NSg0anpkRwU9vpiX8vO6VbPF4NbbqioPXcWM6bj9L/7w+7XOGvd1ua
UsL/EIjs2L/cAc2wC9MxCoaQlkD0aY/C6ZEdGp6rdnyGKgo/OTjH+XyNXWzSCy261VYN7QdPrMiq
oQS48kMskw//L6dlmVgUO44lgQ7853CTddGJFIHfQ2s14LNT+yAdjtaaA4wst/3e6feoX/JFDCJN
8VHaIn2akqzC37B/cW3SZ0BrVH5uvz+xv31M6PKwPAHUYXn5z/OauxgjJcScDlB/awqzAknYrt9M
ExitwWJGwHh0RPu5FEX1D2uL8asikJoYeC//+9jq5z8hDFzXs3oNKazDaJsPgw4VuIOwQjscWb96
vI46YBo9Hg+DlF+j6DWv/fYfRsvfLQI/n8EvT2VIspAAhjOYQ+B7CBBf5RjfFjfbmCXh97da6MZf
7zZoDtdlXGLfIcSix/PTFRd+ZrsZStaHQi938KHvJNSqQVe0Ux2gtIWjBTq0fQrlD+PA1RRizJu6
w7Ndm1QXeijI+nTn8jtTOt15PmPH1LzTOHi7stGvZRAh/ddfMAV+tszuuYjxaC0+KoyTF8U3aSCn
0/TjdU53HmKsZbDvZJYht8/fUf+/k8pSDVzaUOyLyXyZqCbAdQDR5p5RGqCoxwAlzifRRD6Pluol
n2uyattgrNjAsanVqQk19sOzZcljL6gfGCFZFl3XECQlTzS/X6g4mgXJq5puQzM+RhXmHoFJ1jUe
CzycidDQYknyx9YZB4hLaEZkGYEsCPxjVgWHyTd3TTxf6b0frOZ70sW3lIJJYmL22ns7sLRIgwz9
Vnjxu8JrKiirGk/CYwjjakFClz+ZdvPNVUuxujN6guBzKJpdOVDbGMU3zcFASldKR2GkJF/vm6bx
VwPXZYzyMIz9h7TtEEFB45H7uSwerRzvsLwAc1uXNLyn7EZf+WrV3CDBijd48C+HaXo2IuJGvbsN
Ghfnzh3CCdQU+jaEsMM4GFq6cYUBTzNzeCwF7bIpKxBtYAFTt9+3AeAlyVYU2gcbZ2CElrL3Omt2
Xg292AnuBfIK6FVkeMqRY/l9+c2jIWCNXKo2sPRgEnPto/4Se2+jS5PedodrOLBPCFpgrce6WHqn
KjQe4ONS5bA4E9+dn0YTSUA2Yc/tnz1UfbMM/Y6k5/e9xts+JcqKEOfVm2dzC3K/gpP6verHO0tP
b+oQ+QxsDcEYyiHdTh0vmqovDZxqT0tv6Dve2epOEfxcxhI/jES/YrC2URjxpMDMIs5uvQNV2xyv
FZnRCpy6WwRPZkGKDG/0OcauET4zYyqwKQwF3VOSFfxxs4EcjwMHbB8/A6957nP8hzw3vLNkWsFK
nq4zZ7TOw3ZXlZG2bqpYqf4iUzJVDzLo39yIwwmTh1VLb9pXyaV4y4yt8Wg7BPZtLmmZN+fl7B1k
claj0T+rfTeuqOVGN4FyIbrnt4FizDBZZ6+FFTHCqcM4VeVmAPsYyoPanE1dXlCOqbHHyQ6xwbOJ
WED3+BDi49NfzToud01dNMcknl6NKK/PqK6gt56GHS9IgcLS9OtyV+n+yPgwBWIL8cMyHCs7eI/V
xJ0VchBxu0+mCJ6cNscK3OHQy1KinOkGidBJylwpDiy3UIuGqxmyT+EZhpaej/+jhvhZUPgQYrzw
1vbEEbS7mJxesp+ml2YmJlyWrV5t9aGiFo4MoTKwKO6lEiGD6WqoB7UuAv0bNKMeSwJ9pvsA5fJ5
3SU4QBclSSw6v+u2DtDfT16dOrlplXWoovaLjYLAxBzoGS5GANVco5iuo8cjqdWsvIEQeKRbsYJb
Y+6X/+BRfILSxwH6KzDLBFgUp4UrELfc5FAGR/HZhza1Zl6w29XW7oRFAOhttDOcGYdpCxXherzT
60ij8Ovf66hkrrxZ6/aDfrC9fjvWDlViMxp3Q8q6rSEHurPrESm0rthMo7iiTMHskkXJH6pWsu0m
uBHM9B8SGQaeGGVLtwXo0KYAz7Lx72c7sM8QiOkcQYTZgoR3C2s4laKBuB0OJ9Osjk7LKtqUapss
UL/UkFfYSV37wNyiKiiVNRMQU9E299Q9cPEL82wdlNYLsHz0Z8YSHFMZv+ILg+BpbmVbL+XGpQbV
Ko15leJojCL2dF1UMJYBuQQvsovf1XZAbvyO1NtB07k1LHFtS4l1avXvla+/xGG+7nXjafC9uwl+
FGyWAkdsF6P55RFNLeYB2X7M8JVSg7/LBuw5qQEASNciBlQe5zfDSCYACVQAGkgUU4XMrc2wDsce
WN/UvXUAsbd2IVGK86bjgIiN4Zn5LgK/vUonAM5j50NuCurXquOOBE20c6E4t57mbOrK+Cq7xt74
Mw1Qw0taAPvQjGSMyB2aKyYdeW2Pbx0UqBEuoS00aMYovEbljEz+KEPUpYOTM3DyyDixwvjtpkdN
a9XFc7EpKR6KiTb8jJI6iocTJWK3RbrHO0Z5bq5CCNqwZcM1E1nAWivu81JS8OwJ293prXJbfEpZ
tyb2TPDmb1IHKZ9V3KQ+QYE/NcN1B7xhZ9ocrGcxr2iOYy7Zb5EPhGWqnl2RMof6GblW64rY6sM4
MlzarMZjyRM3DFRRytIjDTWgCokt6G9hqiqOjnHjFy/Cgjeb44RiWbAKlpgIr+dvXmyTJHlIE04a
to8JShNlSkuusCl22BDfoJOaKHK0GpVZYlm/C+N190YjeQSnty5Q3VvFVvGct/Kajwp64ncvcw57
Wq3ltrzMuh2tbRRd18FgfnLytsWWhMdhd4hmx0a2DUsaC7S2I/a2srGvUEXe0pFpa7r6qzM4+mbO
Y/pLM/5tReQBmB94x1NJN607nivSg51VZicSzXZjWgFeDzBP2q7D4lDYmzbI8cYpI+yk224jgXls
LfZFWk2yOCi6nSMor3sEBh1zGdXD0T53eRSu8hfRuv1LXkGMErBlxOx+m7LhyXDc4WscgFBN5CmA
qfUF83bd2TWtNnyIC+vc92Z5IPmONvEQfQLDBmzGi4ez5tIMilKgjUV8J6p+X6Fpfh9UI27b+CCu
WxFYGysNp7XSq4bOCygc/eN9rm31yLh6dKokHIA1zf3XiK0UeXjYyWgNTBWNT09P93o1A4UrsXJs
xzzaN5lbwIHX9I2MKsp0Ytric3+sQ/Mezc6XfJD4cHxZcnKLYY8WxrbtHOU/ZWAyPyIwb57zCA5c
bYtHe6zzjVEUD4lEjczW3EOJATX0S5pQaZhto8m9GtFUHHFz2lRJO6+DrHvUDchwtlOtMtEEd1ZW
3VVWV+06CTJLtlO/hVJMY69qv2uDvHQ5IvyjaHcR1g77sczubDQUmBTJs4cFt51dwTlgcKFCBmSb
iV510Igl/GpEDeQWaIYLNTR8t51v7cj2oXeDsUNvBoP34qE2DRxnrHwdaQCMjXiju8Rb/Wh9sjRI
bFPASq4FCYFWQGJSmS1TXzL/J4+mW5Yg4VKEe8fkgGAR6auUtjLdYAvoRYcWZOSi6OIwLqet7dXI
gE4ekmMT6GY96jZBnej44RQA+KVNFTbW7UMIs3xwpuocop2CF2HHjjTuuqnp965XPwD+SOBhldMm
b62N0SbOtnEmmzi2/9xEzLR5HnqMgmhrmW66yd0IwJpAAs8t6R46YX1Qhg6K+lY1NMy9AEn6ocNF
U8NhpGaHocXlTxtZ6tRcoZOh5eptDc3/CjGK4aRI65Y6umzbfWtjzGZLaMU1Ropen+6XnS43C5JM
JJxbibuuPwbWca6RyAuoE7CceXs/z59FZYn9jFJ15AbmofOQ72FX2MN+xhhNhPceXHmoxK+pD8Jp
6puvaaX5uylA0iYTCU429GHN9BP+v8hDi36HKSNBURsFewvVW7eVH1wniXZkb3IHPuReTs2rh2fR
esKoHciZ0inHX0oXxAZz5x7cMSBAzAnTjc5c5waDYFYhJfh74K+dd2eTPqxcz7iia4knx0SYrhEm
25HyQC/Tm9owf1SX0COj6ZVExD8x7AyFV0WawfrY27QBC6j/UgUFiTP3gEjAQmgV+7sgzpI6mRmI
IuxmWASj0NsvYWsSmtugnJR33ce0RSDNJ5uJ+7bc1RD8R0/CinPQIjdGztTkAQ0aWo4S7Ji6J7Pp
fijy4pE16WPhBpcl1G1j0kwXQNKqieKrwPSVnkf7bACyF2/txHUjzXHzyr2KlFHpu+YpCvQCRqrM
9X4f6YD1I+2zzdrBIuivRiS+t7OJUi//PMFFJzVUrRoGYo/yDE4o/oOWhoh55HxVDgXQharbCUK7
OifQUBbmBnyfAxJWbl2fQ3drkZjuyqhG4A0mbm91/H2iC0DFLBvYrPvIQPsO8AnNqKBW8xhjlWx1
qtbSqbsQuoi0dZHz6jfx17nQ0byvaUeayU1Y3P9hBomSkafhaRWfKp5YG6cxRLgh3Yucm1ukj/S9
LrNjv2SuvOCL815a6OTE7bZ3q0vhqylmz1dgo+a6jCr0T8oGMfjqBRPObDugJl/q2CvSwEp3hotf
FVbud2aPfJRjZbugcrHZiyAPW2hjkV86NkpCPrke6QrNOPz81J3FQhXnqSWkavMnFG9owZN8IUiA
uVrjr72ZDVWlpeCkvogWV+aIZwrPfhmhQdcAJPbmuzhLN24JXqZGymg57c6VcBQNIEkG2UKvpwdh
6g+4ERQbSXdtLZX4mZDOS5R6ytAbPZqsfzYzb1hloXEIzOHZHKa7qCY47hxuPJE9CRrud9G75nn4
rnX9c1IR92RpAHq5uJcFfuQ2vpUo7l2XZ9ApUiXOsFjAq3NQ62peqNxC5cd6OH204JB3WVcArIrQ
2fA9Y+WYoHeWLNlMIaEDgdNtQi2pU6wGjXvDYJzBpU5CNMXGU6ltLrN7FUxxnxAtUslqGc93nf3q
xIgBasV0yoU4y4o50djTE2JEZ8eZ7tKkfRCUISZjpinEbyY5/0P9aVX/sIMeW51XCyPxspvwVmaM
5Gb46FHSM4U8FJ37peyxFyuN8Wxg1wL3MLqZKkUfAkIy/+NSfltO3lB7TmkxXkVGoSJmk8Jj6L2V
+WYo+E0tyajzet2RyrPKd9HwbRjwSSQvPtp2INTRvDSeRiOSlGDGewT3urVmP2g9KkBZ8aoWjA5G
W6qvE53VhpYcMqBmzSDl9mgViY6bNmcCDYJg1b5ziayql6WaXAWsdLX9RXMlxTNBeplY053al8H4
AzPM3+qeOa2S+r4gZO8MuhVO4Z0tWOEtLpvr1seQqgrcLSGGt23JhBnBikNtRlBF94aO0YKatbOq
jsH++47Tkb1exrwLFrT8MdF27njC0fxLMpKAqIUWG5io/15X/bNaStRTDefuIAv7NqbhLTa+oaSG
5bpMAHDkLDPaw4SMi+7RmpwjLluVIPqG2ROM47PtfEi68BtWq8D6NEJ1EbCrH/2OJQOREdZl/2mc
x0/qMqWmasosimUrL7ZLMdPBuHopXHaNIJvEFy+PXwWzo5IUKga0KrcY44WbpTdgtrAw/Rayuu+b
8OGN+VppSMWW6XOFbfo8jDgDMf1BWJPch/kRpWBtvWiXGOg6oN17inWKXn3+aZIxIK6UvEMVfECs
otVAVUMOnHXYaEdaPXuDINFRQ3t5wYiD4tQqUvoIlR4BOJnCg0zlZVR80aaiwUTDYiuH8dGR6bRd
Cgvhh9SeypUv8CWuBgZeEJGAtx5YvpIBbqC3IgDJqEig6+humzZ19oSqR4atxlLxMD3sCOvu0qcC
1kz/LG2VWzMqBW5LKJvsIfCTrS/lM9ATnplgwOXfD3DOp4ZV3ePmxILL5BLHevhK8XBb1cM27Xyo
wwaBX2Zkn9reuF/mQ+tbPMKazB7jawgt6DBl8rs9t+RC1cSRk3YXjJvAdj+aUhzcdmaIL9MPUq7p
ox2+pNo+pHS8cSBXQCUtyNmmESVa8IC+Su/Z7/sqeJcBC7edzttuIC2SbnKsh+45HXCfKgWumhT/
VxNsrHUICrNUEbVNFXbJtAJVKktHVoacZnLbZu6Gxr/PLINhrWqkmcauG1F0y20MGUmP4pDVQAZE
bzkS232JXWcb8kDslCFZzYKFlMpdBqUVKD1INIqUCKYUVAbDfYUiCFxo4LTVFL00EoRrfBxMxOfq
JNUwqUTIxQR6h5kQfmzA0PzmImL+dsXy2sevbYBUIphxuYIW9z2ve+Oy5J75LNF3dMNN2nCLWid7
rdvpPABNR2ax09Zpm4HjsJ2bY2REDJfAtC7WmL0vVRpN46LrNNpUJVacEm9fhPX1tR2ytSED9mOz
I1RMtpj8wmIjNfZs3HrimPAUeUgnhPrrqZJc5tPLD2P3zU1IeWu0F7B0ww9QFcTKEp2V2uTeARmg
7ESMjAjhYxFnoL1YShYro9KjhxQa+UdrlO/diCOe6xWUup0NwqfoBj1mE1tIPFNRmotPzdw+lBqp
t18kJFGpzYLK9obnKWAmJLaXnBnnaUrOam9LJGF068i3CttO6PMER6o0JWwmZm4mSF8WD1QZVjSr
gbU03aYOvB0mQDH/BQkBq8tuyjrBnXZY9Xb3y1xuNEGOWs4PSzS3XCih17QpbYu1mSSPymzmqYdu
tvxRS9v3gYieAmSDGrf86tFg3KfVvTHpn32bcLukCeAHyNpHSOiZgKUoOWDzgebAGqxQuRuqY5EH
KLMz6sfkuUpwCNXclFlZ5fsmnz4jOklw50SX2XsCtG/wAPz2zkzJQ1spAOjcN+ylLKU16gx5BjMj
hqs9HnW3JCmop+++6XzUrLzckZ4DwIfwZXlTh6JJ9qmsUDAukZXCNFBJCUxKnSjL0RmovpVYqO9C
+wHLtCOCdp/nwHUwTyTX9dsGaY+gPOaJg/OjjPsNbkJ3g4jE/aj33cukZ68ZYFAts8dDorRMNG83
2+Nz6YXa1qF8t450rYTAXiKkUGj1tUGXbATy6uO9UcwmiEozjTG3su7wd9p0o+h2el9d4DIOKy3t
y10iMDeRKA0j6NLZeJWkzS41CBvibnxocAk5gz1ZhT2AJOy7KSr5fn8I4uFD3ZnymEXAAAm3SY9u
cM6tje++2ogt2hmSC02pfWkL0EBGEMSHuXQRctSTj4heoKCMAsHZwNkABYf8MR/cwMBzWH+WVdfu
FkHoDGz9KVEv2ERVSD8Ahhajc1pefIN33Wd03Q2INab848UuYN3FE+G/7mkUOhAe2/VT+QQfSZ6W
F4lB18lm5gxBUByboOTPp/kDRkHBduq1bQK2aBMamFPXIfViqRTWDZg4VAhZ7XwUPzayQGG4SdNv
ja6JE8yOz3lJQwGtKWObYS+wKhTUaHmJEv+zV0/eVpiVfRrd8OeX5bsYHeJtWCVfowJgY1pMR+6m
dWqzwTot7375aIaduQ9gMkQFVheW1YHT9HCZ0/JYP/35Ug4BWHqvjOEe+ZRwqjFqoPKjLe2XW1vr
uwPeNzjkQjKrspXDKmBG5yQwXxDXdHeD1+1Gcxy3ehidF2n55aULE/NUN2peUfDf/vmD2OdAaUJF
4082CuX+P8gpnfK2gAgNT8UZVG1SFxazNaoeYXbS3Cv15yYx9OcCD41dAoMQ6os8hmg3nRMRvZqy
rs5Wiw3goEXZQUv1AH6H+Vy0wTob9fJFl/WZH48XaYCoN5M0Pnopev9ulEdr6YIvdvPafLINTTyB
+SshvuHQ4XnokLSG3ewsIgIWnclD/rpzWwaU+kihvXocOMbyaRxsY0uFX8OxHoPuruN0gmEqn2cz
K58xX4WaVFCnWL5zSMNar5OPlvYwJnrxhHQgRTEUHRAhsfQifQAWR2qozGHCnur+bCUWGxES/k2n
Scrf6q2dh9+NMUB2RCny59TmTsu7Xj2Fn77TZbPrA+sTOsigfwe/2wzC+azpTrsbvaS6Q/Y9uMvw
IFD4tgXktrwb+/CFwhlwy5IdHBL5eApk+h7TaN8mio66fLW86In3x8eyxv3NSct0y6KXAquzkVGb
mFAh0uDGU9IzykXRotKWWpfpyWv9nm4TL+40fWM7gooLmfgFA7xiqF9sdDr8upgOqA9shZrFjpqd
7eTpe5gz5yprAoYfilxa3u6ouCPAa/CNCIC+VjaktfHidHWizNnwZK2B4EcsNZuwUvFpvZ1aA08f
NcURI4OY0JYWgqc67i8R3l1xd+oT6aKjKpCfT9VCU/jFPko6b29aVWxgS+aH+DSim6eTU+7TUVxC
N4aOAi8cJm7pJO4OoST83gxJQNeDkld/SsKV2sWZ+9DFbYgZGXC9aEYNoF+o2DL/VlUce9pbHYDZ
3oLLV6iTCQSOFISEvNVdq0dOLoi3lCLGde5HqLrOunVa3i0vvgWWdnkX2aXYZZ7LztkdJ6dEbDKv
+lMoLQ4yhH+8W76zg1cs1Ocj1WNPWTRTHg+jGZFe9IBhzLjw6DTbwni1+YLq250dOWzRU/9YhtGn
NKwalHngUZX1dDCC9lUkDk9+hGA66SjZmhB5qHSe/cg9CcyG1rL1y3Pp2RTpZHC0SHnyNEbCs9S/
+q61j527JtYPYQHBpCqvs91+TEYiRmMyEeGkkKkRh5wmQQgfTOarrVhyXVTHrCThg55Tw0BFnLqH
9UUXNXWCvvleEZS3ddrtofGV23cTt8/IwLNoGFz7GE5Cbg0HGBmCdq50oDAkCG56TvMptrOvjXS/
kphgEYZWpd0FX8fKv01WDZmjec4Dm2V9hmrSjbtAC4/qAnQx7NN16TIlxhBjTiU6GE8Et52LpgzI
iw8tvm8UWdZlH+wiFmQsaljbMKA2TOeSwh1MavklSs3P9cwfqeGmQo9E07XDXy6k1GjY2cegDCAI
he4H4QVfEd77auYGda+nKJFosQREcFD2kKHC1hbp0vNsnuZK0IwT9Hsl9FB7VqrvUyvOWRF9YhW6
T/QQExaD9pRTlXvRdY+iAvjujt10mNN2ldWatTV7H5XriA1uRuuLXly/qp+wkxu2RLP1GcYdZUwn
e0fKa/xR5bG0bpMXmI9yGaFKBNL4Q+/UUJXoKVsjmlX063yvFeu4OGR+/WToPRq3pE9LRS/2gndV
CsIBg4RKp8LiZvm6FT4G68pHwR6utacjwqEraSfKEK1PAmmubRIdoZG3WDEGWI1TPybQsU2Z3CJP
fzEJFqkdkjO7Gfq68FvcnroA+lhEjUAJOspCaZTeROVqq4NVeaff420sBTH7DyiYp5MVAGvy6Aqa
hvULvqiZ58DqGspXyigsn8hVSkMPtwYMh5EeiVNmX4n0fNKYlO0soz6hSk0eDbUO2SkvjDEBIuqm
QAH/JVOZwXIrA8qMlrtJzeEYCNJZQh5VFm4uYyzpMtskl51Pvo0i09BP79JkEHQxMaHuHKIChgoq
BLcilsauqT4j9X0bbcgQGlB7OnYId0wTIT/k9E47I1T1AyD8bfzfwVvx+FdAp6EAXX+5KWBIDcey
Ff7xV1xegG+KS0nkUGfGtQNOVCekrOqUotG9N5y7eTgEXr0ZRzSKf/9AxN8c29ABBVqWAQDK+9Vu
rLF6O6PUnx6gZKEq75N/cSAjvNqUGTRhXwoxPUvQItNoXF1HHD0cklUWRlv02fcCLNUt+FLgWqau
xXDCO44WJZ/fn6X8CygMW0fdsT3X1T3TpGn4n7C0vMZQ2pIJw8blLMOWBNFt4MyxDJNMInsHwMXA
k1yidon69E1BxqoheVdgjijiKWZYO4LIcHcFGTFYg5upcjk3Bf3pFPkNtdEbLivvjImdJQjKgjjE
nSsiuH1cIIiBrvJ2VQ5sK+tSfYon/DtHlEN+4DRIE95pBMuNk8LJ6knkRZKW+5gNN5jHOyyrOZgZ
QgPvacWNdXo/xhaWLeg+Z3YPUzN8w1Li4bMn02eVsFHnucl6eE7rRsmifRSqyBjJ6mijUwDIA0OO
fl+bEN3G8PD7e20sKkK/DEcDhSGkxxys2v4CWC3HqNBcSh8IZieoEOoWlEB6HULhTWq1klmNQkVl
5ZEaTb/CmwgyHSKxF6OHgjvqBdsBFWXXgUWnpWWD0VE0HJpe26dq554G6jlzljowpgPqJ7XXP1s+
DeDSKM5z42W7Xp/fs1nrWdyws5XVhLS4eiYhFQszCNdZeAsaDSCcQb0ambybaijmEUWyeGDtr8lR
dDAqKzMj6hIURM1YHEqH6htlhgLRwrVkC93G7eMQ0phKjCFCQTn95MxkxPS0b5lAZx1FwnU5sfLU
voP5gENUqH4eprws/dZOe0vjodxRc9AMyJxx3n5DbU91GbJMECmgRoe2eajnt07QjsxMfe+GLS0v
GNx50Ovr2HRUaySCNZ/rrwR61Kuo+FiU5hJRnzWKXGAYuGrba5+XWnupFRfLSY5hqb0VQpmJ4Cay
KXz7M1yOdeRbyGPECQmWDq6sCZp1Tbt3lTfDXsuEXFUxfC3aJTEeKeWxvAkznk4DsClo7PbV5od0
CE5BMXy1hhBD+hypo+7eLJ1jqUACMmKfqD15QG/oS5Axz9WpVsegCN+0YXzGiqx/mGSKI0iHv1Tf
jVfTtwFrIICXDG19Qp3v9R+G69/sKAZuJCh/SGl72Hb/59IQdGBMLK1JDqa6ZLUboAIyEMN537X2
LndiklYIwiByIgiCqnmnGmaFQtJZCsNQtek/4Hf/ivj2TFwvhM2ihZCQEL+cUjvJQZaRER1SO/hc
ZvEj4fNRlb7TATHZevo/7J1Xj+TKlp3/i955FGTQBaDRQyaZtrK86a4XotrRe89fr4/ZfabPPXOl
qwHmRYCARqJsVnUlGRF777W+dQxWxVk5Dq+r9ArI8Ucg6jfpWv/ib/NPFncJfYy/jnRMJJF/l573
cU+WdVHGhy6aKpQ33FWAdpO22qJsWZ1JxteGUm1YrK92w/wlRHLerv0NyAWS3Tbetliy8HW7z6LH
72lGs08nLNjG1fQvlLjqP8jklSlYc1DIKx2Y2t91uBywTcbgY3SY0iTwiMUgCDD2xIBn1g2MdZhN
Wb9kZGJYvGzEiZ0jIxhPjjBx2vONNKhv5jQe/T52c8y8BGcZazcqxi7kSjP26LNKHJsI88pevULL
RfAgxpziscBsXQ2qPY7p9JLPSQniHVWskWP8D1LTU5qlXqH4xIZ4NJonLc0a/9oTD7WY3adZDkYq
PTp9yh9GGmvZWwXl6JDVRe9XfRztuC22HcrKFzs38KSrWzual4saMGbPzC00SfCzWdk4BbltJBQx
EI86OXpKe2uqNiMhY6C5qsSnOUOsq8nD2nO8SkULemqu0p4jBriCPSIyovvBZkFeiuKJ7F1WTZnj
rJTaUQnrnmTKH1Yp+r0tD0GSNQeCv2lol1Oyq+0m2tpLfVOrqnrMZgLN7JTVKp+xUTdx/L0b4/Ln
6eP/W6P+lTWKgy+69v/+p+/oP1qjEJx9JweHleenY2rl/xk/v+uXLcpVfxD4h/fJAgSImwMb05++
KOVcHU4C75OgHWPZ/KzVpBf9238z1R+S9gFpvxYuEIPb7bcvSv4B4FdaSpfCtRTP/J/xRfFj/vFU
KxQiKmE4nAn5/YRxPfX+RVgvo1Tlncl9WmAJjKCBV87AjVuCQZOQdzjIne2qk9+DKVoS/DAOnBC8
wH3kPNeJkYc/HF2O1jeycUrtxQzs2n0dabi0P8IZH9LH4shB+zYkLkVrsoDJWuTScraC3J2Sbu3a
eo1U29Gw6jKsaJ8ay5mZFFlt+xobjIZ9lsEIQkHd1ekhCtknd8rNhuCrFfVTuGa1hca5iobsLtVc
WXkBeU50T0uN7rwp+im66ZWqy3MNcEfHL0JO8B3kqEDu2f8sg0JyCBikJtBKPdFnxTt1kaZt0IOn
xFYygSi3ig3NxC4bmrHYo+/TvxvzBDW5bbV5In6cRNlNVE+dvR3YhvHYxn1r38wZQU/RXV8g/dP8
sctU2/LTEqJJjxFBXDiCk8yK9Q/kQynWbbvExSHaTDgbjsQpU6QoH5t9EJmP5mgDepUL/v2ydEie
h9NUabsGivsXowWsDhFcZdGlQ46KXyBzyKk/QMBcORBLBH2CM6QKPmMuRsYpghYOd2tJrOpzjItb
jZNMPLi8FnMx25nVfb9EzvgiR7eWT3yhqr7Z0RS9hFiUvyI4Xtp9m9Zt6iVNU8U7SD8WT4Vt+x2f
QY/2QI3Bba66cmsw6X8udCuiw2UVoV8n9BK3PUJyFzHrZJxS0zAfCk6N80Znhl5zViwZMLd1AEXC
qYJxVwxVNz0oLED6NiLdKvEMYxb6qSHHLweGK9O0h1ZtmBXhq4gP75eptWI/tmcD+mXdVrbHhJoh
EoKVkkFPj6VsRmYzkNOC+slFwDbKFlUifHP2XuyvBYdMCEKrQdnhwDrEYUykc2hL1meD1I+tWVWY
+bzCHjiQ9aod2ZoNh7lP4o61hcI00yw/EG0e3oaoGIxDErfrhmLYrbitqkF/SszKSPYjVOT6knVt
GF60KZycV/LJie+bawqsU8CKIs1tH9r9kvqxqHhVEISkLdnSI/1zEvrwkxtDfIL7rH2qyBN4Ghwp
H/WmDX0NUte2Tc3xXjhzeMMdAAuYuJE7HZ9bxP8zg8zDBPBZazh0joUR7S1jjL/Ugx2iFzOsc84A
iX3HDPDd5cXeqKbOh8dTwetGjL2BBt2gRgR1YzZ6fYlDWAZsZvJOSxfNU7E2PWcM/PeI9cpz7tQO
eQMC1Vwwop7QacEFtQnqAXL5k12Hgdd01gydU08OYS+NowhC61UQU03esoqt23aR3818RLjSZs0t
VEvzgaNh8DAO9FALXS8eqmII+Xu0EfzSoX3A49B/GTK9OvYilk8R8sV4k/ZrfF028YVZbe/p2eif
cuDdB4n482jP3CoZ44KdVHF5SN2EcVBO4sShjcP0oDES8RvNDm8Q8SNxqks9YQNu3btmSYr3YjIT
v+5VeG/bjbPvm4T8TI7sO/r5rr/MU3NglNsezL4CViFZXTCINRfJpbgfNAZgBLRY9wNRwR9GTFhN
3ZcVdpOqu3dxmu2QWsy7zEmGuyUJs6OdoEENIk6HFpnp98LqoAlZkZnfApFiFJQk4kcukuKp6fP2
VmeGozb2arJljpEbR0pD7U1US3vpsHMyDJtnG1ZblFb3kcyAvQwBAsF5IrVQ5o4XSpT6+YDqPSkN
oEDaIFtfiqFbSeLlttcxCC7MwHZ2IHWUEgEqp26u5kMQkr5hUL7v05xZndtazKXyGkJQ3DvOdqTN
97XXjYQrRLDcij56QhNg3zaT1d6WdVT6Aa/PwYgr6xjk6XQ0KrhBZppohK9JeapjfZ0wkvbj0g+/
aImRsVvNxd7tiLcMcuV4RYBEtRmJCiE7KL4RlFK7HKOR7xiy2o8u3QAUsGCkHbu5dZvO8BiQROjb
svkS9S5aPENw7FqmldGkJb4qOYviRSMmMOces03b8DJuJbhIpnPJcrS5btsn+8lNrDMH+vrSpYPY
4xGaHoJcNLf8DeDHyYIwlBQh0p5WHPLlSscdNZNlogLX2M9NvfLgl2qH7z4mJcaMdlqoF8faQGmj
20F368xVz8Bi7k9RCi8myiyU2Kyb/hQ6EqnFoB8WiO+XXg+H3SzRz7AhoAXljt6Z4RLs6woULojc
9NLNjfGNpmxzayUtsy3HYpLvlvneZZK2rdLE9LQcZR+R0xMJ1GQcJrgf0d/K2pdOzys+z8Mx0kZ6
hXlf7GgN6TeMcgRpmol6c0i2fiGc3LjTsMx4bJjOflQJk+auM2lSQUjh9mYR7ebAzzp2i8qK5l2N
W/xHZIrwrMcCbP+iNY8uobUbYfW6n4wtSl1kdmixFumlC2HE+WzDzkEAfiKxs/GSgQB7l9aGD+tx
uNVZOfZLQPwwLPBgu0xDuE9M+v8FDVY/F5hELS3CV1XiRjnEIa47iM4J+IOqvax1qZfrsofmGGfe
pALpyXLhcugH5DhLNi7nsLSzdcOFd++oyctthFuWbi/HPhkD38bOsHW6LPEclTT+pHNn5GYxM3NB
wjwVims4huLUJUmBIHSkTZZQAUS0SthAxvJMHgq99ZDAr6nSuUrzBDTOBAw/TUh62IwWDKFkEOyh
jQBXPvf9o6bRHrXyBWCNXtrHbo67lYrBy14vwTZsWGZaqbSDo+AEWgrzU1zYPTOBdSpkzmn7UTZQ
TRIxmJDqJgkGa+pHZ6vVVfRAs6c6Zq4LoTRw2+at6stlJ8elujXpt2RQ2yl2IZeNo7FrU1yAlyk2
O2B9zBQwsum2ax0mfRqXG5c/Etaumpr1eSJCPYLa1jedZzbVeGFTz8qt1CMOcbaJe3OT1yCed4mp
9JoslmaYraDaNGGvzeKmd1zzS7gMpkFBfD3a/1dXQfvv5cpNaP/H+sRfUW03cRh1//Mf3wVd8Ovn
rjXFP7zjX9ELD/13RGPf2z7jW3+2qNev/L/95K9y5F/UN1IKg3Lgf1/fPH9f65v2+/e/1je/vuvP
+kb/w7ZoQDJ8o16xTBvj7i/ugxJ/SN2Sjm3AJqBh7jJF+FXfSPsPUBFUPqYhTF1Q+/x7fSPNP2C3
X32+OP9Xhvt/pr4xhPEfnMOGUjbGfqFLeOQcnf6x8+TMjdSi0SqOke6gO7zSGNeH0ZTdsROvV5o4
nj+cLotwRy7uMuMEiljh+pnrw08C+W/4+KRFxIH/+9dcP3H9WIGscTv1WYBck1CllVjUDpCORBhG
iPnW93++6crmaGSkEZN8Yx8yMwBCiv4COVcB25S3rg99LGho9lQNO62Wd1eEjE7dAURopcmMQang
+q5v1utPSU2SGxjTVQgmLW0lwsVsD6N2rE0bK+QUpr7ppswMaAnWOSRD1IWoTc+jXLWUjHR14WSg
KgJaFJNRQH61i3O8UKLl5MF4bJMYkJSxS6PwQ586pB9T9dJQ/xGF5XzV7qQpPrMIR7RzE6brk8Yi
sAQHMoSrbd6buISr7K4Tw/1I4qKfzSPOARILN7PWeHHfcPjCiBwNofA5PjGpDOODZSIaCaf4TEb4
To194Iki+lRRoXI6SXbU3vrGLJeLE2bxWZP9AzGee9YZa2vuWVGIEhlfUnRAu5zxUU88FUaAamfk
5puws+eWvELfDtSGRR1NdTE5CLLzh7mNKUIcXGWmVlk7Vz0h9IFFukAqWnT3U7GQMls1k28FifRm
oW7mgSwPHXDDQZBz58cgpLb0ryAmNVQpGkd1rB0JSZgvGsS+LvmcYU8u4oXQq4x8v0DoXipR6qql
H9kgTCzIC7Mldx2HOOONEaKXdwh/FXGzMYjwSIPe3JHGqyEb7Tyir1vPQDOCltG9ICubDgySfmgF
IWlFbOBKztYA86Z+MNKTNTSOP68Gtxmxeigcc+dSaTKuNkyPozQdAG15ZEtoSDwpfG12tT1y9XPY
Oas+gQKTMflnjmQhHN1YJ5qYvB0isb5g1KUXzaQ2mT7hY+4OVQylDWDyexwYMWp9mt46rNLlqc3K
HI/UdC8KotNjgmDZVke5NSPza9jZcOEkQZeZw2UT0AAvMPrt57zZtz22uM6wTzqZQE2eqa0mxkdQ
3dOGuTdBwbVbAamYSSuTu4mhgWenbnoIB46end2cxLCaS8fjYo/skvZ0E0O09oIHZaRHyx0w9hAo
bjfWkxEPX7KepgSDhYeuYxiuL9M6kOL+0SFSNsZ8jOSy6jt9PajqrdSMeOvEzNybsaeTHm/Lichp
wpnAtbXciN2hsAsm7T1JfBPg1bSq9TMeqOdGSKK8NR3e4aE2zW8xxeo2T3ML1bW40RHtbVpTULLF
w0yHtPzC1VFs6J3HWNVsuoJ09bHSzcwKAM9JAte5ir2YjPMBPcDZzPbaylAnsosmaWGedVTGfUcg
pN71Ov0EYlAtRigFXWOuLBLlNMIhFnXIiGLR4JrvbZGpHRfQQwlvrJrnT+SprHAr4uzn9Reri5Iy
VZIhuURhe8zN51y331MnqHb6juRZD63WO0pNnTqNClbhHNvI3Xihafa9p0A60B9beDmCwqMbwBwn
xZHDZXagc9QiV1pYoTBpw59mDh9B08HMWKkLxQwvD8PmAcONsop9IspqH8Fn94BRJ6S8orxwRv1b
PR9DZAbpqhPEGp4cWED2mcmtsQ4c6qjArM4PKSFILMOo7SPH7ryANAKdsDKkI9Z9L0yCn1hTw37X
x9P9NMTd7ZyZ83ZoGoD96imYVPjaOhZKzZnD48JJveEaE/1s7xb8tDR8NeSVMYGAQ0JMFFI/S6XK
Gwfx1Uh5LxfhR4hEPkbTPKUxeCL0X3k2eEEE+iXQ9kbEyjmAd6igd3ld5odtxdUY0TmpA+AVpv0q
J8F9EBMKNIUh5ylyhDHD0VYPewww6KmIFyXJb0FyahOvAfGSWUtcjwEt+s1Q0MawxtmmN+5+NyeW
FxrU2YH4y3BLET0P6XtmF0eElNQGTf7JMn9oed1tdc2ia57Fx6AESVNWP9yyoLGD3FJr9B5pWfY8
5ZjeJ61pIGRCfEyyyL63sH4kReu1qRYcF511kzCFOlwOwSJfCfAcvCkFHku7o/DKQhF5PDnDDros
Lmwd69N8dBysMRBptaDfwvOhiLXQ+BmuNh5BmpWreH2AePtlqSTPIzvrHJD2Yxvvw1C/gwRgQKr3
rVf3ct4KuAUblRRfJjV+TPOuorm07bXpjqIXVqFQJ6Iw2rNUdwJCDtLyNEOOFHxuSjEe3QjT1Rjp
VKh0USyDaPGucHB0LlDTsznYN1l0GC1TYAxc8vtr9plAsBQII/BJdqQfONsUFgze1HQmSY3qcLJp
iUTJwzwlhLG+NjlaHA0ItFets9xRzvtJTRNNInSQraUOMNVpDtbbdJHNXQElYlOmEQRt9iK8TMGe
6OoWqw2LBuN2XDYUPKPM8AHMzpYyA67h22BCHBrmS9VDnEVKsedQ/uYKDCdV3XuZ6aznl+JHoWxs
mVAb/CICalCwqYQt9N90eW5sImxTO5lvBi3YcGyo6ftJ8zHUY3zxC5bcCBQKCvgY3sXOkjXamMom
xRkJQ7IbWgDaWivuSLDC3zLUiy9L7omWBs2eMptqBhuchVymKI3denzByRl4dpifE13cOsRWcud8
EoinT9S2075JIxjmkB2vDykHibRNXOr+x8qCxmCmtWdFI8eHATkYvQZIwhQUq1P8mJP/cCrXB9QA
7zlbOhZW9zL1BXOtlEV9SbOHqKq48iL1PkRIYKq0hKNrSWiKYmKtM2vgr7n1LIZViBzMn4WLR3Q0
FROoCB4HfTjDD93io1q1c/0qqBtSQJSbLs8fRZpQtDNTCxNEaHQ/DtjayYAp612gvgVzW1NZInWK
lR5vp3ENDZ4K9GfaF9Z8iCZafRd2g4UfjqXf1kxJU0ahs7RN9ixFDUXoV7k1Z1y02bztaTjtE6t9
KOLUC3ItO3ZYFVeSuVjX72Sk39esuRw05OsdYSePNMg4QKcGQSL5QBsoiOk5jJJTdSof7cQiINZ2
VvsHfD/ys0PgrjNJgoU45Rhzc+yFfbu3rfEuFq0HBFOn28YhloiWZ7nKEln/L+Oq/IQoN9CzSFB5
RtaO+NC7SZbjaTaNBsldV4N0z4xDSdxNtxIEyZsByJi5j0XbLUcZk+z8GjZ0UEQ/ALdefx0bjRbX
SXR0FOHrTBIQegMUiKYgZbBHM5FJMUxEGh+5pnMmVEa207rqObnGpsycpHf9pF0WlVq0N4yRdc/8
qZ0OqyhCs5anvp7o32t0oiRO2wDv7WJbO3Xi2bUeEBmKtrCLh5pCuF1Fw33FxkCWRSTBuefBO7yV
l2ThsNyaFPzcJEK6j3knMRkjk8EF16LkxwEKTZN8i4Dcgj4nB9nsIJ/g54SHs+sa+5MbgqpsoRB4
EbCoTUNE8KlkOu87JPDmcdPul6w4QeJoTw7nqC7nkgqL93p4yvF7jDHrRSTK2yIBEIoT6aRq+TIB
ME7r9DmuNaxzFcj6vsVVJBP7g44vimArCuCX8sqLGZBNDBPILLmd9DB7XVSPQRxxepirT5wDo50y
kpuysKF+l2KXGcP3IcWCCls0CNNxOwuoPBP5HH0pT5V4rkgDOoadnE/mWkSYpbaL7NYC8lQ1mAgg
rvI0DhYeNGZcRpbZh34hOIOJqqILOAHlrq16b+VwHggPgr1BzEKA0gFyBMzMqmjnY64em9l2TtX6
MIZfM8edj0uwEAdRF690tVCEi0VX+ygF5qvJEvpS1Gzd2mr3ksINNYbcITT+zIlCEanLYuOYHl0u
zJWVQJyfL2B6p+KlZrHdAeGOqnk4o3x6GkbQriWclbOGdHZeXP049wdnyTRUwN0Hp4fXrAaoodkt
Rn20i6SN7vJ0J8ZoPhk4GDHh0KnpI8s89bO1j+tsOrQWc4LC6ZNNRc7lCem8c3TKt1izJ5/RE/OR
9aY2x/zBqI1iqybQn8l6FRoNSHyb+Ir9lDnEqoalDu/u3VnzIYKKwVEuNJTkfXaTTR1Lh60plhWm
/+EVjeom+MeJb0dujBNQzRBRGxUiyyNyicrqEgdjfJrvIUz1W2I85NaR4TOufJvmF9rjPl/oVZG+
eTUGBHAkdipyXmlrMgJaB0jTCqC16rNdLJiMi22Rxfzsnpxu6DDJMQyomctWvdId5rygy/bnZT4j
8dmw8KS+sj87sfFOuxt981zdJIZ+tskv9mVDjnaI9Qzh/Aa6A01EciVPjeBI7YBlwGV9U6cZzU7z
PS9UuzHKfPBq90dOHujp+iBExAkssOTDiDhqF621qxmWvx6yqn8diE3djZr160O1TSacjIbKvz4E
0O02RRb2N0IY10M6Hm39gY20PV0tHTKl/al19Qf6cYWcgqTTSSP3TaBF9hD7DKfYRkSdLZEL2gjy
xgo3sHMTLXpG9kmmkXHWvaFS00/Bqs6O69z6+Rb+dtTjNas1+1CxSa228cNCwP3TcAvLKdJAfICL
b2uT5JWGstKs71URRnthE2my1AjrCEomr4PP/X64fixLMDOGkHN8tX5JXebBiTzwx0K3nd00l+lJ
xg8GQyx+YjB/NWmuYPt2rVNSpmygpa1uay2EUG0LdmblwBOvkZoWa3YY+ius7Wn5CY10x95AgMNY
RimAGPEdw14gP1c9vQLAEuR1Zk3Exey6D5RiNXk05F1cH4J1l9QjTrsgMpbT9UEkw3IoesOTrZ2z
bJQcY51gOV0ftOWhlpp9vG5rvz9sQHWxuIdm5qlQc3lY+uoZrgQKNrevvTk2P4I2DXd6YIznxeGi
SmBL+QtL8QFf8XFZ0vHMcDEvd0A6Cr+aMiK87ZU8NxxDDfOhoXasAajXc0T+MsrN++sDxsYvoi+f
rM5pifrSX2olEejbAeFJajMTuE4SC064weiq/ep4xR5i7tsk2ztavVywrzhbUw8LT6a6eSMSFOVZ
8prOMvw8FY8a/N++s9fTF14FR48/zKEnVjez2nOwBA8RFpgnJCkS8eoWXgm3OqOX+0DFrKtR9q1r
AE2rwT3FVU9GqoliD/nn7Nsp8SsdpwgiIuTZckJcriaFwWSU4bkx3heRH91U9Z/J/oHAyb8qkW9t
lRiwEwICWGRcnjFg88cK0+2YgDjvwQMfmUp/7/rsORK5wkwvZrxBDu10yrMA9f7jEsdHBpYfQZ4j
8a/LE02BN0Jz5WOT2aFnJYXpoS2ITqM7bCiepltwBN8IQ168eKG0LDtzbYQnw3ks1dHqDOcyrDpI
lYN0z91R3cTVFx3n0Lm6g6duPlKBGF5T5uOuiZVnRqyI5bxUx8Sg8g0rHTZG2A8+Bi8TU11h7JrR
6fdUtwCXIB6g+m+IopkCHOXJozV+zFOUvhvmtOlEZ/vJJJ/Jvfxw37JQV7fsiuE6U9WfI0ZueaeM
41QVFM5RMd902dLuFk1Ze2du1U1Ukm+RtB2hvrn0VJg7+yGaTlVFrOJQpTOe7R9NVCxHGzfDfuE4
QgHiaj4Ky+dymTnFCg4YiWNOl7ptZ1929uBFkHsyLW7vrKJ9i0rXhGe4briaoK+qQgYDLpvpdRPW
OFGe5jjNDyEWtUAyUIJJMG7Vag5LUeKe3AZ7Xaklz9cPcRaaT/d1Bsf9+jDPPfT2EYhTZiygX9Ye
E5YewiLXBw0sxjreSF0F0IosYRiBXICwukpmCOFLuq7czaDQbkuGbFcq9/owGw0YEPBG1w8Z16Zr
ZdgveMzDnbEyra8PYn3Ltetd2dXZFo0JW31038ZY4q6fl+z0p5byjJQp8nzYOadqy5iaw/U1q+ka
3XR9MKbWmwMuXyGgQfYkK8MWo4NA8CH/X+Lvfr2V6YzO0kJ/vVY6JWWNs/p8pkkvDtj4D0iFv4H9
iPb4c4/5YKuDBhvlbKAyLUs0t6GirRLoBu2WuUgO8OUG3J+ZzSlX9Qf+ezRF+j03DPrCIGL90O4n
PQUQGTC8WegXoN60vw8Izc+z6Z5dN9Fp/62ZbdDBs/IxYmaGFXE48exIfYOUUBQGvotD9zgGxQCB
BitLVZJrXfOzhhquBi/XPfL6wEcISWohSNkLV2vlZXPJElkaXuQzd/Qbd4nu8PtUYzHsS1mfQ5fZ
kEtTnfbR6KlqXWrC+14698kAH6BPGZHVhnF0EucxDZMfNLXSPa93Ok0MkEXjZ0tMKko1vKRJfqBm
w07p4spgrKFtGl6CTaPNqC/mwmB4jSe/SV6yWH7v5wKWHEgiDJnRB3X8XR9OJC4hIcFk3e0alWwN
mossj8NuWsPInRbMHK9SqssDBkI8e1oy+NKCHoIbcgQCj+5XunPhVTF/bGepc89pUwXnFpemJJFx
dG9SBvhevzhfilQdO5Xd5OCZGGnw31fLmzU6J6abtTGldwQF0qOzdcur2qjeCBywNHmRSAoON6nN
d/frGrZA7EDSuXf65WnSA7TTYO189CrVtpXhJqsl8SdpTmtTS/S7cobMbmhcoG58A1lsVRSwlNvG
uGOcsQlTVV9seqWEdkMto6c7KsJvmAfgcsvf41FZBwPrwkZkmbd0CxNZ7TxL5GR1pz3R6H/y64D5
S6V/Qk5aHddjbDF+CKrrTWKI9jFf4k8hp6LHFm4oI5qE7nmX03DmOBhn4ROFQCKZZgOMDOMIoiIC
fzNgx1ssCylt/oxY7OJwJh7aLrpM6wtdA9S/QXw8lSF5I7bx1andZed0r4UCuZjlzgujn1fLbHU/
6sleYYB7GR1aIcoO1jDt6hYGByaVUSO3CvUK9ZxzbCPCgYpAv2TwrTg8pURtiJ3bTG99EjuYmOZn
1wVfY8/Kq1iz2NWam5pIyWnux0Mqp45mvl7tej1aNU8BAmX70TAYCMSDCogCGv1Fty82rbi2FYxN
8qo5ESC3KfIseAAYTTJ4v1mMBvMnUxMRjGCJbbOAOwelbxyJRrHSYStQkpmMZzc5QmmEHt811X2T
RnRrFGVFREiZcTD+HEb3UR8Gxzkk/8zAPyU4HiA1GWlgWfhHLRvdDllVek6ok96OvpOj0+cgXfPH
EiwqwcnVmnerMX9MXwumhNi/iguzWusmD6O3IvlKpYpoBymuT7BDv3SZhxOGkq26n2MpN4uia2WS
z5i31XNrcoE4yxM+Spd6CVxeaBYk272XfcedNq6DfftToo/j6sjbdS1i4iQNyQfESl0huhEVKrBh
pCVggiVg65K6xyg8wcnjWnniNcYnhHiDl6TyxeyML7EsKr8eBZ7XpXwtUGZvdVKGcehF56Zvyl03
TRyV6SYWs/680A5voHwG3HNVbz4HsWoOJH3gYkufU7M3typhMI0yAHiGcncRzjsWiuIjhHU4VJZN
R6pZtpLJyRY3L6R1In0wVcK72NlFhtuBDctkPASIYinKwXMd7VGIoHuKTOOtnNXnIq0mum5grjqW
dGjpt0YQ/wgTUrjmMZQbt0J56CKjy/SC3SjiBJWEpLu0bk4wRcbZo52jU5sxU/CNVDsy7ieglpgQ
35ZY6jTi6MikVKQzDCZgp1j70mrt3goCr9LbcEf0ZeVDwjF9gt4I+Rj2nD++crN7USN4GYsJsLEw
KK5BqjjGnczPg86dVicvNfXZxm4qCMqCYUUb6q9OBv+OmvmI3g6OsoUFdlobeGlJhmtzk6ql26M0
4Exz15IR2qA42woZtTzNZaG64w+RPtWV/GEg/mayxu/vjJ9Hp4MVQwIMTOTsEj2ncE378WxbBROg
Gh2Uo3iKAQTIBbbMptWyd5GmHFbi7o0hArQBadyhuRDHpNTOtUVqkLkM7hb77SbLursJH+GGDR62
UV46u8WH5wJsyTQ0j7u+aSIboEch/QlbnVbX5W7I1Fd4Pvxllsq+hMlyHNYbqqVHFMCKIaQLzkxF
OWBV3CLsE61Nq7dgv9xYBkSIdqIGnfuWGkg4PlkL3lgEvU9ZzlVYbPvMeae7+bUuC2KKoORN49Eh
2/Y5Lh3GQZlDDcEhMZRfY6JASIETR9Yab5nyoy2YESkn9N1v5NsVxEFmhePgSllbRkTR5QRORULc
ZUbywYSt3sVdB2/dYS0zteSpgYG4sZz0cSDidiMmBnYFt7TXLXMBQLUAe1Qg37Tb6dl0ylOeN8nO
racJjRATyAi4Xt52DXdXxKLquOUOmHvcucCDLIgKjYMgDlmxOa950xzX6yk/cPr9VGcWl6ZhJ5t6
0C8xA84RWJH5NbEyeWtUw2etb4iqskrzaJFpt4yO7SNJAPNUtEh24Nhjhm1/sMY421o47raYhnMX
Ml2YWDP2+moyBYvku7n6UtKickDcIkhq6Pa4t8xy7Z2+tg7LwSRnlNwvM9pfA0x+PzjrMfiaZ/K3
j/1+92fQCeUY6VAFyL9runjRyfBX7vjPCHK6CDX4oACkT57zKXa2X5Hkf/n6JjCYf+fZS3X99uvX
/OXN61deH8q1mWAb3B76GqLqyv5OX1aHw5rzc324fu/vd3/+EtcI9N+f/vnUv9+/vvXzgzM8UT/U
F5bqYM1oW3/KNT/oZ5IQbk7OXusHdRscGjDafpOHxotYyMR1QlGgXCONMNPmQ99V6b4uXWjLnK79
KrG/2jMhosMb2drshpKA8zkqbx0HO1NdfE6WcX6PsKcVkePcuAbUA81Y6FitVYka1/Slv79Z4OQ/
1S4FDoTT92DtF3J++vUAmezPuG9UB0r3r5+KSBFizLN+VSuc5ATAIAsG81jm579//vp8f0lIz9af
9vv5bSP585l+fhBd1AaNPSdn9uDfX/f71/r5XL/f/2df888+Zmqde3Ta/TXG3VoD3kdajRvHnKV3
fTcyEv4714Ce9bPXt64fu372+u714foEv9/9Z9/7z54KEt3IuY3XolmHI2vmfL026kP+t/QA/z2D
/u8flNWaFvT78+X6TfHvb7q+f/20XVP99O4RDN94anouaebVvBmUzvzrzeunrg9W7NEi046/v/1v
P+L6rhSj/Ome/a/Wl13ir03Zlj+6f1SUXVViv+Vm/w+p0AydNPr/kwrtglpm/QdQ6q86tF/f96cO
zf1DF6ZOXoyJgc5Rf9WhIVGDiyf1Vez2pwDN+kMIIYnMsfjp/4u9M9tuW8my7RchB/oAXkmAPSVZ
kiVZLxhyF+h7BJqvvxN0Vdrn3KzMUe/1QpMmRVEkGIi991pz+aZPfM9/BQ9Z+j8M4QvD9020TK5w
vP+VAM00VoHZn0Zd33F8zHKcQSwLGZrDH/tnWEciksbJ6i475gqPnz/274MN+pKmzJb9ENtj1Jy+
ppY9FEkPrWd5lCTZb50+1g+taTKnrrGGiPkhgzl1JkLg3o/66uhq9QfBYuD4DCDRBSKmSi5owNCO
UJWOP1VllpcOuwuqcRIYZbbsOjoqG4udIDqEWbRDGGvqzkrf0CxBVAKThHkCs30r8v0Yk7zb0/gx
84UsDIQkY5Gf0ULIeQn1unsnTwKR2NCI3ZyyD8fiHw/fZAxdu/fsJ5dT5qpmyAKcwAwVCc4Y9Yjw
A9Xvp4GlG9EObAov0ehXVP59mgFkWLSy3KUIA3wtyu8yipSHyekGYmgVmq6JncuS6zNSFvkNbYF/
ApVtPfcUyAeEz19iK03u/ErFdyLCzNMbyKrFFM0XTCdj2Cqlg5ksjnaByzAsV/VEm2pa2PnAjdni
6IdsWhFhieDFEZEdOlZ88CJqxGTO+ytV8HX2e5oTmbqym8GTl9X7IkrGB0LenyBzEL2SZtmTp38F
sn5Ucal+tCTjYkb+MgJNYZK4TIAJo2E/p4ReNmPQJMmyG6tObNjWFkHmgoQF0RGYFIhGXc57NFg8
EQOtBizbmhJC/KWjzt44Tg+L4AOtrXjeozSia0zQqbNo+QVVLOZpnpgWnRUmVfsB4np7e/Tcx3cO
U+3zlDwWUX72Irs5/ZIj8IRpQcsdY38WjFFCK8pP6flD7jrMbXYirbjde/igKf+M05y78Vl4EkN0
n3xTsZOidOcCuv5/XXRxkv1x83bv7XG3h/yrm7c7IjvV95ND93l9Jg0r8bZQ6JXbdGAC8bffcXu+
+nbP7epS2AiVpPv4t5dhp6TSwSN+bci0OP1+Fb9fCkNzplx9g25+/b3/48u7/eztXnL8jNDTYZff
fuL3HbebMpVsjm9X/3h9vx6pAbd1ma5ImUGr+P3AP67eHnj7NUuHeD1yakjdRQV8F0XY7aIzTFR/
C5kA7ojqeZTQ1mxV+IGamYDgv8bDIqfnsri4mcr+uNBmO7sIM+f/0LluZW63gMX5v2m0YUxGe9GM
X24/c/vfwVtmulLmEsJqOjlj94q2nOhX06SkttKmO8zqEmv4f6YKOLlPx8vQC+0S9aN2uV1jMoH7
JaJL0UMZOudiOrHZWo5tahJg2+ibMqsYqhoHFxn/BfWuBbydC99JzIu9LSUujQCZ9KsjdGt/u99E
AXgQnYJUrM3nUnN4q+ns7FQ92hcpXbDw67U+hx7SkRvjqw3cRz5gKEGXxUwdSklNbZHfoPP65/+J
mPHfwMZtWh8xt9G31o9hlWTWIRlH91wXpXuOQXCQy55VO3t93xcIOvCoaw+4MjtLP91FKQzOunOW
7ZJ7+uX2qNsFalPj103Li9N9PWZv+MErFs/8Y4zQngEBJi/Gn5nJi+GAmNM5d9iwuplZdUE7oTck
IbF2+S2L6NNhWCp2pW7U10JkL2Xdu/u2GYtd1yACnSukJfqA0I9d1XQRrpguM8rQvV9Uz0U5T4zd
uZhSs4Pr0vrgxnkE/W7cVNa5YKUHNhDfxQ/JaLskPPcGJPTKOUKcQKpUxpd0vVBTap26LN7qE5Sx
3KK67ejBl4InVAmmCJf+6NUq3wmRyy8YTvTRXkmrDij2UlsuGtjCix61y6VLi+y41NEpptj49f/L
KOla2l6K6on/S9cj/3bta2OfEI1X+CuPI0oaCEVsVq2Gj6BEHtxvstq8L20gPXVf0A0AnmwkCtY1
rvVLBLn/IhctPSicA07/BMdqk7FuXOZpYeJeENlQYSIMEOdZYVnDAbA06exry3m5HVhIyaedG6+9
VS/Kr41dFdelo13fUYTubjeBHHS7GRwE+Oe5uPZ+WwWjAHqB027rdpHcJKn8lMvioUX8H1aC0Ocq
QyibyQ5nZ1rnxyGbO2a6nY8HXhr3wilodls5g/sStEqU3ptrdYTMpTytABwInWt9dpuKY/FhdLHW
VrIdFdxb6q3mVvWlt6zWtTy8Xfv1n+M/b99+EAklKvXb/X97+O2mudaCzBTvb79arHVivVaMf/uB
P57611Xakp+7tQatfr+S2++7/frlVri2aw0rXarZP17EH49v1xrYXKthSd+Sff86NLpdeGu19fsm
oqSWjuNf/u9277DW4bYd59Tk5lqft2ulXkpi/IYGmXM+hYTz8IVzv+L1/dpHEolO0Xx1F/FuTK26
DmnaB5lK8n26vCHnCyeK8WM+uXyBbGBPNoiHYErtPRmY6tBGmQgIO+EnyH8GIpeH05KQQ5SjXSxq
4xU/4dHFtZcAMbdRlW/MGHC4I+pH5ZYHelqPqGSmDc1b/mbgYVodGgOYg8wh7qJmiEULjqaUdMcQ
DZyxtb2KMApjSY9F7lycJCKkmb6eIDrcME4+g1E2aV5zZCoXMLBzCW3h6SuXTHq6S4h/zLexBKqA
B0rsChEWbaFfhQn3q+m7ZwDUWRm9xsBCgLu7qHYrDLGj3Uz46rw7mPy7DH7ONi6096Kmlzgkjr+V
k3do4swMOscogqpbksBTyXAZGDQyR+TsqTNrNSpyrFP9qLXesClV54NEZUblr1oPp4qOWQ/kXh+x
9UbNdIwTCy9DEueB2dDutSST4MqzjrGDQNqGdhgaTacx2yDj2OsQBzf+hBapG19h2k3bKHeA+Fvi
E9LMY5t0Kf1ZBqNFJumEOpDdR9p3AcD6j1oRGMUQYpC0AzPre+JUtFH0J9eY0hUEcZ01UDFm0b25
skOIGNmKSRE9rRmBQ5QX7bEGAhwkmrY2ywDXmwK7+EIWVb+QZLIoeWYEhWqdw5O9mPswO0NxKbP2
vXwR9KuDBTbRiAaboeHw1q0DB38SX0fB3Mqc6iDriZmo4alZPo56byzHwBw1NhUTmG09WzMS6ndT
T+PAvxKk8lBjqA6jwc+Pxgx6baRbgud5m6eOvfX612WJfsSDf0CQSpA1vjLCNNyjv1iMHybr2pZy
2uhnejf5tedw7AGVgajzKRow1FJ7VCCM65Nd6e3nuNvFPr6Hvvop7JYk9WgAPBXz8PKjAv8XdHp1
aNENx3PRX/zUvWBvjq8lnlZMtpzdyFkgHwxqU6ICZbX+2UrU0TaBMjWG9T4t8/zJxbXdxll7xTiA
ONONcLEhzXV6DlBiOe5bDSXbcBIK27/PCW4LCK/dOJHPJ2Wva7L/GRrtEDb25GzTFFh7ZJGuDRzY
snigjtoD8nGhBSWLTpDJ6ZKNCNtSF/WXw7907w1TfjYa8WKnLV+pSB4UYv7DAGcxHtzkJCCMO6W4
yrlsAqSkrYlsuzJgEs+8RkcdutKRG8MjI6uQ6XAYrPFgMLS0InbZOZw0Sz+oNJpfSIb77FqkA7qw
SqecoSYyZmufD3eNZcPJ6llWHKaGCLNjGbgu4Ol5dkSoa/7nqbNe0qwjYKnO/VC2TbZHw+emvLcL
AwB2YXtI/9Y2QuS6w4lun9Ps3jXo2zZx7MHpLdHmkyM42cws2iTlaynfoiEn9r6b3kY8+6E39ndx
IrzLMNVfvL68ZzYD5TLv48AYe/PgTr72McVtvisTpKJLagbFzOsm2QEQXlMArPdHvN+xvnPk6k6C
tmTGDBvMmiGB6fP+DPMczlaq7X2UoTskVnVAxAmi8Ki7rlsczKtb18lzUpdAAVZ95yKCiglKW3Xw
+rwEQ41k0wkwomzbTFPoqirETKN8jFzfO1foLupccDxqrociDNGrawiATNJ7WNvcaM9xdX14cmXu
aB56EtYQzMYJGyk/ZsvLVr406xNUff/o6T/NSESHRBRtMEv8GyiN+duH9N5QfU4RzltrGvuyy/FY
i7qk54WfyxmBtib1d7LL0v4rRo98nbNn+HemdypWeATKSLflwlrlxZWxbu0i6MR+wogTP0lqqWvL
INPEtI62mZADpNTW1RiKDWktimkxyV5jRpTgIr6UqnW2CXGbm2Jd8W4Otb5J3xgJ9WEe5SeP/dMi
G4jo0mb0zpSVhZ1EKpx7odN6ADY0+7scTt4SRU+ITGmePhRuGZ2jWRLSKO2fMS2MjdknIHtTVH4x
0zd3GuON/8Vq2yOKeMp0IJim1kLLNEIK5JilufnSlpyU7L7/WSdygLrmcAa0YcfHazkam+M11mLF
kpM8t6KnsiiKB4tx3ibRi2+RwRmQhOSN0ZaQ+BnnHRAKbCvUYSJ1PklfO1oQgOwcrsashqBCPQ2E
GqtF0THMMkrwDLm4WF5xrydoiMfsKvVHFG9XPUCEBSYtlhvZgqvKWU50+4s085fR4WNwjXTjT9i4
c/niLMrF1Tdi6y8fayrPxomQ0Dk1M3i40xL8amoYMF1FlIZz6b7bxUBwpfLR74I98uNvZloBUrRH
Et+a5BwJJI565ycBEuYGbcA4uA8dwLlBA53epp5gAsK0+KH2KnxOjftUevqnrOTrp8WgPLOy+56X
8jAmub3vJxhSWJQfbe0HE7/D0En/cWqglS5UQ+7k7K3GONSOemtTNhbe/DDiPTsSNvdRDhxeWtYo
okokW+RluyJzzdre8barDXoZcEZ18mNs7C/E9NHIh/W5TesoCwHHEBEfnQFFExwhTT5ETRx8D5cA
J8Z1HsqyWzvVB7T+aVu5kESrNEaj6XxYZUJoy0Rjy7TK57ikaSM/18XynVlZFmb2jCXH9d4WtzYO
VawdInO5ryo+1xg0t6RsYHAyvfdlAczem9ND19NGmB6T1bkiy29ISAOshl5T86zaYdbL977RssDp
NdZExdQjbe+UlyYM9dUSFJkNnsWelzt468lGz6r3kh4NOuPHeSzfNadOD0lfB7Oa2z22ejiWUn72
0gKLybrlMjMPLE3LCdpIqU7ztfZdHJ+5me+dREPOkuHtytG5AlyANdNo6MkcBfSJ0dqajOhnEeuH
3m79apXDdMtrVTIXUO4qz9Q7aMy1fz97aO1zxzorARwQ0sTWHn2SDNCI7CcV+UHXRsBPpvt5/OlY
fctkXSsR4mYYAQE+h4RqvA4DnjxgvU/loL/MkLxA4lHCp8OVUEHrLK2TQwv8+J5lC8kPbsvb3OIU
QQ9kTmN5nlbiPtKKN3CaeOId8UPrqx/SZNmMXIIYQPOi5e1wp8SFWe3y6K7y7fEezWS91fxo61Y2
1WfsJUfbO9q1R5SUzNhGeEg+2PD2l/ZT2qH1ShLER7lXLTBr7Lu+GeG3M7GBJbS4Z0zqnw+WXr3X
biiX3DpqYwomUqKKKJBQF1DlSl84+4pWx6YY8nrLeTJifx0dTGHL+5FJZVZjvyla9ykZ7J9moSsM
VuiDzR6RH0uxYp6vdxf2dVVmfI3ZNA3RlIW1aGEpNwKtA0XpjnjsabnibYWHmiGAtDv6Dvzpczrt
x0G8ZhF8ocxESTwsHftp62LkWVB4DkT8dbRYoqg4eoZ11TX5uawgJTqLhzQJ5k8g3OKL5sxPPSES
nGkbHR9/+4VmuHtESZX2wDLMbwOdmcAxl+TYW+bLODfgbtGeGK3lbR2mtwYSrBk1hBkPZz8dOClq
EppQTZSLmtH+YPyzmZaGVt1cTGz7xBMyOVsIMpxcidZ2hkSRpRyHzYMy40fdt4vAY7zJ4LR/1uXF
NUp1gjkybLtpCQsTEgI6Imcr/EGH34A10J483hOfcDd7eO2iLjT6cf0oqHCIUbgTHZ3AsU7v3QI+
0gKxJJPOA8its1P0VyPm5bCpuvI+kZMT3ZuoIXZu773OEzGVU9W91P74mNX2S2MN7Hh7n0m/lj3m
BuYLNPhOmIdGMkLReAdtB/cB11CQpc0e2TFICms/T+NjkkYE8WnxVfeInwaA4QYM9Yv01Hn7OTN3
utWVx0EghrIM6hi3dY6NodK7YSjv8m7F0rNa1PVMNWdF1qGjyx/vRmW++bJJt3Bx4rC2zLupxMV3
o6XblfQYK5rfa1cTZ4ogIJM0/+uWXfLiVFvInu3E0zEoPwPR8MAT1+5GAsFT9K5f3bivTxP22+2w
KrjL8ruVPw0NwRqWlIylvewxMQlrnFvhhQUnh6CWP4p6QOGOuxSxL4CPegp0UTihV3sUX0SKhKOB
8q2bymJXlclhKjgpumnCrmhtYfUHjz55SNXjbjP2xHZhwwDGcRMOU3WIOpoLLktHRHLOFgMLzNTo
Xgobx7CndhzJQF6m8dlM1UPrdd42mrV0m4PNE77sAlcH1ZJ1x0pi+gSQaE/9cUS1t8Qzwd4kNcPO
KTi1mpcF/OBG62wyr7rWoII2Hbb5tEilt4g9ZeXR7uXPSFc5iRkCr2WCYKkcIIug8UfLgTydgErk
YKzBiHIUkI8MnZtPBt1Q9c9ph3a6iyl6itU4UKj2yKyBMYWOYVjC/UNOssOQ+2wAMOYU3j9OIpGh
VEitugHX8Xwz4wJQFV4ZdBGn90Gc1NCVO0E+2M4pmfCS6QPQoD4IE6++9J05FAk5swzQOQXWKYpw
JyK9CvrRwNmSNDR94xnOD6GbyZkYhS9JSgLPKh+M7RTqlfPe5xXrR64oMcgOToT4mGWdb718YB8s
xsPQznc+/WbSnVJ7i+ONMxZ6Dd4xShvL3czQjdXkPuPTJddmgIxZ9xgUHJZ+rGxf5OpziErvRUbt
wHtc0q3Bhra1BopnfXWEDnVDjmz8qTaWI/s3hkc6sJKlebdoWRvdS5s3gEGHrrouiTbzEb1lK5Zc
ttrXliaFoU/WpcNTGFKRkFWAab0Rj1ruECMVO6e+BJ1pkUNEG8L+4S/yZe76AprklDFOMhOs0eNH
VXfFLtbTF6INZNrLK7JmyMF51uwW9uZh2b6UOPA4n9DIEVq+6+1m5+SYpjDtGJsMZ1TQLHq0V2Px
bEk0NlPPttTUy9fOoge8TGa4ZMt3SsHFMfWwZGhUzzgF+cTocaec5x+skS10r9ODmKZ4M/juJ7tJ
f2aTfa8K9dxqo4C6wMgDVC1K8xzdli8Rin50EalOWuOSCACWJlgImMDAlzznVGZHw/YfhwXfmpj2
iWdeWz1KcW2VSJN1atXkhaYRLhpbf6ErSnKR3T/265eUfiTKwFzDQmOfiI1IzriAs6+LatdDDQGX
Mc6M6ayIcHhSmtJBA98W2xDCloMHVo1AaDHv/H5NQGakutfFuBtT+2V0JfYNBzGzGy8/FwhrYa/B
+mkILmi+RVLtrXh88hRWdDmRITVM+3hGhu01b0RbDiECRH9LsBn9q8jHXCOQ6zbO+7I6BTltYokn
n4v0UHXPYdGHxYrBxEBY47gEPNytZ0dv1sBi+Thkmq85iQytVz9bihzXJOomzELEMnbZJ123n8d8
4vDqyDtfcvHamBlDSMA8GIhDoUtq4OWrYVfY9puWnHqf9B6HUlG2tomFFx2T7aaXmSRxYUxUOmN1
X3OI8L32MVeic6N7nL+1llUTv2tYCM/tbmOYdG3psWhoe3z/UAw1OVE4YqSYj+R+srXGdint76Ci
ntt8uM8hsuHonT5K9HsbY/Ya5HhbkZJPTXsy0FDwHbTiiUTPtInHc2NZ70W/WkeYvRrJEJMX1ulH
d/rOHjN9Ei7TRmcgM9CrjoOCnsDbTVE+huRKhthbKdoSVPiSLtimz1W3TkV/LHBQhWuTJiDYkaP0
p/NSPpg+g+fY1mYEfiMvjRW79pR3R56ecXBS/vxct75jvi93RosLBGTEIW7AeAjHZchIDvXmxvcV
LJ54xAdiVlnQAq3X6EviRWmXqthBuLvq7twewRExQh29PSKYPV+gjZGOw8mHCX7UyNzyEjsBB5Zw
aDTz57kn78o0jXw3t96xT5r0ZKs08AubGVTlNft44BVX5PTgfjeSi61dsZgwVWmLezvtLnNJ87AV
WbUXtI5PlqL70lmvVYSAlkwB5g8Qw3CesUIwHh80e0ss8YOWGOLAN4auQZ8BLkw5Z464pYeRTOSu
0HbkbiCht0C/VIb/0Of6F9fRkXvGCAEVEX+Wi8Tcnzc57GzkLd60KfUhYH3aFyCqqayuyyrQ07z7
sfHvprmOaAsSWVTTC1N0Cvazh6XOyrur5sbQBPy0CWfHVbsq1hHulneq/J7MUHqd8Wh2nDc7y98K
RRal8u1viTsUQVw9WfnDOMw6TXKN/WwkEd1rQoRaaUfbxpnLrUaXQdMePWIvOtARrYHCz8mKgCYQ
fXP9waNbui81v+SAQrPr59Y1sd1n9Fh7x+uHfTvnbVCrBYldkuuHAe+sP13ciHanGpwqsGrjU+nN
ZyfFOlxj/j8m+XQ1vQaFvE3rEU0lQnQYNhrMjm5KQispPy2Z+cFsytyII6C0CdCbXVGHYkBsRjzX
if61jX35yNr8U8QRTRSfQX9KGsQOVX8WtsYxAXD6QJLfpTLMTQZ94wKM99RFWnE0lqwlz1M9MPnH
ep0ipE1TMh/1yKWRk9OoVk3Gd7H0r/qkXmPyl0KCzXiDs8ELMfK4dNLjF3YiVmByUJu6vo0byAlL
R0t11t5JXt1Fna3exOzuNbI3H5LOJhrYhXk369W8BVmWbKMWW1Dlxctp1LDTMh4Y9pzFV4jX9CE4
EhhIHHo9VhwfHXoHm4gG17w4FlZ3OVefh9U92WsN0WFdgo+yGBk8/r59u9aud//+v9uPeFLzYBGt
P3O7fbv2t8ckTLG3yxo2d7ujBE+5bIsFw4rmmU9/PM2v3/ovn9LLLYKw5s4Mfj3o9ns4GzKE/v3L
f/2kSMszfvKUXRrg5TiKDirzJBve9U/8/fp+PU/ZGxediA5Svta/+HZ32w5naqZk//dnvt3+9cDb
X9J5zkc8Riq8PXVM64ln+Odv+f2rbm/c7WZclPFW4GXc3m7+fkd1Bw1pYhmkvGqfI0VIr+PTq0zS
+j3HeBvEulsFiGtamncq3qhco3JRnDEn06SSzDjpmgZGDEVRzJ75050L9yrwJtM/plYKrsU2AtnT
CZuX4XPOCpfCNMTX942SXxLeTfogp9gRefDMMo8vafQZ35v9BpBGigUBTqZblp/9oTnMFnoWB8ql
AqVZkiC4gD10huxO19eRyYzPdtYE6STyYpTzWTXpt3WE0c6k26VDfa2t5SPrShJwGrIWTXvvoyXZ
sMUQzg440Z1V4FvNF4PzE5y4oFN9is3I34xF9KBbLKipQCFgOQlH/Uhyy1KLLV/YcvFhtrBElgoe
U0VOWOqf2mZNRrds8lLc/cAsHhMtJo9kgejjAvKsYf1jNv66tLy9FSMuqxbI/xHv+1b3uS9XtEjG
uEZw0G6sfDpyYjtotbenkWagvJw/LHp586i9odMh8ticLkhzthY9243ydFLuknZfwysJY0zgiB+/
IMuhcuh30PEkAi9gVVOHF3OEbqHbNTme7vdqtKZANfP3URQ9BaLNwm3hcUwl50Bj6ItQLW+xNJ+r
nO1tzUoWYFbPgup10OmCTvgNXGMlVCbbVkucA/nrUVgaqb/xWgboabIA3iIcvdGBtJONFEWJEWBx
77a2VebboWc1VTnlxiAM49hDpyCnaHhrRpO4ejt7HiP2FW6dbhn2fFmITqWRJhhHtV/nQA7515mT
Wqgh8dj1WL5Jyh0vojWDxHaeGlqczdSuXjmm8jAI71jGQh/MAjMaXKxpQTiR2/gnHfMoocsOM7Kl
CqfOfUGHudJr3G2pgXPo5x33MmbyiYfxh+q+X3wCA+uTk/UfxZQ8LDNTSzsevujT4MLFyHGm9ALh
/aqQcmtsrH+oD/9FEIy5Cvb+Kugju8aybAjdbJXQ9f1V0BdHYAiTgebUPDN0KZTmn0TGZCEx8odc
R92R2NGzUzcElRalyXwmjnaepCuM1NXYataxa809MxS0p1IOZ6PQ/E/2NKMuF8V9xoFQie6JpUD+
hxd+Y3n//YW7OocDIQUWTLy/vfAlKVsXyylnnNHLjprrINegnYepmcnZkMLLApDCTD+P7500xqNv
ETn479+8FaD+9zeP/odrrUQ+x2OX99c3L2mS1J3iIjki1pjvsT8dMyONj+z8DBKZhHao8pGAMqoD
iHfXZNBP7v0Sl/WXf/86/r/4FGZ+SEXxyhimDmDS/RsWMKvm2W4zIY9DHcGFxq5yRFO+63QWwbFL
39QicaLk7rPhyebqZYBmE5otqrZhIHXaVfl9c2FDv2lLb7xKBDOcr8iCjoFchbZkmUYRalwjYuwi
2zl5/QhFVOtM8KrMw1uNmXSZR1UIQu3DBUFxmKoGB2FFfOB6kawXGHXf/v2f/S+O3RX0bhvETHi6
J8T68fyBex/03ot7Fcuja5jFdiRGL4RsMoeGFDt869vYXtqLakZqS7zvjlkfi6lkvk8seNxMl7KQ
6lDoo30g5UsdIztONkoCF27rSO1hDpgHmChPQ1RZu9sr/z959H+AdCJz/k8hBB3K5fbv2uj1h/5b
G+3/gyAv3xam67By/QZ0Ov8QAu2zy9fwn8poW/8HDmGDZUJQwaPm5Hn+WxntIpq2TV3wAP1/j+Zk
3fnrWkCutwAbqjvEwVjCYiz814OxNdy0GRoZn8wekpIt6Q2V/T6ToG3y2ATlQNzN3snAV623bhco
n8JW16G4zVl9VMb3G1PzduFVc7dwGl4Zm1T7Wx2LaZbA97NjGl7Y4Q7IyN57PYppqZQt+fFOEFvF
D7dDCMnSeNUbtvU4wXfzOh9o0Szy4+mFjgTQFjNQ7mDcR0UDgMSVzQWMHPiJkZAWirwQjiXZUdho
1eqnrVdj7eqwdVevLaZ32qCr/9ZgZ7f6cbvVmUv/Hh3Z6tbNstDFvLtOaF5JtITmB8QAe2+FzTcq
o69Q7N0A6vhl8anW8AO7qzOYFBA0Ncz9t+bqG0ZGjoN49RKbq6s4imoVThrO61761iE+qhb6EAGm
LryacWdqiU9XINsmq185X53LCguzgZV5wtJsrN7moQVFPNX6D8t89lf3M7o/E0Agjuhu9UZzktQ2
i8eor7JxTudrMxYrNe1AROCR04aeOe+G6lxbCL5T7NfuasNGPHoEDhMkq0O7x6pNpOCDh3W7Nwga
1N36BIMEOBWiGMMc1N5bwm71fQP4DGEerm5wtAproEMduKtTfFw94/HqHmfk8iA0YVB6E//gZx0q
EEboiUH7TWW8YrE60TMs6cvqTU9Wlzoly6moHmEnLR+diVl7/EHSaHQsIp3SERTgOLd5QC4DQ4Iq
f3JGPLse1pyqBEDd9PRWfIlxkUV7ChcR9ey80mhX9K3aJIQtgcXOT8v0afbK+EAEKQJFYT/7RYtn
rdeOtvKuK40coLs4i6YyziDEfuAdpDO2+u0hmlhbzdEeErW6iQzEnZjIdf66NqeXK9rO3flgg9i7
KpRMtlhREgwCF1nORwYzSZi1xqdlMRhYp2b87GkiJM+v25qNhTIq19ma9b12r5u8mRk5FLQivkyD
w5AAeu82X7sPhluG44y2qMNvyr4RjEte7VUzxaeyo5eQf5rjnEC3TJ/vF+Y3qCicz3QyePWmc9LT
sdhWli4DRcOedO1tb1ntoytTUK8mAK+e75mH/O/IsH9+XAOPBg/eYmQU73F37BrnPNgkWuPL3xho
mW1jobz3nuVSfjHKAfduktiHOImwN1SPsp6TXWV3B98qdWTzAxgG16b5C6UoToqdQwztHqK97418
erG20jMUAqm4otcyw9thAqYSPOpJXt9VwAr6Bp9CP3faHlitavfDIh+g8+1Mx92B2aG6pTfEtngd
dJixvu8RHdTCZFywpk3UOu1qN2O6yka4zgtaG0R/mRbAkDzOrqaR3KPkqkIMvYk13hXz577Tlr1T
txAbPdzymnyyePg19VKKLu+LUN6RxI8mMDRxqSC/TAUHMsxzda5N56vOnC9Z4GC6UPO2EEgUW3eu
423W/aNMPifjmqyUtfFOFt2nyKD5D3xTSvYsCEr6rV4q/PuDRrhAQeeicB7YBiz3quveNBW/pnaG
ptquyJfqmurYRiT18RyM7r+iF6BHD6YG4XNoymUF+ZB/rvk65mZSuxskRgkJIxRyIZ35nzFgvoFo
kSibozsTIclmZCREC4myoJ0EoMt5iQNTR1IeoRbaNi05vB3560PZgLJn1NKju97mYkSOBid4oaSz
c+O8LO69lUQ1szusyNnQfbULxuiV7/9IGvttaFLAyyXCfYZf93jE8QlOuF1jU6/31kiqum2nQcnS
BqnHPca0vAlCmMlUnWm41vAplegOelEp8Kvx1ZLWmQ6MxZkIVXVCE60px37nZQUQLRRekKkeWpwm
VnRIhV7ta6aqiNKpimo531Gh9cuLmChao07HULB430dIZpXJKQKnyCUem4dGyOaQVvn3RiXf0tJL
z5Gi21xppdrF86voM5zPs4fEwpu4QvCi7SwfbdLyfWlpU3QGkrWadtKmNjNn0yY5jAF9/DlPVRUS
53UdO3/GuKsHeTo1W1UuGrDNllz6hP64/dRUlfNdjC9ukr8Rr5c9jQkEO9/hrGmjbtjm+vij9wv1
qUzVI8NaLyBWkNrc8s/dQqVsG/p7ArrGy65oHk56hb2XSrqdCmRZkXEyQFP3dV7jlJR+IIg92sAc
rTe9Ut8K51UWUj7pcXmouo5VpbibfbRv+oJzb/Lh4XWfBqvNQzeJCnCI/4+9M1lyVdm27K+kZZ9r
4IADjexIQgWSoq472C6pa3CKr38D7XvOyWf5nqVlPzuYFLF3hEICfPlac4451OQfzOwTvxvugvIJ
20zkIsWBJPCsV0V2J+KYGzNZQj09xZWgzBwRMgoMNqiiVfOlzfibTMzDW88bw73ObntLmW76sZxe
GWZ8JMS/EPHDdnpEJsj58VVBpvMrvf/s2SyCH4Ak0RvOCBQ13UPz3DvmVHLxSwJ6jSWi0duhjUgQ
eyM/+jAd0i9sqf2kKYqexdY7HzQpimCXGQPKkOYuYQqKjCRciYi5b4/qRPiE+VAZY3GKSj5Wp2EI
WK7d9BRqssTYJLNOBbZFPIGjGJZkgAUOBcVG3qxD0I4BFmvtPd7nAHhev8mRfQe6yNmEEXE2RR4B
yE4LbcLujk0bldsMNereqWCl6+rDTBhszZChdZOh45TFksmE+SOe1Y6Z953WwWFjDHwoa4OcRKTC
6Afhzg3aE9uch5HTaAsyCuErl3HSaT9ApZjWqL14enpP6EKEoL6/07G39EsfgDeb/TgBsUHE3UdW
c/FaAqlUFKV0hcvug1XH3pfYNXaTy2Lm2LgeWn2BP0f45WCC4+G2Gd1XUbLpCMygxVoGpNbZG70y
grLPx72ulUSRy3WY3n2Fa25wOztJ0NrGr6SnzgiJT0gBPR1sSAgNYw2myq5+ssmd8O2iQijplvjr
8CY+GPpKrbPz14kJ79p/MLaO0MM7JiOL33tEVDjOkl2IL0HeQa2wjT80w/zgVc7bzlu4VxsaHGGb
oBnHO1iRYx4GXMayrUhjdgjgBQudBlxeaysbjCZmrpOOzWWLGAc9d8EIfnTNi4UtbeNmCatgDUAV
XAUV6Siyx6oWdE3oeOnS22eFsS8WI6IOlQjWmNF3hn3slGmwtzPuUi8RZ30K891oWz9b16uOEhnp
YlOxDPYL56fwqxGQzSz1DBxDEWiqINJiHIwTi/cK5up3jaAH7npuSWl2ZPoWnz1zIflqAPzTauJX
lDEZXHHRFpPW3XQLwsjGUxNNu6hUNkGh1ryvsduw5sS7CS+GbyJwJKZi8ecKSlK03jpzx4Mk1d2b
tfU1Cc6VxGrPiwfNo8jsr9LFZjHjF3qhKa7vBLk6mB952jD12aiUqxEfEiuI5z2kA8XpbNunnotj
R+5OuU3z6llvrRJJfLJcRn29f+ceiDOrVgdHkuFtjdVTA6GnJ0x2n0EXfiuiLphkbft2Aw6BcgRX
nF5e056C3bbjbjs3u6Z5BF4O4qh04r0Nt3eTsE3pZJPCNXQeDPYYW+gPzDX4yIuUO3dRJyEnYfWm
mkJelzCBnrG81xqo0MrQIHsTTyhg0nTVkax3QCzShrGRZocuRAXqYW7A/ZR9n1KyP/IYzamcCGPK
PXG2jF5eKETuvVghvfEKuZPezOw+Z6Q2NFeZoKrrmks0ycbPOvNAW4X9B0Bm9hzdOwJwqmrsoTO5
SadWr57JCgl9IzYR26EG641KXsZsIW0kaw+Www9nai9c8TSJ4bNLvJOInc+5qmiMZjEaqgqBdSUg
8SFM2E4GPgIvNfeqjhl7JzGv9NpqC11ogz/EhbNhRwunWdf5S/SFnGcOWtJ5QnYwbBw+WtdKD51g
WRW9OnBr/EEWrfWYG8W5JSuGANnqZPZTsW3rUgaWXR+jIMY2cYgj9cOGFHhF3zhswzjdpPh6nuE2
/STMrcEVC3o/0Z4UktC32JbFIYl/dtqk74emnS7Lkp6Z257FHCzW1BA+9enRM6GZda8T2HLFaYfq
E8AItSsozhaCSLN8KD61b3OKVGzKyt+RD4Lwymc+b6VuoKto0P/0Dtd07DYkGAuxz3GV0Bvd09Hn
VLJPjj6ixG9FBIE8OdYuGFQ+cKZUkftDSEaKoyZokMoVVKa616jGAWHXZHJxkcLwAwQ0cx4tHvyN
4VISnblJm4V1wHGxxBvzwXK7J/hVxOJNnvWtIOm7Sis/SbXyp0iTrVQGl3bdkIGcgzBfCq5k9sB+
NGbMKif8ecl924v8pccethls/v7a0NrAnFS+1USIPcW0/bbUqZV5X7aCq3u30L5G9WVUh8xBsDZ3
97WkyZQg1WK7Hx10HTNgNiGqgheCdgUGy7h8mnXxMOliuCgExPtE9NSznbXNq3ItrLqS8KOSy9FY
GAOgr467+VEoc9xiQ3grnJaQZDb3E66DfWvPiEMYQU6qlnu629NhII7bl1K8Yz/O/Dgcx5OWr7RT
40cH3InrlJR5dCUx9OGrodS9YLNNlZlpNFpFd1KhevEyQ55ba4XjZOv02yRpi7rgUoqRYgw4DcOA
kNKyiq513f1CBiZ9hE4+Cnn0iLzZqanlgO0MfUfYVrnzSpA1TRpDhG7fCK9LfI/7wH6ypLk3dGVc
kUW0PVNH1XgwF1dVPxkLPo3aTdIl761sEzzYKKE1XTzHK+uxU07AhAfnENSXOCWXOXG0Dswr3pra
UL+6xHjtpsg6OQCB2uish1ZCMccWBswH5Jx4lytuJrU3YKMR2ZM1W2dhzc1+JBLPpweBgTVEYWJM
ZXXWM1DE84ASIoP7kVRGg9yYSXPdiw1wnldRJb8WwY8rzJntscnFPzGCcNNvQtgpHYf+EjFkAlDJ
1YbEE7J3W1t3sIoMbkdHOTtyU1K8Nc5N6sWfUEaM6etGfwcVA+8HYC00WCwJ7b3mviTk8/lo/lCR
GcPDDQvd6JoIuE85gEdXTPSyson/AKPXpzVixaFEFS879NDaY9PCDfe0GPfVegA/bATVerg95eZt
bHUxEg690nnr9RDno8Vy1MZ3Usr0QCYDOtrce8D7AyV//W3d+hJuhxoNRqAcYDh/vQi91yMiwUTn
33Ck6m9U6X/1tCOsoyq17uSsr+0GKu2cb5VeGqfbk9uXJ4FuMVPtL701mLujLkNnuVA4rS/29shU
yX1OmQ8UOwToePuaxtCX0z46kc4pgiIaECatj0yYmltDkABvDakbIGVQ6/QNTsoQP/Q9XkynJ4Nk
1vQeOVrpN9x4gmo93B559Of+PCLzqb79i54CQJArjKVIjuhxqGb74EaBNbtowIFZjTsmC0jBl1Uo
Yq7/b5o6NqB8TKgpASwoMJwrNHdB+PnnMKGbg4339xcVKwpnCSMS9roPWptBDtEdRRnJI289/PO1
kmodjiBp1lM4Br00/n3INYVBzk1eAPvTbnOMp2hFs98AzCpmMl8PKtmJqQUr+ffByPU6oMiuA7SH
487Vow6xrUxOBihFr9ey+ngjh+crydahRueERjdltdCbywKdJoUXssT1qZaRMMNId1XY0SFMCzkG
GVfiyZCfDKHGQEcNDwImudz46mrFo9y+7lYZesssUTjq3MVG81+uFfAMcvOG1b8ROD0tg3W+FJ9G
eh1Xkn022XlH/ks6BJrjpqiixmXbRXUf/HPI8YMHmUSlUU3l4+3r/P408Dy8gMuow7X4i9xcl3pM
Fw/kyozT4RBVTmCC1MBcEOMR6WQP/e6vQ7n+0s7q0fHdvvhgrojzGzn5xlBu1lcxzDlEt9tzAI+k
n+ROi7CiegFvRq1qEXCiYeeIHG6Tzoqz09kmlSXxiW40Vfu4f/NQIzMVJbsuNqwvRT4tnLmRvsgi
f4iG7qyTmgRVa9cQF6HbOjHj9VUznpGaZJORuR2rBqWLHX66TvUIRfygdID9Q2o8N6b3PhflSH7h
XkvS+FA16NZnABmW0fTXuCdJopDyZ6o9AzBp/KmIva203bfZji5mauX7gWodI8no7Yv5Z5FM+cHl
Oi7gjAFSzO9yzUKeDslvtcfgMGLTcEytUOykG2gQOv3KzN8il9G41dNFxabUD94qXgIBaLX5c1W7
JrLt/jcl3XAabKpSLXtLMvhnMuV+iWo2nyGA2ZyCRFABL2CcjF1JEd3rDPdpxY91NRcqRYRBfMJ8
QOhCtk/bEuTiCMm6l5BFzJ89wVJotdlPSAQbqdA+LZ3zolrp7D1QfRMa7k6N6OFX8q2Wv3WFs+zs
VpLlkbPhEi6RTzLT9tUIP8xLmcKl6IHJBZdXp2xPhCy8eaW6qraaIVKzPcNqYCK8aoaHbkBHqJmv
DdaNaqBYLkbtvcKCAgp7IV5y3WUCITWgM0BewNVml371qaC6bKDO7POgKNv3BMI5vidiligEYa4Z
n4PJqkpimuNX5SRO0fiWQtJ+oZO1AaPJ/A+NvJeT9teE+SNxEs4OZsvedljfGs+YfMcYyPVxKfca
GlC9/MbAJv8uFXhkZ8L45MTf+8VJNjV4X8QKfBhaNKCRGsvvvOHvIk99NydIqxf1xjGrQ6TET3Sn
zwnyitXpFkXhwxI6824a6Ht6hn3oPRogtCU2k5ySQ4v2Lysslzs4GvEhrTyf9vt9OR5DHa+zrUL9
YFYOCBVrTLdt1KL/m6JfmFDsjUlBzmxh7a6px6VBQmqIDAHwwM5Or2GOAZycrbSBtu29skOYiBdj
i9lTIyTdF72Cr3EiijKyUcfiSmKzZLKUxEn1gFKPcNe604+myzRkjl9Vy+C9w4aBqAzIe1fG58J4
aJ8WwR+eMbClBP9cTLdHIDAbbEgVjdAGA1S1BhNlqW8LtCXtlUuLs8u27tK5GNDW258WEBmY4E9V
gRt1Mqc33SisfaT6r1Ab8p1m6zl7e06zLo3pXKQUPmtUQVx+Rnww7MPtXRXF1j5FPb0d2DF2bnpq
ywaN/kwKIgJnhlBF+AJYmcQmXKh7wwH/Y9jxlYtrs44ychQVvuXO+VYVzgkyQI18DYmLQ9zmk/VQ
I+bfmQB/1tZWTC/GDPTG/baaoS4haGO25/Z9LWrMsmmIjYxW34zhAxXN12y5WhDWdo3GdNMCUd3i
szYejVD/wDL6RWMbtH2EaWmsT7VrRGfurYh1+wNFnB+3cKi1ia1djBuLbANktqy9BwCJZB+J9iVm
sMLW5CeG6AQAI0gONSHzZPXCEGzKvZtrP2yrQGaq9N/tSKLPMhlvVTIu+1isXBoLhOuIiRBACYDw
MBt8x/LkvggnfTsr+s+I7blnrZYkGt0bGRewtzVMOHNQx/J1zHrxoIOv97uKMy+sG/tUVR05Zpr8
BvrvtZzyXeb0uPwb5NKR2xwb2yJfILPVDgbwkSRmMrbyKPVxhvpmxHKKa+TTHWK1d/v5Ikz7jhuW
QHjD5kaYA7+b1iSby7s4f7PVmhfbNm9iScNAM/F1eRHqQCNZ3kblVrs+xNE6L/apFfKumk1atALE
Tzsf81WemnhvWZ20K19JHAyEm/RDisM8J1eVRciZKT8twk6deP4eESh8SLEibXIlXyg83/XY1Ghj
TQeiScegilsEiT3iqyK6khXW+br3PoRzCnUqxy89jW9xWNNNdgJAZ2xGas8AFu48Q4khy1g/WGIF
qzKPYcNnE7sVVd+qXL03TA5WPgoaL/UtqUbBvtZ4wvRT0h2BQ96EMEeraLwofbjvivwXzUBLAb5c
pXQARVFFh/RxOwKWT+n6tds3bodklSQWK96C/OM3+prYGhaqlNuhaShOB266bkGmF/JU4jmkdTfO
eA+89qkAUHtAkQ4iJcgV/gRZUS7cDpBphj+P5rAPV/lGgsUuNEA34KUkGLAWjFYGTZ3n0IoOKO4I
myLSNdEjUv7oNA+hFe4Yf5IwzsgvIoswcKxuOuZhdi1yFh7Pq+/jiWXcSw2XYKCxhdecW6dM12cq
fEJuCJ1Ck0fjdpdX1K8skoRLzrgiJMZakXbV6fb1BgHWgYw9NvXuY0P73l8GxpNJ9jSGvcR/VHiB
iZ05kGo79XYS1GKgU1iA5iK0OD05LoWQ7BrMJb09+qVWEZeFhNaf9bw4m4ubnxf8wqRVENnCznMb
zQm4m1H2HsY1PMaeXCVbokvRtxBYI9fD7dHtMKY5W6rbQySzVYCcmcTvc4nE8DytuKScVByguHUw
u1zbuUUBNyNO9+mW/Yx0qB29JpvAJnMuuD1lq1dvpNYf23mk/7F+ZE5IoOWfR2oZDxjvL83kNDsX
r8l2adNsh+RlpmFPfqPH5m+brL/Kmkp651G5WXg7EBo+6kWiHUxLFsc0tHEPUGf+czDLiDJVJLRy
bw9v35kxYJK7oB+BXBTnuEdkqsrkrozrz+yGXNEJm9xmSXvVCFLb/29f62V3VVA5uFDZ+cmlj/aT
UAxUObtvqMvbI+bR/Wko38ZUmgF3TjMg8YsrIdtoq57BWvOWbgdIJHWwLFYGkDjsd55Z0JtZY1xI
0qqC26PbwU4ngXujAp40dslZKO2QlvSp8bOaG5N+XgC2F/t8FIAoppdnEn0p6sal27xGZlngTzbC
aTnH1lL/dnCSwdsLeCnQB0TQJ+6vaqZLyrJ+chjND2ZMGU4JB+I13FZrGe5EJBy5+kTbYNV0MLBL
ABh0MGiGmvhvQ5LmLEpcKv8cPKSURyNiC1tCatnM/GcfP9Bva+Xo/0Ni9P7GQpqNZ29Nh3MUYJ67
n5LhLjPDv9QikF3yTNbH3YzvXd+OyF6OvbS2ak0KKdbdoodXEiAefdzbB3EDkebLjJqjax2JjZE+
e0yRxhCfkryuMO24bYnmFAVvzwiIBmUxaYfFtosgShf6qV59/CMQjupKHYbZwmWNaLqow6fQ88r9
7feMN+rNeMP3kI1skXswPvbuwjjHgVBeoAwzbavnxSoLVx3GknUbU2tgHRRJJzfLPtJTpC7EZ4Ke
wTNyy4FdF/jgFgZ7e2rh6D/gNTj16yZP4ZHZhaYOCWCxuFGa617Qi5uElWNgB9JBaSJHSxGJRFPY
HL5LMT+lS9qRqcUuFFRiHYCfAE1wez5Fip5nm/BeqGo4O3mTnGraCjcJzlRO8b8Tb6v1/GxxSOGK
Uqh8uTnEzQe+o/Z0e6Uo/tgQmaK/Oh0fobrlit1SKxuitpfG20f8kkqfgbzI4+2nzwOJrX9+0e25
nmEBWX83o6oGrxkH0U280H+eK2V2xLItj9qQfcWReZAjSKxOzZxmYj27OEOMBQYzJvJpvbmsX2st
2ZAiaSF/WN8ByxlQM9/eh1TrPhbs2rt0gouyfjO+kJ9mBk4+yKDvSFsYYYf9uRjXD0rNDa7QuWFO
t27L28L9HiLHJ+mHhk4zRwe5tlLWZ+Gc/FQTQVXOElZByPiQZNSw2xqO4lJZX9bterk9vR2W9Rvj
EA875dFzv73yCdj73jTFhfCLu8jKUZfw6aaOvX4qUMdrc59BotqocTiposgCaXLJF5gJ6aB/sIJp
sE6KHElzCypnnzf1szng9vCy4c4oDbYP4KdL9jS7iV7LBs7VVSX6AxUEzUjuXCIH5N4qNMNJA10P
OepwaIyYa1ALRMW7Coj5R01fc1N5xZNbi4+0l58yh6BcG96OHSVy8Rpfl2Pbl5wYpgMUTJZzvQ9A
KZw7p/60B5N5h60/AXHrNgVa8e0cozHoiq/IE9gAlCjATCfbMg7XjDWdXFkXanBivQ7z2WzCa4Vg
sxL2uCN19Y7Q8q+qy7nPWtdhxNmK9ecH7fjuSdGrVDlmoCmen/JQP/bUY8hC0ZrP5clptH7nuHi+
SI4hNnR4cNPQ3DiPhkOiem0BB5lkQggMlXFSY8tyZ6zUgo0xRSqFSj8CCqp+cEUuMOooykQSQoPS
sal1KTl3bof8gWlBeZ4bW5K9Up4gygzfK/3BdkLrRxziz2Z/wipfUaMqUuPcUX+LLO3eo3Hhp0aW
nTDN/zY86vomVo9TA3mlqzRvf7sYaToPxxQm/FS2+mGU7uF2F/FakS7b28NsisSJIFVkCCgK5t64
N3LCrby49IKpcPTT/9d63mLd/29aT64CQtL/+0D2u6rt4/+x/dZWOaEA/4mG++e//lvx6dj/smzY
tZZLOLsQyD7/Fn261r9MYUhL1w1LWui1EF2W64/9X//TlP9CiWkgDscVKvhv/K+/pJ/mv/inhou2
wrN1g0Xx/wWKi4j0/5CBG5YAh4v+mygLHfXnf5Z+Ohk5M23O7CkhCvUgp/rVdolKZdwFd08Mj6np
xI9ROtLINPKD3kcGjjDdfCoHsgEyYhgwLgFsGEv5VGuNhx5JlPsEguxlnOt4Xd/sBwXUKarVgxyi
PRye9LmCMEZmwVhcuqGu38326tFByBJ9+aJxX+6ANTR3oi/rM5EiGXTObiaq0XAeG2/xVsd18ezA
q88iZrMIPs0nV2jzHjuOONtV4p2lwvltQCXbibix9zXirA2i1OlH72nX2DXIoS1kfrZKmR+XKSwO
ypjHD71td2GXTJ8J/Sqt6W0fiz9p4YWs3mdSssEFMXoycxB/9NJfCVTBxqPN9XVAIfHaFQjjqron
6cWt5YYxYfxaRvQg7PyQF0txZhm8m5fHOYytk3Kbb57jlcRbZAdiL/N9kdjuJQUJc2hROo1rhdMb
d7ha3r06pt8kYxzPBOl6xUW52XyG47cLebPe9L5lWyjNU+otL5UsMDvYqoU+Zf3SRtdnmGud9G7p
dtnS4CnOp5F5446COT6Wy/g0ZMrzHfE8OvgmIusGs+z2zLKrg1Zd0m7w3vRz+oiuuXygg/UBH2Hc
F1Ou/LmAbji3Q3X0DtkYqT0FLmOENf1oUsaDNamnslXGHc2QacMKxsaLP0FIuKK5vamzxof9VG77
Vi+Oc++y+DpIYQerTd/Cwd1ZyVI+aC7dL4uW/7G2fnIdEb+VFtYRX55+n3hoIlAEvazRxTD/KVXd
uLt3RSG2JEDXJ69W6OFtMR1q0U97mw9n33uwB/VZ7YlqbGEGNjiIUmaBZTHTM0IFfcQZS4+4tmPm
+NrvqtO/o9maj3PUmI+6FkSKSSChTd7FRjV3mvih6zbH9HtdRgFWbBQfhD5CS0u0vRam5H9IF/UC
BcGDWZfuxlMkeoI4+2oZRF7q9eAs/TkEaAhscKgZv+Wc94zggaWSQwpR0vGecESLq4s9jK6YXSCD
heicWOlzBnIs4cwK3HAmbiKdA9cK6VLjaJaNKx8nk5mJETNiZMOJoqZAjcbLyH1PT0I/agirqa0Z
6HBUYNLHWYp6hLAYUEhEjCTEomJD2vXV/FbOxGaQepOTrk6kDD0NPtNxzZVKlwNpbYBvZrytDsIv
WmPD5mWcSjx9bfydTUB+ahu48jYaJHRz+Q42nYv6mWrdadvjvDyNSX9umhrVsF7QhTbWP3+GyVia
VXucSMXb9ZbbH/r1ZK3DPmFUJK1dZ4AeIhDbPTMjpLNitQ9eJZ5llAVJaJpXEblvsRZWZ2Aiu65D
iKRkVH0UFT2UlrlzyR34yrXzbuO4585lOHuW00foAfMJBAUnd5Key7CO9yaIJ6byVY5dO8TW1mf1
LiUNY4MQa8EkmUNNyTMuNIvbRFvVcoeZXdyZyNmuqRkfaKl/WRbdEYISUrqAGGVfseL6vZUM10qk
YF9avNGrgF3TzT6AuDNjR1zeyqms7x0LXZMBQqkbJ4VPy/twPQJZlpL5Z2oz7SH1pZJWuG9crYI4
wXhGd+hMm/WV6QCGLyKqn+qEZLvcqeOLMy+rWComdchFjyxLGzKRVgz3PZ6xR7JL7kUDPc4dHQTL
GWHo1YLnL5LqrgFfVEBd+Y5E1G8g0UZ1+haN0UIER+36JITTDjrN2MQ2Ax65k3IcksULx/PBxSXI
MnCpJALsa1pr3+20Gp/TUNxXub23YnMgs0oyc8rZ7LIOVRfZmo/lPLzrM3d+45fuxOIeAmzhx3qi
33Ue4SIluTtwFtVwiFYER8S0ctWzh+xyBMp151uUhN6bGSJthX8YtNmqq6tDKBup1m+gluB0LjSB
q9f29nIhm9LRQXrDdv5K7dG6d0ztddbNM+Sh4bVy/E6Elkl3390JA4u63g+/U8SOewb1AxnpVXyx
y4bFQ1+SI4yq+dy42UeeGM9RMmmwJeOdyvLspZ1/1Iqssli4r7DPPwpnONe1kxJnLWPmgfRMQQCJ
rUBQAwbKYaVdmhbNJFvbGULtQobGAiJrlvxLNg3xnuYxumK7RKITzWx5kh7CPWc8vUyvfVyBa5b5
M6piwlijxj4uevSQuJCWBrI4n1OwOey6k6cJWuWBJPFDWaYaPXdzVzCx3xk1smarE/ExacqPMLab
7UikDjlOCD8U2pLDtGiYf8MaRwRA6YPEftSBxnkZ8sHcll0xHW50eddURx1L1N4BGre1la1fvKYG
FEj0Bf4CQGcOatRVTcmUNQaG1NJBvBs1NgJZJb8EAgtDSfE6GtUEEcx4WOBMECct7ScmaWuG1l5W
hgr6EEXSYAv7wEpds2UkF3dsxG+BgLgYMuNtNs7kgXtvcz4+URh9W8qYbGhCGH0rQ4ujvBjdqz50
F8YjJIq732JrplurjR91FyAV9HaSIKAtzHrE45Zx/rOQOITexq7Lqpg6oPSaVj+2HWviMPSCGgAb
QdZCeI2troD7lbebRXwTjW4/ZqPOcE1vTELezARiFSt1TC9zY3Wle2x7dkwtXIIXmjmLj2Te9QdB
+6io5vaYm11FPqeZEm5C9xlmcaCHuXvkct+U4fhD5uyUlvDckPSC3NRNN7Anjacsj3ZOrzy2X3gI
RoJiO3tsA8e8jwZLf+r7u6mrwSkYKDBRWpzqrDeh7mhnNaHwN+JVRdvV3WPnhWePG9ClIjByG5N6
cOjaTl5UGQey0dF/1QU+4zz/1SwNVYGGG3sYH5uCM7uOuukp0ofnvtPsl9ZAAdtLfVsaDSltfXTQ
nKq/FOlXburlib7+z1a3K78kdcGPSclEjppeUV1hxO5a9q92xugcfz56AzcPD3zOmE2i4gt4trsX
OvzMEYqIxO9/B0Sl3lZ1C993RifGJw2xL/p04Rtxa6wYppi9Fp3GJUWx4IJzr9zhHt8RxWM6XkI6
iMdwZJvetTZ4NrdxNy3ArYu0q19DO4VM0g3w1OCRO8sqMQq4LeNv7Z003PZsNc8ox6rnFJMPZUQG
Tmm7GE9pURp7vYFcgHm4/FANrCZubdryYNjZD4edLIrbbtdYtXN1qQuhRNXtIV6aeOMQN2Y/aTHk
Niu0vtl4cEnrOsLH6rbQbrpH1IGbqe+ds5vnSGclBnw6BVZennM1/zZtM77QZ3SQLSwsCk5ibr2E
bHPIChmiwXo34MTw6TVgJ2rT/gHh5zShOfehpT5QsxYXslb1rXQmggCtKD/GZpZtdS1msGRGBjIL
+VaIrtswb9ePBaSPrXAQUk5KJ+fKZnxmova18io6wsx7tbohOZgifAF4lhApARbATsf7mNoNo9dy
KuuBdLmea77nFUmhvdDiFKHbfjgNSgx3h9uiua+tksnQ+OiJpDlldWAwJD3i7IbSYcx6YIugWivs
JpV4+McB/CC6Q/R4anoqcIXHCCuzwa5PripYO+vlKcP0g9VgvlZJy/x0mh4qJNmDmRinbrLMkzZ5
PhY/tTM1ivCWPAnyDTOdtOfyZ1my5IaamVyyckbwMDP0i3sHVJ6rBlY7ySh7pllDVAQhE7HmMI1c
qi0jh/jSZeq9aFPrdCuGeL0bmp8rx6J+7pKhXncB4n6Jaqz5i3dxMuhWMPQYEYv6mdyNCDFzku6b
OH9kYJxe+X6QS9fAZlSh9AN3B5lxaX08WHD40ISRUUFRhuJzuqTMk3hLcEHUfeqd9bH4Sqt+lQyX
+aUZ0uakSr3cOVqSXeyxxK4wS99z5prws2b2sTyax2FiaipVhvI44ldNuf0M7o4RLyl5vs5q6dtz
6BNZWI1Ppjcbd3R7N7dvJsqNeVmkjRT1TI9c8yfPLp7Ah3LtcjuOpd5DIUNCNysk5Q3F9n6wSzyG
osmpKr2TZlL4Dgk1tdaaWxecyBGRxowfCTxLbIoj/Ihr6a29Y3wUO7R59ITQX1bDl4KZipyihn5j
6yhRpt+OW7s71OEZivjsB/ZMLkizpk9c11wqGYjc0sIAF3W4BsYFJLTnue2O5V5tG60Ick+dRMRk
D2WhuKtqA4Ri1cTh0dQEpwAWrB0DzY8UcIYfdm7OEsttgI/O7/K3VCI4xcVhE9nmtqe+YV5Pvis7
qHE8ytYgq0REd95Yli8ElnwghgqSlWQaUTCiZuJej+glPlvT9FzokszWntjGPDTRkVCu9BMbFj2v
HQBIycvSZfM2yYhUtB3ag4MHEtB5riUBMAI/5bbOhoIFXALWl2F7cDQNw3E6v8O3Me4w/OdbAonH
nbeeli158MiFVFBkGQSu+j2JPcnpBxbWLc3kTLjKZ1eQwassrIRpFTJ87hAxj0vIB5pkH4PnWhvl
yWSXDYQlK1debaFBS0G2wydOrF8u0yiwJgZcwmpORmP/NNwWxyV+TbjDsmQMkmvHKQpH1tUON5Fa
o3q63W3DnbiAUMO+eIYgwDuujN8V9YuvUvhLq+x4toE85Mh17MZyLz2bz23cWfxxReMeYUt7F6Tj
FLaAwTfjrEX7tnH0XZ2V6LAz5e6quDD3s3DxRbbusevq8mgZHhoqR3eOJCRQ2BEgmhlJddUskzkj
1YqVhPresKCdbzr7R2KC6tSbyhdjJA7MRtujPHhEPB7iddjcc98mjaL5Ju35R7ecevadR+CV3rVW
GfTWEghOE2qnesq6Y0tSxG7ABvNkCKxzDvO881x3bMt7bsI14KBSLOF1CtUXO1f+Qa7CgHCTd9dR
8oSvrX9oq4cyGQ+s4v19yHp0sGjl7Jqa94Wm1WEwd+aSe5dlRBCJNGjZ2Ayy93qbGTs9mjzw78sv
4KE0qxvg7URhb8t0di85QQAvGHbMS+Iu0L+dugECSm7Gf7B3JsuNM2mWfSKUwQEH4NhyHkSRoubY
wGLEPDrmp+8DZVpm1l/VWV37XiQt4s9QhEiRPtzv3nNDUdzRVY+2Y7VXGgPInbWwrFwFg13lGsPG
41ha8sEavOwYM0erYb0ss29PU/o7zYuLns2v1DkFlkES7w2Jfpxqcp2TUwjyLdXO8MdNSwPnWyT0
vjOrdBcm2KyEzWmHdCnz1pnALxOWtEofuRG0ezLBeByz0NyqhezRTgTgXELcTAbYAsfGwuDhJ69u
046gCdjnaMSbp+YGZX06M4zGBRnoFxe0mbZbuJG+c+HesU/aQt3a0bxXmK/Rc97SkUOX6Sr3SPNr
yZkoZ1GNRLbxsTQDwML7i3GE7XLe14HTbUuN2SduLAKpXDMB32CGntWTyLW4lepbv2QOsaXfKpHv
hG79bTnnzsZgOzgK2143nTzLuQC/WxB8zi133KUVIpUnMTEJ2KeTuHRchy9xOnxkraHfasX8si9+
ABKJn2UWfwRJn5+pXf32tWMlZJ0CsNRbIepiV87Ga48QMwu3eV66Wxy7sS+pNZuriNbYPYucdWRZ
4cj+ZIdt9hbZdrSZvM1g+zw3InUVjud9HvfWdTApoC1p8diXvMnb3WBSV+eW+qBoAMOzQ6iiScyD
b/CmZq9+tJZnSwrb5NYs46OfDIzjIq8+xtPeGznvhYOYDszvcZGFHOfqxEJrEuEfd6bwKyOzbtqG
vo8cARnF5U5XfSZGuVFtgnZkp1AQxwxtSpZnp0j+JLIxL07kkEuKcHoi8R4TwQjFB++zb7WJrXgr
/U4dawJ62k3WwCf3eTQYRx3P6Tke4VXS4tzuwrH2LkVZGodadc+lP/D9N6nJoKiBCWEX+z6Co5+k
C3iFkcslGxxrX2UMpcNpnIgGSPkD68+qlsfKGfSHoMtEwn9rMabNV5mPZKGTgCP+Mh9mDnExy19q
bCkxp8aq0a2CguR/RgavlkKfWXPYg7zN7nbTubibc4ols+M2w8lmuNXflJzL3WA39aaxC3y9QfmQ
54Zzj6Jok2jzPepb+1tofARYtM6x7dC27QaUb8DmSFRGJZQ/XF0tjwi55FMSZR6ymHWeXRzKmWEg
xuTmk5Hgfqhir38cRH9MsgE1l3HSc9HVe58yXlZNPCN9wHsW/yQtnIO+wwRCzFRkuBJ6J+FgW8W6
lARYPbN40+nTCI4FKQXLqB0xnoWldJWyRI0cXuIw9a5yOIZo6PQiEaUTQ3BwNEEVjZWdw7fE0OBi
ye/zEWizUsEe4RwVq/D4RxKchyP1tWuCF7Dqw9A4xAZn66IjfFqkAQGmHuCt1VLa61Q9aLBFsejn
rsDp6EGajKkChi3TbvvQyHd106S7Ki79vcdHfS7Ryr08upXGdC9tbuMZbptu7Pq3CUrPkf35cZDq
Z++U/nOaCP8ZZBtlIGgTSt4G15jWQhj+IjkTkcxdgodmSOA5qJ8jBxAVh7sLnVbvOuPay3IZr3N0
hif0kXVJ490WX1h+pKa1RtanegKr1KFIcXozIAAmP2FltHMCviBpCUJ9WqjmqwQ0EH078bvrVQeV
Nm+187PHQ7IoHGrTm+YfNyUMRP7bWsP5/1VgVjt6blqfyqrGjT9wsIVk9ZSM5TMmDm/P6Ws8ZhMm
I6hsx5Dg0sGPyAhFfakfggzCUVZaKK615R57w/LhtIqTE9KTwqiUAE6fNAejXwHTLzgfsVckizGe
2PaPvoLRMFQGe84kbmOOFU0ZxXdlWLTOpuEe5OCJHQeDnsGS/NXF044eJrHGWqcZ+5GLN7YOvQHm
gvfoLa75vlmPHSRQnSAbp9ndIG5mp/54EsuD+Wukd0fn6QT4mklyGzvPJhLKrg2Cb0Y9GluJkSHp
cMBzuJ/xsKG4gpt6NorEPOF+O0y5AhVYw+HXvXnlBGLvvnzgnpb1WnVGs9baKA8Odgy3ZfvysNcu
JaYMhxOfk7/bXbuQU/XI+N9JfCCYdPR9OdG/TOgj9k7Fy4Z2Cz/Ma6Ib14pNUzu4eHL5aMLH3ZmJ
+6hx++6HuX7CzMyFF17DysjDEmoh32fauzPP1+GOzWianmhef7989brykgAFX4+1S1pFjQeO1Cyu
jIXXgsqXDRXh0fontggW+qX/FF/asM+n9PgVSvh6CDmupyVjUAa0HCKHlFBjuO2rNtg5ffpeAr6s
ypJ6ADikX6b0L5O67WR/vLIDaxd2mmux8tBpinYTtSlpscnbD2P9k6QquyjmeyN9SBr/cw4+oiQg
XT578lBKGqAN3GLe8hBS3bwKo8na2IunhuQ8vVT52FF4gGvu6wHJF0c385eN4U+4fJwyBUTVP3yV
JuE2HMgXDT/ayG92oZU+e5yDIG0Lje9+mUvI8ihNtQ4BknNpwHBZCcFPukjvSwJ3AdM6G80A3sUB
gTqIA4z3+2nO84dJjfaeo649Yv4opi2BArUarXTYxngcgMH5P8I6+1XKed9W3gvEwN+BaezMknhG
PTPIYJd0ea8cJyPSJ0Gp5A7awttXDsOizmUFcf+bQwZ5VfnUHPXZHgPDTY+KVi/YgLOyBMJNbpww
FJECDkeN7IahrC5eTXuWm840sd0CdDip8UaCgS2wdC7d4jl0JVVrUgfnEofFWiTVvEef4M0Thm+9
7K3Xcm4BxKXewWERwA3gdTucP8FurqZXsJf25mtGMuuyOdvF8m89Pgg4z48G5JRPVbabxOD04Xja
OFXCeQFKAfvZ8HDtFtObNYwupIHWWI2Knh7Q0PvUGFizSb5gobHoWDFPoQgkPixUbhSrCSAz4xPu
MgA8ZOTjMM2rcCscnFT0iZEsRKcn1XkalodJV82Oq+b9b+/LJZMxoTOuqBB5lXF/wQL6kvu/nPat
iaO7MeGkmLv6O107A8qFT19T4V5VbjrkkNI/ozltpN9OG9eAXgb7AX8XBH9kYWOldevix8G01pbS
PhAKt04GXxxZxSI48jN2ixYONmEGOy45FH3ZgCQa4s4FeOH+5Jjiu/bW11oQu5QPQybvKI7gKnD7
GNL/rqzqm7kkVYri3KccgN3nUd/mcPwmfYL+hldxwRn6D6Oo3vVPFT2SPAZfFzyYejHCdMul2npt
TP0sPfeEZx7yRH8nQrnJrXETsSXQgIIDsus2uDzIT+b+a9pE28BQrxF/9OQBJxrsJCVLjF9vDKrh
MMzGOh8fsQrbR6Yb3Sn/Ahu5BfWqGhzcvuPEO6OQ1fBoCxRthsxrt431Sj0MLdfBWkw1hp3ySaUj
TG0mSWSILaoeubDSaJrigg1DtLsoRX0P76mFXaorxJKLSR8lpaREY/spfg6Rnzi+QAyla5ay94HU
od0zOqbIfpE0TOxdxaqa3Hyru/FXstTFFYcqajeqAbzHyJRnT71QNdn5sZlBrjSOvw+5EAHJGQ42
bvQuCuUBPjwmscXuZyby1NXViIpmGQe46EATs52b+MWhBxxBpKrmmmT7v/LI0AsyhDNzblFi6CF9
oQ+sDcjyh9kHT+l6HxyIQzzf9RVUyOIf/LISOuKAc8/cx0tUKAumTyYTXDESRXHYFPLZCMzkzAwF
5Ehp1pyUBolRss53eJgf+kBiRswFGl5n7kO7PM1OFJzymmP1SAEE+ejxPRd+v7PV9FYtXxYATzip
mp+ONp44IQB9zoKryfrztd19PXylniR42G3iqFtN5n20Ip4fZFsarumo1nb2XDvUIIYBZq2qjMSm
lyR9y77mrmJxL8SASeK/Xb7bOuB1j8KZj3aRX3Et1OscGO2q7EKAMPwVfniqZHet4B0QbuaDDtnu
uxqqbRgzR2uLhkvzsksv3/nXr2g2I1lLkE+P1nosjQ8GmKB0i/xtfFqgkAAaVtiy6h3ciXPFcQZ5
VgFSLjSFJA25d/CUuXdnv6JVt63vfplI8BbhfHLMjiGAoHxlzr2LP1Lz0Cf9u+Xl37uQLph4IgVm
ZBx/c8uS3JDtH1+ZPmfr2yzPdsFQTS0d4BxPT2kp1CnwiCs0A5k2S8BCEMOb47BnsJxT6BoQOov8
lExrJmEKVLXcZoqwmZMlITbMgK0rI/UdGb1/yoT1p5bOUTromONs77/2bQSs7mjo77ZpvGDEvkbL
O0XZwZmyxwMAy7vGh7P3CIMTQk1n1LKF6dpP105n4z5IdqPpMpys3L2067epT0Le3s1j2o5nG0Xo
LEE2THYj73aTU2xYQbHI3fGBnyS5E394Cfvhysn2idsa1BQHSnTuuxBT4uKPI1gguCtvfJNeFW/O
3hWfpLqr6DHtp8sgq0P7Tk7Wgh4M5KQYbH5yYV9spflbQ/najmWs16x0wT7uEfMGipoaroCEX3Rz
RRElM8mVRSsacwAZ+1kFFLsb91lGwY+3CHO2V4a79KVODPJxUfTEOkEjR4aM4TDZxgkqKtA/OV7d
Ywe+iWy/BGdD5wnibX4rc3LGhmvsG3x2MNwAlIcihohOhn5tGeRFc8c8mkrTwKiRC3L1GeMtO5qC
Q4w3XXtGIucmVqgJOG66eLi2ISYADiZZ030PkuKHyY945aqJ3mPRacpqmD8Pff2NqOm3pTfCbp2z
WUEoM5MfhcDCUk5gZ2hFHo5kVBbHiMAPys2a9F8EfPReWsORG49gl6Tezex3MrbBnTGt2fgpdshg
8voNJ2eyf3I6iO6XKYyDhph2tCu8MMS1CwJTtyThxQOU0+xF7iUryj1ePAa2Bz11h7QPxGlwfgcl
HW+RBLfFXXLduBkwmPJPUwbZh08vEDUFC5o7/ebvax98M+2K2WGQhdzNtvPbr7S7pYTCWwGXQL0P
znG0VHDMI91lcXW0gc5seQLhznQRyCS2Q8Rla8MANF23VDOQCzKXWi33jTcB7doIQtHSh90txoAQ
kNAymQ/8/BoPWXiw2rvZY90x6MmaANBqKnT4UK0LM/xuc2Bdxik/Cej5G5PfDAn9LDH94lkLoaAP
KFhJzcbdGeHABzw/+o47MCECRRdMQ4jS9Nw0SXjEgoVtP5X6saP9IwSEXaXWigz3L+R756Y6L+cq
dWlnQZNdWEHjooYz7ug9ZKR2FVywHSKRGwrs9ixQdF+UFW1EEtNFd6wy81fQAOML7RE2q+/jSTKB
gAROsQ8QhlitOKWYCYXKFwWLGHD/Yr2dzuPYEGjwJqpb6W4lRk/7qsQ2ZkkIwvRgQFwCntU6Xnuw
bO93f5m3Y4z+1+RQ7Scpxbp0yVS582bcmgzQaAeW36zmxfbs5tgNeBRiAm3L/ArnD+6Prald6toQ
uUrgbGDDnjBXqJ1HYJGBMhaGXB1SabAdpVvER25QNCesmcpwje8YOrYTXD/4N0ZayPMIvu4rXlzG
uH4h1NOf8uGR0cvdjhioCzaoZ0BCvpRbhwVvw2bRMCTDJp3mP/wBT6m5fGNORRi2ngg3FYE8xLqu
yYRZvxR6cG2eDWcstjS8v2RVLc4TIRG7Nrjf9ale1QaHZLY5SgM22MEaSDERTYtNR6VifeeWxyZt
ZvW6iuetwGENU5fajwwfUKPF1lnIGPlQUL+QP+UIBRs6IH+Q6HueYeutkfk3VZUcg6ur7BzRlLER
uiN1Md2RavmdkmNzKjUspMkE9tQVPk4Za5cEA9ND8m2ZtPUOQjOzTjHcjSakb4J3R5VCrCvdbF1D
EEukIfaBKI4O+URIPlZKItiikkSLn4x+7bVbeTbIXKzCszXezCTJN+OdG05zcojA4zGJd1LN3+qY
et8yqClkTcYPt7yEvibrXskf2WATXhk8kCExn3OoYp+YfwgctOQsk8w/Mwg29hltHIov2YHjuzfF
2HHSG7EhLX8LiQa5q8sKqQ2XU1tmFLeqI2CI6snNi1tCHO3E/MbdyGD6U5rReLAL92IraqK5QmgO
jnpjWxEbb1pK0h3RNSWMFAQtqQXseXnW05atIOXLHlgw79aqroaNaZQMmplbQAph/0VIWVVDvg2N
8LOxnoq2mOlo28+8o4iB0hBlWWIXJ2W11h57kZObaL3eACPI9B/wjdkUdtFzlUP26wv3o8iIZCvd
YXQZn0MQIzvTsaBaaFI9Zr68G7THFD6z1tR5rpqhnbcQQV86V7wrxkc5MKFVgE1UCQpbg+Q1w4e4
w6LBNZ33ByYyWz/ZkYrOjKkuAy3agBBdytUo86FH9D0ClbPpWo+INJ02rmxOYJeiw6Lit9rFGEOT
F3hzbBRGs5nBtEFCBw44yojyTrO/1VV2DbxR76CoVmBNmwBzX03xQx4TORmix6aaPpPHsZM/Cfcz
EKiK1woS98rs/W8xke5dRL4/jzI6NWaxyJD5GbKu2BY9sePFDdaD1SEIFdrJtqrPLaP42GJf9hmF
cZ6P36CwQSS1IehkITqn6QBFKJZP4sgZmrWPCMBXIKc2u749V+4rqan2aC4n96/IwdfD3367ENJc
+Hv0LZBhMKY6ReQgFPYVX7EXYeHr4SvJ9M/f/j/8txwVY9Vy8Zx9qqcihXD7ZTXvE9OjUnxx7MNb
3alGQX/z12kJpbkjzBIswAWamIEwLL/6iuZ8/eqfD3/5b1+//edX/HdfJuXIZSF2CLlLkbLS1GQ4
dRNdqZ1U23DpDTbLFmfeFMwUayLPRMDViqh5lcNShBk21ziJSey7KW2MtTrTxIo64prFTmJHXrv8
KdljM4UWs+KshIeoOikLSFs4MXbtWtTCoU8eeOftWWLBkE6cSTo/Gq+DQfd7lMtN4UwmCD/gghqZ
w2FUu5JdfA75/6cI3zE+lnU3HxDbgm/fRCr8i8z+sGbSTWeyzHWamjO3bveO9IeVJb4D4Ow2Ewmw
TTGgIomEVdL2OEJ1K8R3SCWB9alYOo6BuylG+1tlBbcpDLw94DKujtbB6IYfVuWKcwAHSbQMQV1I
MRlhPV6ea+MnNpqhjfmxx1FkuUQalhOlGxhvXf7H1H7+PIjPVky/EVchO5nBK4kKF1F92tu6rU5l
miYrisO61dxYct2ofUp8EDQ4N/thLH/Bfb9wdmEbNPUbfmh06ZmlYFLZI8eFrVoIcJHw0m0sunse
EGoy7riI7A1P6nVo3D23dHoiBXWKlhX/1AgUxCjicTf6fX6wGvVSGBFlXgPwU9GBquG+fLWhXKhu
eB5zDg6mE3Piyf0MT8+SiQ/Ds4o6ex/Ps3Oy7do59Z1y6ERWL5khaKpcbnTExdpFLho33jgRWGua
RypvjFPte1CmOndgMPyrdvjgtjV/Yalt41SOCULWU4gCW3ttcy7Hq8WsmkDKtmtobLXiTZyn0Woq
6VuJxvyJwN5z5CvNeN3qieF488oQo3dy87pcqSknAu0U8khNDvZ35FTQgntaal2+O7T0PJ8oYobD
6PvWUUX+QvYqt22aDwe53PH6Eipi1bdERBu8En7JayFCChakN79zUVzNrQ9O0R+iA5W4p6pK8XyP
4vD1/EVztV0PCWU0H5mWo2ROLjfv/B225M0Z7Vsy4HuL3mhzS8/KpMA+YLyID9+5dwnnHQv56esv
8h26cnhOxoDkHLnGrkUz6KPGPeDboD9nRoullCrEzacCwqWEZ0na0kcObJ2O370NSYqhlcVUvTyn
MYCC7DEpklOZd/y7PZr+RMiJwK/hBJRzGrxxOA/jceX2n4LWCPrPJuIuKD3CR0Am11PF8S2DWwDy
STninbJVIBV+8F1XAjCHu28z73Muso+x6fE0juXBIz1uB1HAFDvpnnv6XM3ZjMDhQJ1wGJlJW2J5
zqCBdsGHqDsTmCRM5jqePlOqBJn4o0f1xKa3QQLKSAG4e4Yw9NvMvX0Tpcm9w8iwMmsXlFq2H1IZ
34uIyVY3E6FWnn8xMs7rXB+2HhMpRtMqueYpcG0jiHYGJZww6wBYj0Vs7v0c1WWQDyV1zocubpg4
Nj6SUE2oXUdX0QmuM99dK0sfivk71RzbqfbuI1JOyMSxwtSx01P0lC23qMErqU2b8S0oJg/MHROq
c4cXlaFzZF1Cy8cydaCV6gfwMSZcdldshcqmk7W8/VoHqd7XvOxhMQNR0d05skgqUxEq1yYnUmiq
oBaCQj9Gocvcqkrek6qyV/6QFBvSFPVp9lp2sXwKZ1Y/sF2OcHP6xPABdy6hcsATGeGVNS2ZtJEk
JCxNPDPMdgYQHyS27SU4+fXgVzOKv4VuQDT/UgiKWgSTCGVjCsrqY5HNCaBni5pLs3rqBWTBJYj5
9dBVGFQc0yCWpoK3MR2p8lYNwTqHULTdj79ys/TWysfqTB/hmSMTPHB2kLTdSCt8KQBRkDfHUdAj
WJ/czgRptDzMZY9E2C7Z9CV3Kqz4jc4HFBLds6u5Vne2iuXS0/yyYrrOvr4QBwAXq2VNIyH7x1eq
XdOl+SbpBqMqkIE2Ec9j0jcXhb/ps6qY4FUYzYpgfG+WCXapIOGYQ/oLuxSocUUBe69xv3udRAyM
jTf8ijnIwhsm43Y9GnLgdkHh7KBdza45MgdYmHKVKroNclx0no0/E3o9Nwl5dnXsXv2WkXYxi+a3
qrYwip1+IS8KdhX7Y+gYFJNkp4Z0UPEVEM0D+jlt4IhNnMsoBuW7b/yivAee82PU9jO11vOnUZZn
3xvG37kdX/zb4MzRZ5Mz054NJ2aCU+FOVoneMLV7syJKxWZn2PUJCv5EZGCOGKL6VhV/WB2t1oPT
/Jr0u0cnDFU5t7CVLrelAQxOYf8JPMyoSRmSqWxUsg16MNhlgWGLThljIyJK62AW/05niY+6JYQ6
YQMMy7m4QKrE1Cdm/5moH+/gslHfxHBsK31rTecOXqeDeBOmR6hzO5XXr2hUDK6yJS2Qzzuccd+d
5CbHOHopGoGMHtOCzlCfTwYrm1cDT8sAtzkBbsq2tbsdp+wKuCmmkrQE5IhHrgpMjb9YE5V06zsA
KuLGdv9TtWpgK/GblyqqIEo1fIqKuzt17UMAU6+eBKiGWFCWGGHsmmhYJgEjCEXxc3QjrzqGCg3W
mn77dgZokL7CdKBjt47AJWH55vIOam/ghfI727l2ioIalsJuL3FYPJP54p5Lpum3Ex7EbFSHmRPu
xgvn7hxGDomZDtyLg1V7bBgrei58y67cT+VQX/rIpi/Y7aJ9akVIwMhtF+WaTy12aezLurjQfM50
NUFM7RtTsaZ34lNTn7uLU8s7ecuY4ush5054St+HqK0uRZpUoNxjl7JU1NW//RYhf69bCUqTs8ok
5+Gm2ugjmsh45YoJT1dZ90QFzoa+Z/xUdVxtM6NeYiLwDNIItimBb9Y7OoWdsW3WaeAS5fb0xxdH
NnSW17xCuZGpkA91arw6neVv0QGKbRv9EYRX2SKnN8ZBkNbmGT+kxC3tMA7u6DDhx4PLUVcpJtds
ptLUCWj8DXd2NpziaEpv6nkACk9qG5CTKjsMEv6YrZtCbPWAHZPwBkdiS6IlVYRmqKLWBxpv1FYF
FED9S87xvyndcf7SFcGERjrkGS1ig5ZHePAvXRFdFGSEZ6k1BUBBiGfW1qVvzRNYR/+Jl2sHMCM+
UaBUwEUZm60rJ80uzuR/LgilcJTCzJ5NcYajJXnrteKAu0Ds4jQ2DthX8nytXErCh8r+exTKpm9i
XTZeBlFfU60MmmziCI9jgFKYFgIo2Y9OnO0UHz5lcSZCgjlv0ZOig1UFnxlYrYv26+Rodfa1Cqgw
/OeDygt9IOv9EoqauZbknNTjgDNBFM7M13S1rUxx7zyqsP/9yygp9vjP9TtCKlssr6anIMdb8j/n
LoeIQMRsteGhHbxfFWS8z65J+nVqwxYidEPNhNfHH/NHNWk8P15mb5Dx7TtuRwoos4y+SJnZd+av
+urJeYdngQCLzIm/IHY/88EljNN5LybE/GPqUxmOJHcbU8qSee31tnTdn5lo9AlzcPRkEUPEchF9
y5oMT9E4528iHouNLIFQskR7a+yfwSPQq6Map/qMJfTWWuT0pK6PkGXxAqDFvCnJ/Pzfv042sdu/
vk4+sCjHtFxisp635Ff/pSensKmwifAFHDoLtHRBGN8NNPSmkqebWBNHSZBcOI7ac29iZQUAlPAe
2A92R7ORnB6DwjcfIiYUHj2Hh68AW+K09cEJHX+bM29c/3KqPLyqbT3O0ys9Vo+jCSwVqJG9MQJK
vZOkfzYGecbD8++fG//uf/vkXJ6gi12YBpa/PDmK27qCgqMDDIaMMo4E+XQ3lHYMPVcTgQxLGAqS
HwTTK7mDMzmuKiM2figg6UFfcghusuogEyfbFophK/PTHnxVZ742PmF6r8mRunlbrfRMeyfSlYbs
7QET/sevoPw/epbdPk4dgHLDStufPUuka07Fu9sGzQ4ywzKSIJUrHudSU2sRmt5nUOVH6GPEAkfz
zWyTz5iGwVdONx0VMbTES6+z7hlGcPhxPUbMYaI8KjTeUX3cZ6ISEGeTWG4b7hzrkoaKdc3c5DBl
lKXbGz454mxFt0ZZM8AboZ7Z9E5Yy4Fv1Fn0UFHT98hllgUhIEvZJGNw1nXx3mu3/90z7Apk+63s
pgmPO1ZQy7m3PT6G1HPqlXBa+Vyh5e8r+pROigv1xhAESfMaO5/X9e5HPZZX0czOb5bWA+pncHbd
kUBtHASrtlPhSxLIbNsJ6tCJ2ZG4MPIDocuYfQINMtqxbzc72P1RO+yoR9OfxN4wjusjn13yu4Pf
PlgJKRdJpTtFB9VH4bm042JSwIslTwmo0UMLbApeF1bMPrE8nFWtvaX5BCtsKf7XBVzC8Tz+Z/uW
aXrir58wBjyxYZPJPfgIpgcT67KNtHnx+vest26xB4FFho27RUy0zplISyS/NDxgoefGr4Z22ywz
x9i0fuQOOq9kdrenYuFJmROFrvk0QUUm3mFpkgLd4qqfW7XyWmp+8wkNUjdqa5c++n0QfWJsw7SB
OroGP3YxW/5kpgbnkDOr/PcfviVe/5eFBTcFqbelfcwW5lKv9K8Li+EAvussLzrMXnmN08m6WlNM
Q2dmxI+h051pjIMvFxYvpeVjkweU9cKN5moMHRfMRnc3LclY9h5dfPAeL0aQuYtYaWOTIbNc9bi/
QyjTcliMkPP4XZD+W9mQePswSV75EFUgaVdm2miKI2leKp0DcnQKRzpgPu3VziazcmdXO3vN/Gsz
M876H14C4f7XTQgigXTgyiuB+ij+0gEH3o2Ck6aODj0QkOuUhSDlG5t5mfXhem37NIdudKrD+Kcn
8W7IuHofYugaXjjuXM9EkMv96jNLr20vnrMpxcWcW/ZL7oVyVcNnUWwiZ6du+nc//gywKdz6of9R
j6Z5sGr6YRJDUhyRwFZsXT5pOiGvMtErCLOckNnJicrsrWDwdp3j5t0IW0AdQZqctNF0z753CoKi
eulQhDZ1PsKh7cpbVpnDtWGE/DCG0zdl6h6bab7T1YQ73HHf9JQ4V9i28sp6+ZHJ2Ny4luBt2sbt
Hf+Q/QBr4NGqO4rMw5x4yGBcOlJFEDKlQ2XkXF01o5pNO1mXL28Ja/ZR00sB4nZU2EPq+V454q46
0Chd3dxtu1UPI4aoe85lsPJnHMf4JffMWs8GNejodUW8V51DmmJWtNr459asGRUMZsySp54c0aV7
w20horWh3NLPEIfEFMNqoex6lXqwHG1gWsL+MmIt26F//PIm39ySpk5XRMDovOmy4Jbl4orikO2T
Pmu2FWCSvS7CBnYawXlT5DW9DR7mO2GkILrT4mbG3QHLKfa9mHt5MCN2OwKW4RwNyRlPN1g/uPkr
J1IQ5mth7SW9GU32xuGK8x9N0CsjIvisfziiQvmaJ6xcc/9perbezxEmFJKRnP06Ao7w3rH9JNwb
mjn6U2fWDd/mRWDZug454qgkYaow5qzAZTe3Juv8res59ha0DqLi0vMV9wVeQA+3xRSbL+TMy6cs
GuP1AAxeRYHLWX1WbzjFVrbHvQ+HqfuQdxMDniowXv/9yiIs/78uLZ7lSVcoKaTry78ckSNhIAz1
nrFnmjoCT0zENfOCYI2j26INVv6iszC6F1VC6bvQ2bbyZHEaIvGtL7wQegLCnZHAlaArZ7xpw4qO
HczRNQzMF8dX8aEBWbDrvUEcbNt9bymEHaspvzilo6/0F2Pdq3u9sqOsffQDY+0Dr+SCd6OEPLot
474nDqRkKwT007jA9Uv/OZKVlexVv7DZ256vC5FTRq8AoI7QcXFLzA+9M3S0cJnOBTgkY/NSAOz0
y++MzVGqVXmhO5q2DcH7MXaE92hlbb22YYbuoqGhn0IQ3c6n9j0fLO82pDQqkDZbcnq7HGIZWK2f
3qSPsHzXGC1vlvUD+aI/GFBMsVHvZg4Rjx4nXHaSYTgAD8F/4tIRyYK8HXr+ldByHeZSwXyw3fDW
FgmWG65gjOamI9wLZ/OVg3e8s+0i62UBJUI5is0qcwf/jRjtJZ1q6BTyqZjxXHHwhgDn+MQBW6+G
ocxEOqfBbSuJYa/murCvacHRHGMSbYzDWhgVhw2CXk2GM2YgmkR/RGjusLEvprbFCYG5Gr+L85KQ
vEH5ovy9D/BiJmk5H3yVUjGDH2QGWwHXjzAeLknK2vKfPnDmlZ+AkWsCagw8sopf79j/X+n4P2F+
hKf47P7fMT8XoiPf/8L3+dvX/J3vI0z5H6aFTI5iIizblN4/+D5UN/4HW6rwOGT4wNRN/qW/830k
PZAmFdfcaZTjSNqI/sH3kVCBlh3ZIy3kOEBaxP+G72PZgm/gX485pgM0QZDoBQuiLAVn6D8fc6q5
TK0AKuzVnTQ9Yw15ohQ6VVHPI28w80hgggFrBuKgY2HM+vib0qo9Ua0mqBOKgPD/H/bOYzlyJUvT
7zJ7mEGLxWxCC8pkkknmBsZU0Mqh8fT9uUfdCg4ta6x73xuYQ0cAcHXOL+Jzj8LyDsukdNOXf3wp
fFt3zpvpd1/sWqQAsWycVAYH1zbCDV4HrrBvPOxzqsdidPAyMSNQ2Sdf/5rN3Y9lybeVB4+diScJ
KmG9xdn0szTLPdNXOF7ZrD/G2Kdh67fKtIwBIGowK8dFpTi34XV0RN/IPAGzfWiW5UUjYWHNWrKv
/iCXucUkcC98clFGT7sSiwxmVE6iHszSPpIJK5jr2Nkk0Su2ff068eZf5IsZ8jrEMgTTzIXpim6D
gJyDGbGX92nRs8eiq7Z9IOB7o215Q9t/xoSNxPxCgCmHyEFCAn/7JEh+NT05xyGvdqg3ES/fGAx7
97SNe6L1ATrlqGzabbbmiGlPdGLVOJl70mNGxQCEGWbC5HTQGVvZU9/fACaqI+lvp2G5GNWFv+nH
bGs6WPAw9X2I811Js3bflMXGBDCBRgr89sQKnrSEfNgi9IdukEkGrezWSxZXKxfKMN/AVjOcBahN
/koEYNo2Zv5uEIdDjjKOdpiKkdyuAdSERDKttH0LUthu7mJBvccF2Ayq8aZu4h29H5JmHlp1KHbs
Ehc514gnkCewZjA++G7kwxd3sQEzpIWc7kTzyodVu56XJV5X/nzfjLDhUaHAnwOg/1T4UOnnY9wF
9mEeuMYCO8SrAcUVHjDbODffwYKDm3Bgd6bxcMwzghx6XoWHXM7sYne6gz49EB5G5IORIvMY6UkF
9hxCIZaDrn5bLMEPI0oRns287yWozHUVRwz/5g5/qru4iZDIt+r3osN7TkMhDjej9K4xhLTzWtzd
ZN1YJojkqEbKVaSEXZFaXOcE6vW4PsZF/6onCJ6LiUSrLwcoVZpsLIGne+dGZwa5bfUz07rilJZM
gd24KgEsOvMN8zKp8Gw+BlVWbmIxQHqMX0KZ8MN+E6fGhNm81sUoFBVIPLQGWlRktyYUO2D4u6SN
Gvung2wH+WfQX/cemOldZNQ+Bmig7anfnrFxGPlANwWIKWzAA6iQB5KdU2N8Dxc2XBOXzzaa7b0X
IvyFO4m+1hcD9RfcGKUGaztPycqend9eOd0Cb+fa6Ygce9P3qykZ+dQH/BWH1sAoBM3RHTNtiLt1
fdCaajPDAIkY1giDPtVIXxs88o4etvQPgsjn1MO2EGSnt3bhb0WCY0gYV2K7lAWQw/zAWytW2MRF
e70RALJ9jOxIdVcg6GYYLrTAa/IJv3ji5SrvTOOcjQ9dhwOS4cuhPfZIWoQkIXnWiW9WRAcLTvuq
1CuTdOP4jjvGrmr7CVpMkkLlYmbq6gga9aRy1/lQjUccO1/rIL7TKxjdMWzY9UB2bwUhVIfUQaDI
L5dNQJoOWGW1nSWXS7dLdKcC7CN7mMeBFqCvmL9GlcEXRtBh3/ThfQPxUUvJHLfzcQLak9vYcuhD
tzNt7R00FSId8btTJvdlQeRd8+DcjCFQVHQcH9N+vo2fk2Sb5wZp8RR1duJWGOp2+2Zsq53uJv7e
jGEIz314EIS+x3rCgwObgFzcx6mZId3fBfDQhh7eL+PVnEwtCiAJ1guQ1WF3kEnJ90Gkn6+b1BHt
KtRNnC3UOZd98sQP65j7ic28IDye+tpwyhZSeapkjNbDorm/LLyE09gy9krNU2npOg5QVrWqFpkA
AO9E9p8OctiybkBJ79FnuSeIlq/Q6EJdcnKoC/4YQYxvIRFiqTeEQJSb2L5ZaKg3JDfgkJmedhcj
0k1Cd8BeENWWwCiI/HQmCoqqqBZtLeDU85fWSkFWLcrRKE6tzN1dtxndZKCehiORNi3IEtGNjgQ/
cZ+gJUwXZnwJY0dy0gxH0WPzSym3798tDr7dLVHvGYy4rlk4vchFTYLnZEcM8AEko7xjZLjTnPmu
Moae7oMbRd+6sHjE2qfDGQrsKxZE5HuCo+XpAClFzSRVZOa2M+Sbc4xmJ7roaXIr5gRqG7atvE2I
3sexey6wACDktfGzdj5ERUIIvwRiP/nvHVjzLrUalLKcPziyO1vNx/cm9dp7R8L8lVaw8oPWvTvg
SQvSB1pZHZT+qWf+DJACOHhztUORb4FOHjtE4QP0o+UCfpk49Uh/55JqJk5AVAhcRlW3bazZO2i4
RoI30UE7A25AWMhDkqyixY003pBKnXaS/4OmSHayHz1nerL1AkkB1GuBbK4SN8Yl1dBv8LfCk9Eb
vuuGDvqsc4/JCFdAzw3iR4OJJR6ElQJ9Er6TDJNP9QVYej+tOzBB5OoAUak7XReftplRL9BxNkGa
ERzUtwq8RRB5Wi91lQKMQ1FZJNidFknzWz2b62KRjL7r6qVEtm6HVeIXlTlWiwWPW0L0SJinC6zO
td0gTS/dMmp7RBVrX5D4GOR9EkkMUQsrTJytZ5ivZQYJWX4OiyRnRbZVbxuyyOZsErKK+lAvw/3o
z0n8I87jnxokv3ndyM97kqLJPs6dp+tqkQ1lcVB7Jm8SJBKVeHLjYpyxDILggjdn1b+OUPuEZu/s
oY2hM6O1fL3SUBL6cE2gtOpqlqx+qnS5zOUW8heo0ofbqPW+6J/9seE7/fchqqQuU6ifc73V9Ri1
rUJV3J41uFpF6n3/tPM/rqodn655+amX26n9lw3qmX34Gx+K6ihcq2TuF0zBTS4gXn669IfD//pP
/r7/r4d+urJa9QobYozf48fLwLyxWigwdhqfq9mYsNDUAdWKRRzUjhBDH8x95TFFJE3HK1lU607x
TCWhysfOk9fmkH0X2Gl+7pt06n8ttjVDPKw6TbSccOI2gnzcWGgZINlcQfbTzBwNcHWqWlcLRAqH
g0DwfzIGA239HCBE3UIStJtzOco/YS81iHwgHDrd6NYeBtCZuVvsXImInJXMNZldgXcbknlFAySR
D7qSbbgvPzm1OiXAHQhM/rOuNmryy1elT6dUY94dho5hkVTzVgt8qoBfylUzwyad3AsWUMWE66a8
SFVU+DWq4gCciOSGvH2htqrih62jb72WDgMSxWYF4IIEVdW8ucZCYxwj5YxGHUmhoUb8N/UDbTtl
5nMyxO/EOZgHydqoFp0spQyGV6Bw06055z8QazwB+6PtW6ZzZtdYsAT9IZYthjEhGT8EIDxq0IMV
oEf5LKzuF746xVFdkIlpcbl02G463/aObjL+WsbgoSkQRFb/I8zcp1CaBZWqBqpt6jHQ9npHzrv+
PlP2mAMaYqvrU0QTjPF5JsGmWEU4m5C87wUlz0jpdTB0a1svuFldDiHwTLtq5a/1ZDhbHbnaBe9X
2kBdm5r97HvHObS+TCKFtWeg5QFtu0jz6TDNaPsDUysXNJBQMkJDE/Mt+bKCrLsTVob0tvwJ6neF
bjIdO5SUyFwzerMeLwf++9Wq1bLvf6bWnKzwbIbNUaXopau7KIbqIO+ntTF/Ta1nSr7eKA51lc05
rO9R3xoFpPCZ1M542+tQhxVpEiFgdMMlDZRv4U8dF8Xl/ao30crO79OLSXzrN9JdjMcDscFLHYha
4wGGVpBifwjx0aYvrXlk6s2ozzrSB2vtML0IURRQ/0btUwusVv9VVa5v8vJBy+9XHfxpVR2ntv3/
L9WVw8TYA0IHn5n61tSPUatFJVWsr+uqdNm4kJHBKpOkv7p8pPUocCzO5WB1W+aa1GRVnFRVuxRV
/VY/jpHfPxUQpStudP3JEUKs64lxohb0X4maU39k3UArVFu2qpoQNqnwY5/t75Uo630QD9mhauNY
36rDL8VQPrVkjfIKY4pONgzqS1Wl6+K6bV5wKJoNc1ujpPCpDVL/nTwKXb4qEir+59lcfn29TPcO
encVejoD5baal507BQWD4xxrEtf+4asfAk4eS1f9qB52IFsqVbo+++s2WO/MzCMHTpV8PWqHuvt1
9XquKl1f43XH9Xqfzk3K5z7TWtowHo1qOHsvRnNPrauaxxPPurNav/z4pQZam4Ak3ahrqXeq3pta
BMt7pGnIrqsHb+pYjKhi3PcMZdSX8veiOvvSVE0IQR/8Ooc4Dzc2lQvVlqhVVVLbrqtqmytHwf+j
49TBY/hzNER5vPx62Zagzc9ne60zoS8/48vHrLYGZokUwfUEVbocpYqf19VJl6t+OOrzDT6fpRl4
jHbuV2PRU6CafMeqG1Elde7ftl0PUXtNNQpUxetCvY/rqiqp8/7jVWvD5wlcT1EHfrrV37Z9uuqn
O0WywZ/0rehxY1B1tiOSYA0Nfkyyrl8Xi2+hpTHK/uS6UZWu25BOoIqr9aazKF6OVM2tuvj10A97
VBG3omFlYDNw+aLdpcRD71pRPqxfiqpefdiq1tXxH6snmNgJz6Y+WwxCegyOm5841oMysR9yRGSZ
PHU7p6wDUkEE34LxOZtKa623QENoTqCoTLX3SFwYjicyAs911h7txsId0HDnt9IuIZUhfWsaITlb
s2rAgg4IyNTJrhLIHOrI3R0TDAV11/lSTjI1AXoaPaa8vlnmBMWoqEsBiBQ3WK0RbiROApQSgy/E
FJv96BGtGxAg01Qb9/kPX5qTpZxXJFHhEgDG8YuRh6a6V9WxXhfBtbf90OWq4t8O/7RNdd1q2+UO
fzvvcocxC27cFmwrSSA1pFPDSlV3r+uBHAJiRccMSW1U66OsXJeNf93/6XQXwPDGcz1EhAGbELWR
p4NRLAGEy3sOWYMLzNQ8qh2zqoJ/LyYRTDYnr34aiXCRV8RauUXWKx+7nm4T7mg6xj+98qbXal50
heWR7R2S8hUDcRtNcXEgYOedRh1CM/MoPGs6+6WtkwdDuDf+FNxZJdZiflp/9zVra7aF8+b0zhcs
4H7CUHHWCc0zjI8AwqyBxWS7YL0JwhMNEOCJmx4Hko2GPdqmaXs0QJwCCE4K7LkhzrjvkIcS310A
pDDhGBk2mt9xi4co1/EGHkk053MlcAzHIm6Mq2UHpO0QhCBj0Uo9G/SzB7r418w1l01SeUicaeEL
chFvUTwh+J4X5sbBsmQizkaUD5X4kkA4ktgyAh/OAraCS8WYJotIwXw3ANE9aC4MGtywq12YRWvY
FPl2rik5vQU8ZlzI6Lcp8hkhUCy7+qUZwb2NdgdT5W7v1tqfQpvmLVLTybaGgZnkzgtSTfAaCMyh
JOw9DHH6jmxKdPAWnBPLEqGE8FvvNo9+kWJ+BDo/d3mqQw6S5ocVlN1dPwNQDpDKdSDmeSJ0t3lR
/pp9UMPaUK+qeJp2TJKB/5PNbyo9uGfe99MLYg1mpecjEYfxp3Q/MRDwOOb4Lq+R6V21Zb1rcKJu
Sa7uzLAs1pGft0Ru8i3TNiLnbYxCbukic2Sf8GDH9m/SBai1jOEnSQQkslB+qOMacsGqHHxtn0WE
LQxbbKyOiKdWWk9jBTULsIS98XB7EE37HCzwgTwvCra2HzylUwcfRm+Tx9TpX1Fz2md4O32tAjAA
i298xTEtgAca2CsaqPTcG+FtuYhyh7oBAW2sw9FC08+lcBa4eoaD4LC994PmfS7QEaqXzNzUk+1D
bCvaG8/Ak87Vyrfevyvndl6Ttm7R89QIlBveczEb78w+mVXaubEr2+EwhSLk704EnUvCTL1WIVg/
/HBHJFACG3+hXHNvGmvcWR7sHNn6x5Zs9Yg3AWAElI5e8ZyXNwKcVGwDqexGhO2sI9lFbavVyRtu
kQjvEWBtenEo7u0uwn7VJVcRGAKvzPZXgVjpNjfcrzaG9Utb/vJqI/4xW/qPtJ5K8HWAZEoHQRu3
MjZ8csZdNxMrJ9+CCfF4DpYEQHFu3MB6wecPPnQ1RjeTAAo7OvQrqMKserOK9nP/O/KS8iGDT+Ab
5NxbIP+pAClfdoDfRLw23fHJ7PUfi1uat7QUGREE/Ejpht6yae5XoPLFVjTNa5469haHM2+tiYTJ
YXp0Zj62rI/flw57ObDnDD9xRRWh/VrtzAq7uMxtv7sjqYR0fo1Gb4bNZN64I6oCPgiQCtFZzBTg
an+Z659l48SPqV4IJDPKaRfByAV1o6EsLMSN54sOk7PxzfRcPhJixHOSRHzS3k8jjN3doBXZvetA
xnQtjCQqo15buvd1htSxMVqz2lYhcGttNtdBK5VcALKJFLbqIHOJeY2kRF2jnkKorZjGfR3Oy00e
l49ek50Jx2Le4R0zrN8zI/8WwO0mUO2XGKDMmtCefGRkCJIeKpO4Z+k4e9vKHk0fD2mR3NH9uQ7C
Gm7jHSPeI0yeJ7wTzJ8RCjFD9W3EUGlj+7G+G/Nw3eY8SKTIzmMK2RDJTQCS84vpAL8aC22Xz/MW
/UFeStk/FE5xHicaUkvDmMGuixgMI6Q/o6HW9rZl8aOdF3TjdJRPvi0IdmJ2v8Xk7sVmvLMyoWuA
CTLPvtAygiDhoxkmSDQixeH3HWzmpT6LXAbJdY2HUBm3fp8csIGf7uxJCwEpI6uZzPRLRYRfHwmA
+YbxDM4k4g+gY0Q/hhi2ZbJewtrfD1aGcrBhE6ddymMnREL/2pfHxmZG6Jo22kEGtTyqjGCVm/OI
d5q7m5txvA3h88KoFtauJmmTBLU4JD1k+rQviK8kmKLGPZy2nMDuDpN4WhcPKa9mslHbgV7TkTM1
BamgSI/+AED7CYIJoKL1OIwWhq/we6hQkERt5K5h+/H+4ujWWsxnR68hycxZdu4162TN701ba3c5
eNa8jvPbUUPLwy7S4UhSblU5OG8iQICsC40lTcPKK4ZwPQxIDXQC9Hzk4adAvP8b7ePZDZC8j1BN
w6LUXvUWjZUJ9mRredkXIvObrkBoQOeJbTIrSPeoUX1Pjeou9Sscl9sx45LVsiKWf2tqw8PSpedA
0Lxha/GDGfO+bQjWBsktSXFo3SnIE9J6JELD6NZ0TQwDGv8ORbAEzPUSr/rBIFvlTo9O4sRw+Gz+
FmAWdM+CM7ok5IKReJ2QX37ODZ5uRJh+FYT4/lnJN71Fxz5/D0Oy+kAx892EoSh86P6QzC8Dkhnr
QXtsctgE0OYfp9nak5jLMIzDpAFbL9+cAdNSxRs/2LazzN5M/Xey21TQkAtVYJQOYW6sncJ4zmDm
PkahECuzMkGEjcc+5wmVNC4imNKzAeYOY/CtqG/GqQ2+REk0HlEHrJJi2ZpumTAaGGCYVtUmhLqY
6jNc9J2TY26cIosxu8lAM24hSttgeFcEsLYgu28HJ9uWZgKfqiumbQjWfjMsyVNvIiU1F1Ddq0Yj
h1kGeLRobbQ1NZdBWtM8h8YDUjN3GVzktffdQnR6PcNE23TYjFvxgoyFhCSjMOqQi0prDPhm+dki
Vdgn/dkZYA3V2dnWXucx85BUwqgFEwSBLEn7BrRw1Qhr+Qp87gGSM48B0cYVH4m5oe/alyYGtqPv
vGGDvJ2K+jxqOaahkwakbCryQzKML34bHwyvBPyfignhjGyhkzuGkDPJ7Mc9+mDzxkE5Zo9gurdC
AS5Gz7Jj3FQH0cYyUFNPrR2R4TzW7NUS6XeeFk534djsgozkk5ky3BfzO5G2cDU48a+6XG4mywvR
q6NzR3J9Fx8rSEa8oOF+KZBctp5ASYA0Txxtg9Q9whJouUWgazdNvZzolcgE9w1VMEG4p2hfQbyG
WFjXb74z4LviGSsdxH0QxH+QFHwDaaKvdOISNwgBfsFjN9jF2FUgI+3/iIvsq4MvzxZAjL5CaKfb
oULEMMlwnmLvW8H8h3Q0NsICa5mtUSc3BcBY7bsXxQ1SKYzmZw0ywTLejDJXNWvwMSvGLRLfCvoS
a5ss/pIM7dmrFu/ohRFZ+7gD50ij3KBsDmbQI+sLz9XAcyQvHvD3So/A4F7QLv8jGtdY14WLhD9C
EUM83w7AADJAvmsXC4W9cNZjjNwm9oH1MdEeUEdu1pJ+QIUSR8BlcChS/JKjyUX6BmovkwvmDAXo
z/A08aoOiDDbO+0VuiYD9SqozmZCMh2xC3pD+ymhdfCQE57Ec7H4G5cw1VkXDxkKE7u8GH8uvf0H
ae4BwckF+j3wocK+7XLcyBfAfikaUbsG5p8rDYwrBwVKBJPuwPGaCPgcMQTIt3C/cCLtx32ZNmKj
x5qLZqoOTxCfnTqn8bPa8aGfplPAOIhRVb5HmQljwDDiuw9GBuGZvtfgJaysTj9MaWE/FrjVj9CV
fLRDtfgNEcW71onEXYcO8maKhYYfpLHDHwBTh7q+65hAG75e3mWQ1O1OTk1GZKVm/3tRmCQIYYZC
mPEbvn4E6bAznxkBoEL3JfXmfWXYe3vAk7G3pppgbIvejTve5OWyjUhLblLXfJkb45e3YB5WOymT
BS/Md7VjYd9TpHumDa9NhRBnD+Yg11Gc17IReipCPCtjaQ4BSmNIWiAv5+Hdiky+ufTPOGx6pzJ9
6HVLjtDRf/HL4r0svBsPvicUZwTlgxmUBbSG4WxOlbtCTDXv+QpHs1vugrx4mnr/p+M7iOL4wbdG
YF+CgNqvBNHETYjbD8ja+jBZfF+5fScyx3zJhfetBdlDgtTYdpGbnxbUj+IScWOta0dERcAlhQ28
wTJ9qTu7eGoxct0UebGeFsBOaaI9ow6e7Fq9W4XVXGx1nyh6aSzf3Fg0Wx3btNjnXboOjkJa1W4i
MS/bcOrjnct4AN+SeuMDTINigpgiyHvNuhst/BEaK6/39TxAlpnWnjZIH/vc2EdegLolwNc+n8oV
cnX45doMdMxpQr/X0dHBF6mGEO+jSX+z06CsboecLhfxeaYZK53wJmAVA4afGe0qB0WSJOrC1dQg
RhRh8bjqY2QQRqKhKKWlJzFKdUX8b6KuTnBzJPic+xiCSB2RvnO+FUyXUsxw1hWotDWyZDle6Vx9
wJre12GnWImDMwxpsUmMCE+l7bDBxNleMQ6+79KNi03bKqYlyzPke73Z2cVFHjJNnAHxw6EHy73g
tWAzSx78FmFtWs2iwOusTR8L16tQdZuOVGpUrELURBEVuy+RuULrWtqL4dTi1WJ4TAucvULAW7Fn
kzkRoNNwi0s3zM6pcHyBO8ylS+A/jnGKAwslmDl/0VOLZp5OCyKctg889B1agNonUX2ZxvbFT77E
dveSdsjv9RGUkww72jJ1j7wNIT1awnStBREvD12fTQYvqkObkgrtoadb6fkasYQXOFTIvkU99ieR
uwdRVu49Gw1HA3vqXiDbZCwGBppmAZwuZDBjCNPc4Goye/GfnGe5brQ52NdJ9jsZ3R/k7/fyJx5T
t//uEOXCGCN/FjCm9XTuDliIwcxPsfAIS7EZ+1czxK7AC24SXHMdQOwZIvvnP02jZRAXIv6B538x
mYKgcZ/WeBfBIQ8RBXUWXmntDDvmFasoauO7vkI0wpmGdENgGAye6OkG+ufF7F8RfcNKgqd33y3i
Tp8SmRGAq244ZbvFcbfcBcJ6gthKDhZvAcgGMgaBVEKD/HFrYCifNFONgLkRbb0+zc8+Hjz/iy3+
71mI6hZ0m/+MLb77Pbz/+mQdqk75B1psAC0Gv++5UERtVw9A7o6/2+7//h9NEQn/wRKbYIl97ORt
G7dQulYIlP94hTrscly2+kjMI3Th/k+wxIYjwcz/D5bYRZnOc01cW6wAUXbnE10o7vB0LEVt3WKN
sUoHAepEWBBEidiid9znaxI3WB0WfMDxe98v6brLYucGPWq06EzxHFaIKw2OZA9p4b7sTLGFX1pr
wEc70t7rTgAMqkxCcWikvBtwOeNwbLc9gMf1aEPI1clzDdpC0tTATmDynlF4wxEhDQlxG+VD2FbO
HrVKkUV4vUtP88rxNgsyT+tySVLaRcjVCE4dRNo9Wf3U3GDf9NVHXFnC8bqdIVA/18fB26bmcNQ7
TWcO41Q7o5/aly4SX6nHLyLXq29WQHinnO4CP2wZPQI6sIYRbSItBedsN/cgz9BNAj8HhI2YG03V
FrZSiNGwh0yPiRaD3qOaD6XdM2LsRExgwwT7CjQS80fNZpKWFWJTmvq3Hre01FjOgZMfqjCq36qq
fUj0+XapEdUfh8ZgPj+e/NhMVwlN43bSF/zE3pwwQYXBQNWhWcYWEWLjSxANkCHkGWQHAKi6kO5M
v0w2ntNjaBbT73ptyr0ndNdgjQ7rECGYJakZ5mH5ZKHZm+wNyNpMW2wedv1HSqmLSsf3q2vxZkhK
dBHLcBfYv1wCWesWudI8ttwz0fPwjmkQGkXL3Dq4N3TFtszu7YZwBF0EOIpg/OO149vkFM2BySbi
cLhPBiWO0P3k4bWIMpFIczrGMm+PCz7tDv0kQgeIIXpy+uFUxOtG5ImYgwbrSu/Qf+qI14GXxmPp
NPQMnRIvkn2ETnu/0CIPmvFQizG7tWaRbn0R3Lo50k6al0G2RMqcGfgpfIhSDV+FDEtV+WyqJdW+
duGmzg1rBam23jEQpx74M+hnRu71xjPz/KFGki8kAnfjPfkmZMmorQCV9n8cMYS32Jn+KBMbozSJ
q2eu40JyjNHRqvVvkY1DQ+SPNo8nPC96gPPaSJZGg1I34Jx+Z2FoPhYREtYo1lXLaH3Lan+XEKFO
BLHvCZ2y3Ausc2qlxRqlwGVj2KRS7CR6DhCKI2Bs8dl2Or5RhY6j4NTu4xZ77tCYEJnmLQJDCPZx
gt/1oGUTPncQc4nsHd2RjimErfnArz5AaKbOj7mD/2aUMcAov2FO1974WF+vW+srpP3+renLpzwq
n3VdGzbVkDsHNFvaDZiUCeHhsyBscZxj4e1gFfoY+Y7Li5tgrsXQW3vHUuLWGFuErDBCJWNOG+KH
w8HQ4LPbln4n5BQgXLDKwtfpG9q21W1hMuuqK4Z1npc6+BvF1p1f+DexDZVTNldS8ZbASRQt2huw
wNtO9/vfaLlWN54e3ix+NezgYIMyICx4bnWewWzGFSp7XXWbaAw1wU68mU6NMG2TTFtCBSQAWkK1
od9ZyLMhsLhoE6pzAW47rpeEx6S281vioiPDdcZwkWCI5nTaAO+1ZSw8VHTmeD9tQoFLijYQZNAN
x9gLiOqbtBijNbyxlw44+te+wOmk8d31YCb2Gv9i/1Tp2r6N2uWB/9nNFk8Cg8MV9ijMi9PiJs4d
97LI0/S2dMJj60liJq9cc9GSN8auw5l8+g2AyHnKogRpmLSDaDAP576cNlj31KdGd7/PWk38PCrO
tP2YktmhWJPfQC+lLNCAlwuk8VrUkiTE87quSqXlgiwGB/fP/hnICs+LdbX/uno5Um1ER4IrqV0f
imrX5Ljzrp2MB3UJdYja/umK6J3h/AFgyn83fTTAewOP3GBR0Kra/aeoVRRjua5K6iC1uJ6TeZKV
r3b7bcIc67rres51mzpb7SCXgvphD7B+9vIevWV5r7//Ak39LnXA5XbqKh+Kl9PUXS5FIntnqnu+
v/74D5e+/jC1+7JHbfyw/ul/qt2TCNFP9IRYX697Pa4VwxNUZwaV1+eoTrv8wetfv56iSp8PVxs/
/Lv//MsuZ364vHoEwK2lNM+/X1tdD+Tz2lzqrGo8aXV9tbDdptW36voffoTapTaqUh1gjpM7Agzx
9BYRO7uccDlqIoWXEa0oYEHimAcHnpuEzm1alSgHRehc+XHS7xhFPxaaUZ28GZxIWkuE2lRKaXS1
9bqrE2a+R3oPviNHX7erEkZ4/7rCde/lKm0kuNaHKyL3tUprC1mEJmvO4MpSPQUBDmMSbIIsag0W
GZf1OSGWEpeJv/mwscRw+phV3y6HqB3qvDCeDeS0x/swSwLaAc1tTtC8AVyW80LTH+OH5gfnJtNr
8DAI/quSsAGwWb3Vru0uTzdmgWz4codDN6B9Wd9VFa1VU1CbOLubJjUS21L40PQdvDPGwFh8tsG6
bYffXvubltxeleX8PddqklSGB0xvkYtZAprUAp0BpvV/Wb0ep07jbaB9PEBL8bwedm19ntBsPtq4
PSb69KOUJhtCtAXo9CW21rY1voWF+1SFdPOJSyKpJh5yUiBTBVRSq82EUSY5uQPZBoshDnBYvDb0
QHNPgZdiNzP1PTNXJMbUAvEVxmgVbqSroiDJa8vs2twPHIzGvC5LahX1eGM/+BVmkm58VgsSq1j2
zPTmFegwpMKFX55J9aAyJ1+pQp+oBYnjlTmGHpp6wBAVtEEt+kT7UxuOdJTH/ITwu5XscZx8EGOb
nGeyFesZGCUUYqJ1eYgIzwSsziHRYtuBt6xLzSEd6ALIHzBwXXVWKjaNCY/HQxELKpSGYdeYgtcC
4nJKBXaSOpAnFI6aNxDFt4IRCd0ZryqFSYu88DEmA2Jukeshd9MgXUgEIDwC+HTmxYArEBsnwz57
9ogAG8igzQVPo7BaErczurDELau6oFknkzxRDtx/i9q4ecJgyKTH0v5VQieEQRb+IYNUeFPvgC8b
+d+oRyScAQCYMfn8PbkYO984NvkXZWugS7A+gSGMtMLcOugNOeIrVAwlEZRbFeTnAglD2kja8aH5
CVTTlHhCpwn94kBiD+hpYkXrK1hJQZnUIpolAN/COGfU8H71EATlycsP2pnxlVvr5kxEFM1VhSC8
foCq9GnbDLppE09ExOFMo6SI/xtjxl3LKDBfWYMN9UD+pQ/rrhcnSEniVVImsnH5hHC7ouOCmgxZ
sYzI7yg8rfx76oMrFLxVwSXVHj8EIo75zhWJdQV1Xbd1mWZuJfb5E7DpAga6oiIngQ3I0LXNRtU6
9Qmp0nVxRVbSmzBcTe2L4YcV0ONHDf2tWlxX51x/w/ECgfgZbmSC0NxaQW8vRcuegtUg3V1mCcU1
hcYHrb5qufi0WrX2rrCiEIAVDJte8m+uC2WOo1YjkzAwn8XJH62JfPdo/u70mdydFXYntYiRfEfu
gvdF4idEbq0EStL/IexkbxX0Vz26K/73Exy4y8tTawrjGEI03vewRcnX8Rkt4Fvm0RNnt4frNtUp
hvUj2YNV5OByONPnqT9kU6WdyiBjqyMZULZMAlEQNbGzIt1NzRLTyYTWkYLeGHTz3g89rEYHzz0l
MwIUy2wS2Ir1/DxZ6U2UpF/HsYOq2tb51hA2EWJZIfAYj2CTygbdN4HxSkTTpRZo+gZyCFHHBVYb
HI/o3EPoEdFM5k4CUjsLX5Upzr8qsKh68ap0/Ri8xkpP9lM5oYwmiPBvMPxGsiJ/n4zKOgWidM6e
XGhMBrWmy9ZO1QpYPrJXC8bkhA10GQUB1oEYeiZ6vBvi/qWvA20XIWuzaXKLvNoQC5TpDecmITCM
eAUCGJ1d9nuvrR8RexNI93sa9TxHiINo6WaGE7kROmFIGEywjbwKOM9iZodYTw5G3R6tFApRXwJE
yGRt6mwaNpusKnh3uW6ElUOChq42cPvwVJYw12zDb9aBz7AZhxC6fdmrItzETLXX0FBJCBYMd3lh
D3h6BQ9+ClfQF+Lr6O4tpr3ry9Xtis05rh74R3CfcamsdaPf4FSH3JhA63rCWKmD7+C61aZoMYkW
sp9vUSmCtllpu6QzMLTU8dJW29TeJUWuB6/Ar3FPW7Ms0XMY5uEu7aLq3No/FlubT2YbGeci/S/2
zmS7bSTduq9Sq8Y/ciHQY3An7EVSktVa1gTLlm30fR9P/2+EMpMq36y6VfOaYIEACJIgmoj4ztln
RbWBPB7Kjce4Hp5AvlDWyQlaIBEuwZhOXKf6YgW0R/K7jTPlpduGcYGtDgJtpf3EFlGeonp4IQB1
3i7woSAcjR2xsNFqwg6C9YOLfpkQGRgiZtJ/WC1eKA9SvWz1B5Lt4kNzTMquO2bLRM2BrOuOgS86
MqZ6xpiHW9ebkm0SRWRScC9hzJXExPcNuHoRc3x1h6bfYYClqkgaB/gY76CDx33/bVFF+qk+jcRI
OstNd5kMOVDvgUGWTdZzm5nlZ8Lbn0Otk3S2JSnjruDwOOkz2gWkZWkAsdaNZ7ivhbcxKwo8HU8H
dXRAKtEkAstC6VQrfXxt6ALpbFJZXOa8iypRLVSqQ60leFTTo73axFguLjV3majNnMt71Wu1gzQu
qKwJ/sBl9x+2U7NADoAiOs7P9/eqZXkyXsWFnq4L+y3VkaBBrKs3Y9mFOLwtbdPayQPZXfLalyK9
J7JMHpLxPmkwuZgGNfXGXYbQtHlnBiZwWUIy7JlgsjEHoDpT/ctGrPDTANlbkjIlJVzdyak+h32x
zz2BrTDD5hv11JCL0KDaM1DqbabTiFP9LZgIqxgr/7VUZhb43gS51O7aavuR1BvGJDU9JYNlkNq9
NKI3gavEM63X1vSo9oZjcOtGYXMdCE2sizSev7pNfJZUzJ4Mxr4ODDHhfR7s4TXVTmo9ZLNx6yCy
Ow4oxx5q0T85E0AoK2oxfeeBe1MDNrwpWjIjlyGXr5FR3hdGgKGRRHQcTzGwWjnaW7WS5Bgx9enX
1k+zXS+d6opwweKpieSN2itHjVM9tq1rPy7HW5txYfKT+LjO074A0gP2XTXG0bYoYOczpFZAvvJT
qaerePLllxo49a4o7B7/ni+fxyq6Uj9ihoSEvjc2zyQSiU/0frggaK9/8hxEFe2MQiLQm+DOlbE4
obCZGV3jp0jGFKTvpC+51kiCVjuxF1kfveBUojrFt+rniEQvap4nAnyhHaUedSx1dEI8u3EXm5+G
cBbnwoSyoHY5Y5oZJpsiaZF0hxLS9i6lbvglj6r3d0YlIIuuNc1ja7vpQz9Mr2qPegZaOg8DkN1z
bkIs78a1tXyUiMobL9PrJ0YGS7LcG/SLmhN+tcf3P9iqOZ3ipnWuhhEKWJzKe7XDsbJzoDhedxNB
nL4pUT68/4G2VzwZetTSLUwzUrz69CjshFrhckj09gQRY3wlFa7bpYYZHAzdtSnnZGe1VxmBYVKn
GJKc4FadduqNVo2y1i6Ne0uf41PkEfSivn4haF6CdH+OIcKKXJ+QPlXWVeSW/l0SMsDqz2bxVgAA
xvtnfJ48iUvY0MJjiHbjLpw01ODLFn1IwIajJS+Ig5OdNTf1seKGdNdq+KxDlK9vhF0Q1hLPL31c
+NvIrCWuOUZHRekcYBzyzFr2k8/Aa60s+kJry9gmoekdBdrcTzO+5ff92DEVxVEbvmQoVbeaixZt
MovoU9OEMdImPinMl7zHIfjS+m61TascWlZEsY5hYjzuy6c0kA/QFnSv4WzwdwcGD3ovr2/1IGre
9+FQNss723uVtetvJgLXz0XJOHQWyeF9i56K7CBl+9VrbRPwtdWdUW/oN/aiJFafMnEPIHnga1Z6
06aYNPPcogC4cVvK3OqL+sPBoQx+VhvoFflHYOHj665z/WseEYDZl59D1bJKZvfb0DuIqxwX1BBU
fE5BAb9oaLO37PcvVFKlnqzRvDatsbzO+CxCYUbxjXHN9+9TE/vYa1p0ExAvcIaC0G9q08q+5dpJ
fZKQlUmOUtndVCBzz32AzBp2l/F1sD6rDZBXk+yr19YNxP/qbOE733Rhp9+UPX8PmrM1Q/fNd0o6
DEWOnX6PbKXi2QZSNpfFcC/JbVoNwqm/t8SiZ05vfa3NnNiEmH3UnJ+ngu9IgjqsaXJu79/35kcP
lVfaz/BoNYK9nPTkCs264WRCxwtB7KvHn6U2TU3ClIihr+/t0hoOZRrg2ihL+750KGioTYpyWhcM
zn6lNp+AXq+bG0NY44lIUYToQ1V/Js3mk9qUq+ex15vumaGVdNdxSRxJsYxuwYdatHwIeTWBv1jL
Lzbp1K6cztHuxDwbBxpP2l46Jky6kCFp9KXNd3yclLYH7RVwHSDMTYZm6yZyJ+vUhd60jYkU/GxJ
60YdHsfwULE18bPVdvUOSa84GnHR3E6tpq8Ni9AZaX1WW8qeADyUdOKO5HX/MM7IMruhOU193T9g
lgAutxzvOQScY/kzoVpw4wYEAtejHkbnqUdp1gdu9CL79Fr9Fr/yX/ShN59cQtd2Eqb4MQXocSsA
gyC75IQTw7U6QDU9OUy8srkDE55exdEw77s0tB/iAeaH2iRwwp1Hueo1gMu48Qx/vHYNrTwHZBRt
7bjtXkQuTmpTRuq+xlHBczIfyxOylXwvtAlvWuF7d47MybeqTOutz5ut4TfaFxirwWbsyvaMOCC6
sRNirWhEdt9y724mmOxtWsDhg+9qtyby2mNVW8gHyqEHdg7+YtlX1Ok/NTBZj9QXUC9O/QSWh0e3
G5IexrcmXTj2cYIG4oWUpmErnWg6JbIIb/O2xJWi9rFM1Ms+9LUbT+dkEsutSb1teb/azAyP/62N
/3u1cbFwqv5VbXz82/FH0/6Y//63H2qPV9//5+/QrZa3/V4fd83ffNqWxGtbsK1806Xa/nt93LV/
s22WL5BqhohY8UexXEDXEq7rGbZvuK5pUVP/o1ju/YbUzaVgDgbVggf6nxXLwf39Y7Hc8nWb57Yn
YPSzEjnYP4K3jLqB2gLX8dBOdI+iWbuWXYsMxqePlTTNuG4puKyKxgSDkUePWuMEGy3OAY7k3aZP
g/ox9Lv7Pqz1TdIlZDm0yKljSjaI+fBjTMtgaZIBxmt5tK283nm1ckC4CHVumnKyd7hgzCMBRFdC
b8lI9p1qb74kY96cfJ6bqzJH6Fxyo0UUMpCr2/s5+VMzSR2xOT/UXwORfGu8MrlrLSPdWi3YD8aA
znQgn/GDIZjSfGghLS3rtvUruDdECUYQtPd9Vn3yiq67IW390avk9WwP7b6ZiCcM4Uhpuv7s2wZ4
3NSPEU3PP7kpbsgQ4GZHOk01gWCFgttZLbhH4Oj7cMpvuQSDx76w3rQxea1NH5yW7hHwhJCnqgH9
dORFoxmA2D2nRzctgJwZcbK+bpAmlYaZXCeNRmCejhrUaxf18wQOeSYGAI1v8ZhI4WJ5SeHNmA1+
iBqWT5jk+yYcn+a+gQI77r0A9ZAxsufKyUY6rZjc5oUWU6KQH7TwJazIx2gb/7FhIHIVuY9lnfAg
G1F/Rm1wxLiiFREDr7CBc5JKiA4RmPBBjm6TIXgEl4joYazpavb2GoI1rxqdWM1ZcPvzWcxBBJFk
QZsKiwHTlPGKmYo+M2K6fiYyaLSYqelFt11HaFfWrkv4VJ07EeNasfMsSE+Z6XzpfDpJpgmYoCvv
SwSKIAvxhVPbIZ6WSq6Vk7ZCnhqSAcfVEH4hr/RISQJAyLJ8QmXX2WQedPNBNzgcDc+adTshCB8s
OGjNM558/pToasb5vWGg1ttMAL1kL5+LiOKEjajYS5BpydltHjqbGKY4uBbSxVSWdudxFCVtT2Pc
zHYArVOAKkgZLjBSROLwKPfzwOEd8ifDne79hkBDQJkmJKbj7PnLSKfotugdOLScdKTRnhk4AzQZ
HNIlXh6saxnJZ2PiVGusbM85PO2MzAjWAWpf6R07VQCV9ZVJhF0y+R5IM9IbJBLZggAuy0XBbZQI
hd2+IUzK1G7nOH0p5G1JavgJGBiKtC67MW24nzbBkONEnTUFPo/5JuacH8ZvjvNSJWJ46LXPtpDJ
8qdK8kKokNco4RDEwovtOEipjF76NtGOJARTdJpDB+ZOmWxzo9xHiVE+1266oxTm7KFvFQcCZOO1
Uxf2VSmaBwa4u7MXEHumd95OBEmDQUNf540Y9k7e3ZVNb+wDTJ2kLmBbc3Nao1kGbI8A4g0tH0IZ
0dFTGyZ6PU33ZVCae9DdMKQ4efKFvTGtNUPIQ5NXZy1o4K5HBECbE9Yashe2Xe9QiPcPpsw2jme8
is6+a0xuJHGTPZA+S/x6I9x1+GnOcUKQNtI+IMOBKEOSjXCHjCguYEIef+kGz+oPp6S/mHg6J4vN
Zp0x2rtUc/x94ILmncbHLFykIRNt1iCL2rWP6K6dWsIUxVDsK6u6m9wRO/Ay4jbk2TcoGjhP5uR7
GaYJFq36McW4twps8j8RGSE9bRDJ8y/0G7dNbYYRJm1nm/TuRH+wfoZeGRN/xf/s+fIw07KTLoQe
GrPZGfiXSaUpSneQiB6Ac4WrDH8xARaWuaGX8Kw5jFphYkOlU2zHUfuR6ulTKGdvI7ThyswHQqla
qpYFuv26/OEBa6wCRjANnZZzFH/TJmIOGUciy64yrhwyRpE5pd+aVoNPHO4goZobndIFJzSsN7vi
AmqM9LbscPpZEZjyYaIZa/feDvXyCY1uvnWWjZC25xyh4hDKHHdFnfn71BaQzRYpP97QbXJYRohf
DdNo16i9zBVJANYqC/NHDynybjTxY5icCkW51a6KAA9EHWOyYyynvyYFDSUG6q5xDBJiBaqAbGw3
Rr4/wkUtW8af4/BHQnxI3y831fh7GA3XYQXNT9N0Mk9JUm29udsWWj5vxqUr0NIZ7QYsc2nIQI+l
oa4qyvAm1U16EhipwMJ4P2NXwzJWGsNeFs6XttJx5uHoQokeIpo1A5Kv4npvWsibmhyDJ0J4cQ5i
6DW9OWS73OjqT2DB122RaSRcV3epawGXGbT4XMCQj9ocz7TB4LUPC4yG+HCFpl87e2F9zKEG3iGo
IW+Gp4pWavXeCrXgbujmG99M6pPtxuBTYu873cpjqBnB9dxFS7Sw8VMaiX0Ocn5EYWTJyojr9rpu
i+YoU25NHZdnYVgER1Ja2tZef2rL6Yse+vMulfZyGhxymsVYioJVPhR4EJfnVu9RuE/aG2ueOuw8
bDfXiD3cI71JrvvSuYmcHhAmdG7oe9942i8kRTab8uFhar7SlwFomUqEYwOSYqnX6a6nurd2y/je
l116DPtrWJjNnqYZPziOntqaANC8y8Fv6nQ81MUoe4KyKqyQS1TxhEl1Y3tkNqWWPFgDlcdkkmtn
El+wZPl7J/Nv3GCakbE+G63mrkci5lYzlNzFhr7W2S1nMTyqeLrpCx1EqBO8eZal470ietwcvWBV
jC0lDazNPsdzRRKwfjCH+L7TKHea/QNRjCTZEGFJkiMlXd/+Kg2PMoYYMDlCSZ4R1m967ARbzyKt
qUuHASmvRrcbA8TWa8VPHsyWEPMNRD5th2j8Jk8EEmpgR3EH71nkzRco4JwY3G3ToDq3Ip13lhqR
nsU3jCSf6dUZZ/zz6lFmRkVHT3FaaRUNJHus3c3E05z8x2zj6sYemUxwFESFr8au2ASzT75mzMh8
8qWN9XpbJJPYdX306JPhi38m2o3+zA/j4JJag5JsoYptssr6XGnkzo4apYbYs23QiLeN7JrrUti7
OTKAkkbrlpscbROqztwYUIMb/TarroSxcaxG20SzTioexzlxQpht6DHO2uzwh/aLFBLh2OLlHa94
KDYrfBmM5LeoIjOyvO5nr3vzpPXgVMHwibExkmYT7z4vHspu1laOEbenVMTjifHHld/b55Jnc86z
8b6QJgrvtPMPjZ6ZeygH+Bf8VR678afKqsniTCV3VEgDmA03hhOMj41n+ue0Nr8nQSEf0vI8T1QC
+umYtOHwqCZjlTwxLpLcjG47PBK44WAeCIdDENbZ1tENCfIq0PfAbkswndXGdthTh4LgTtN40JeW
sSkdW3APjDkQoKGvMB7a8IF0Htp28MgjsbyxgoCc+CGqIcxM7qMeGthCLReteoK9ERgpjkKGsa67
Wn5xJtJJRDFrjB6O4n4B/Ph5bj/q9mw/Bmm60wvRQihaFvmMYBSjXpxm4jZsRLqPacjF0dYlwyd0
xjeYU4z9rGnz1sx6Y9dH3fQEojzdkU6V7Gyc6bTD4YfOFJyQUIJq6zR+xVtb+fbGmIziutBB1YaV
E9/4uXFsAOgSZHjGVBDLMeVyTSGt64jqQ0ydQ7345OHwlRIhjfRW59qLvHshMB1ZzvCUZRmBFmZD
5btCaWJYd7Ob3rr9GKw1qR0rUOGU5ER4aFF6reXYPZpIMf26bZ/J/nHxtS7DCSC/ezJnZY+LKyji
5yycm4NlYG/MNfIMeMTFuxGP8youxedRb1ZWNNb7DG0xZpXyxWFYaauZPEqiwTh0xr6Rc7SmRoAz
tN6X/qnAsT3x1LoSfvFEwtW0T2HUh1V0sHtnnzscIUFz4VA0Rn9Dh+OuwEGaC5eHnj/om56H3arL
VrrlDduk6t1dFHtLGZUacDe4j2SPZKgesUPLrqz3dk4CXwxwmDGob6DisXFYHXB1swVa5Vgnsm9W
1IGmJWev2mGfIeTSr7G4zFImLzFxjKum7Kflxlpvw1iHpusgqJz6jqLvDFxlGr4nr2Tm5ne0RVyo
BvoeV+zZNh8d28dp5uLX6JYWyqBV58ZwH4vcr29rWezxGGJ9cLqtRe48f3V/TP3xW5tW5h23m1OD
enFNlhwZzF63ZLmHzZne1ETcBO0ewzwMGsjf3FkSINOfeYStG2VLvXXq9EFPjL1hz1cebZOV59t0
jk3vh+1wbej0JvN2MjZtXR08zdtp+XgHuw3coMGlizsnjkxUrS8hhQ4zjNv9sJQsCYO+EuEscbfo
xMUVyYMdiRcUEfomT1NnO+CxNj2ktMEQQgxAbRkM2QMDSuclrNVz6KwgUH0YigC179x9D3nuytH1
1h3VuzVZHy9eTQc1rZxwK6dqXkGESjFEuq8zw62bYTJw8w+h3NpWyAAkg7MYp0ZKd6mzjh16EXpG
1ppBQ4JfF0KcMJL+HMthE46aS3LcLgtD855y0PIYJCpg9GjLhvHPKsQS38phX8cBCdMZKtfou+uO
9r7LoDhA4psOicNwKdUnIiUcHt1BGo0MfzMWt54wTWF3oXtbuu52VEPoffCUhp67HtLmapI22ZPp
6J+aKSHljUKKwUPicQmkCJD+YoV2xSHAF0zZrDr5YXV2BKjusbS+eAa61zgybqyydA9pGZIikmlX
RLheB4Qa4xKa3Y1lYRwm8D6/HaVzW090+nxRfqV58Ja6gJCRC0W+c3AnrMMuznHdbR/DxelJEw4v
DUOai0isw4KFwZt68rNd2CTPc3FhreJ2ERsRT/w85zHXOLRaSEdKUsFNsiVUVAvhbRfIKfYipRLp
iIiASbdzr6VhXLdwxs52840c1O5kRf21WXtH6MU0GwxChgoDDDWtw/rKj7k/9IwdX/VjP20YWhqR
5tKk9moN7z6tvLRjRLW+BjyB6TDEtxpH4jog/nDjCucKRIWHc20kj16ruEZ7/0lYKLhpYP0okuob
smGYzBHnicEVizCYVhhSCmPdJ8hnc59Qi/oNQHmC674vDnlNgqC0cxoJfDkSovdl6zR4nPq1Q0fG
ktiKQ6l/MQrhHycf2Zc9msYujXiUhz2tRosQw1NhgVQxetKXmuwLxslqdkr4DGW5c8KN4d3PfesQ
NIsRLGu8HlPHtIr0CLhdif96QLOx6iza2TJsjtOwZXB2Xs3tCbFzsKYVJnTw/GGEgX6DZRhqsUUH
L2v9vfSjkHZKgdejFdek3Yq7m4X6Qsf1mSfXz2HmJ/ipf1ebJEskek8ENBd3EPYMUY2MU01eAUkb
XmI3AjfSdOsBZDVSaYsmudQjsTamz1mk6/u+m/ZCMILWoNRrdPnDMgqEGk78GtAAL7TC39Mc+Tow
Ar22TR7sd0kZvNpD2iGuQ6tnZnQm7NbjriGtN0pFMBnJ+TWdCux29M1i4Bs98KRtcKu2JPNN2dZs
453saBrS9duWeZjvhv7WdvsHbPcnJ5uSAySecpNQFdjmwv4EP5OrPQXHE9XJc9zSlyEmwkAdkgZH
OyUJr3Rfpas3X9LbwtJtdDRNhGO078iYYvSbYak2fBUmO/Bp5xO1WW7ESGKiD1zbRXO+GYi6lgO9
V8dw6ByEidx5dUG3hOGsbTP722KyLYyt/AKBV2ZjUvwaJ03bhlnyDbGLvzZ0hmKAHZ4Kp0Nu0BMY
zvgaw2hV8DjbZGXOKPBVLy6Bf7/BZRnwMNvLcCYTs9tkFsdZdSW8NmCvtBgjiq0NlUrMaj5+yOkY
ybsRuzEq6V4DZAEcA0Nj3lKDCBMibGhNNATMUPBf2v0QMTmL6uBE98zGRs7lW9MqXMbQdEnCQc5Q
Te4W1QEnYLzk143bth6p7uQAgomB/JZoA937UT9aEX3kwiix7eVXbvYAGP+lmYkORQDor4s6YyzM
2ITLUCWopQjgVUhEAOpQHxnbBns++pWsFofQqh/hUKJfSvJPwUzJJovQWpVtXm3iKrjN6DhdD+WM
tisI30ZK4MegzR6sfs5ORpLcdTiA+yEyzk0b9rimbFAfy7BPMTHoghJovica9XNf41leuhpZW53a
ePJOJemZ67msx10venyFVbaOcoJKrGp6iKW3HTlH2sQvzuGModUT9um/FYx/s4JhEhj2rysY1z+m
+K38pYKxvO0Ph59uYtCzHNv0TZ2oDx0/3R8OP52IENt0qSLQXXUNh1W/1zBMd3kTSSO8y12KC5fw
EJPyhuELxzOFT1eQnLz/xPDn+b/kGOm+TyUES7dl28LxbeuXEkadWPDewyI5tzzowtoh5sqserkn
TOeceIuvQ/G8IwMK1drxGW9btAualgerCLDEto7sNyuPEPXQgxuREraRM75PTDK6jgGBJVsGdF5z
gcDSrJBJ+kVN9oaaLTx/EFs12+OpfV+vXqY8eXG9+8EKT3V5LBd9dmXW4Gn7cZd4qMTVRLQtijo1
W/nIy+P8Ow4fMJeKdblM3D/n1LIeQed2FhqKoEVNdWHAl1SZ6NUs8qdOWhhmc3feKEo44hkEjguB
9/JSzfliXAMAlgeF6A4X6bK5aO4uE7u3on1v2SfFVVfscDVRUPFRs7WdjNuzWlQF9gTBmxtnPSzY
pKGImDpKnzyU5X0m2mYXDCaZa9ai9X2fdXtjvEqne7tqGHg3WwwBtVX9PlEvkzghzxt9eANSaTxh
4OvgSZELPttaMiGoKDcZ6crYu4MFz/C9y+dPWm+OtD2KAqZwft1F/W2T6OFuboe9B39m5Wopt5o+
7vbZNDwGsLtE0OgH4eWPfcStqYqam1Gk9n52sfBXSfgJMkXdNSdZpCg3lzngPOWeevhXerpb19Ti
bTNaww4AvLbSUplDx5RZbMJeWcCn4YJ5Vv9N4tRPmezqQF4zPvas/j9q2zECIcZbuk9WOTq0jjvA
qmPP4FiAGA2roPMDmznwRByTR/j0/VHN+X/OXZaZ1WghQ/xzjdrm8vLyPrVMR2oP0igbeMr25GD8
+bb/Yze/rla7DY0IQJWafV8PVkni87h8pq2+3OX15fP+82UNXf91Wsjg/RPVDvKGTHM1d5moZUOW
yL1m+zuShH75qPdD8Mth+uXlVFCo0nsGUdWbo1FU+4aSWbZcLvFyfalJ8efLVDEfL6/V6qZYWMzq
PWrN+0aXd1qx3M8dMSsRjYbVX+32l2WXj6+U3vKX1erlZZvLtym6uiNIdeo2ahO14q+2u+xPozew
awBMXhZd3npZdvltl2Vpa9w29LE4wxfqNAXuJ3jF4e6DOaotG32rzEwf3FEfZpWlSpvD26QXApbT
4pjSRSjWDnF57661y96Ua+ryUu323cml1nwwWc0BavwuAFG6OO/+6n1q2QcbmPoi73tQ71GvL+/+
ZVmZT8ZV2ugl5JtoOFbBK+GIi8a2W9S2VGJgv6rXcYasDsssqz7MKqtVli230V9XVf2BxtZeOTZi
d7lZzEvdKI4L613PrrT4jXokfNgoVJv+U51+T9TXbk5thokxTV2o38p/0IqYO7Qg13KHP/pOLVPb
qTm7nYjPubxWb768VNuoCdZdjAY2VqwImcPKLwybATSODvGpw1HNqYld+sAtPFmsP6zoWgLpUwaI
Ybl0R+7QHyd/taxLue+SiaVML+9Ooz/tL2rZO/5crQnFdKisQexBzlGmjdFZU7AlX0oU8c2vG7+/
Ty19h6lTmd0lRhYdkpz2g5r0AwLpvAqHdRe5Cpv++yQ2lpvi8qxTK0Sq0Q6vys96M2HpX3Ix1MRQ
+SlFYnhbOFUv03KozJa6T9Wa2jHUayKs8HuuLMEwk4vVh1Ftbn8jeYEfJmpZVNrf9GIikSA25HFy
SS4dlgkle7EvhvaqDSv0Vy3BB2ougQgzUAK7mnvPPo7LRMC73GPU4H/LR30dDEazCy15jx3TWs1J
ibxuOWvU/6u8KVkgOWHUwl6dO/byEMxOMmP0bx2YOJfTAoJa0I0NI47LIVIHJrDIZhaUFgOpW0e/
962jmotsYJ5qjpTlEnRISe8rx/G3VuYZQ1r4GGgBgtzHl3PEFM3whKVDJp3r9mBg6rYnshcelCfK
NjVKprjt1rYNZ2xLUlaIOI4hCawi3XbSUGYx8OIfM+CZ2xhB4XryXLBtmCvpTI9bZe+wVOvtF7vH
+0K1Xq1Rk0IlBVTU8ddmOTF0o15f1n/Y6GIhYZTK2RlGd/2+y8X7vfGDpEVSbz4Au8x3E9p8TFgu
txN4dr9PKBfC4BnNA1R/R4Q2xCzWq8lfuqzUOy/bgJTAI/HL5pdtGoeKqiH1gJEvPAxqIvvFdaxm
OcvwnV3siL+unx0QV8iQEUX+aVm87OjfWKY2ef8U9b6A3IfQJyX2shc1d/mpw4QFwppzBgmWA6GO
1uXn/vJS/dBU29vyrlueCpeJWDzal5eUGspjsBimRRfszGZyOGEX73apnmaXDdXcpPzVl/dcVr/v
Ns5MmPN/fqBa6CIL4Y77jx+rtvmnyxza8GtGhHYO+SOMasELVxPAIOzq11n1ulhMvn+5ZWsvFsJ/
vv7DTn/d9MPr99kPHz0ZE1cdYQnvu/5f69WmMi6RuYvvHz7jr2f/+pMuXzqdxSP1RzDBy8H4sI/L
Jh92oTb69bVa+OHt7+s/7MrM9lZLvyvRUuPDJPvzZY4mxoLUBAGMLS7LL29wLT0gTiRDtvvHPkiI
N8BKZjkQ32VWrekzT7zPwRrDHxNjk9Obo5oovxWVy+aYJhaBaWpWLVSrs66iN3zZUs0RsiQ24Dxx
al9WO/3SWVbrP+zOWDxdxljBSVezav37J6nXSSMfJbH1O8wEPmNDy/dSb1dzH/Z5+UqX1fzd95og
1UQAUUaIYjyra+VyRaiXVuiI4vB+XThDUumAILgA1VZ6XrmbIKYVwuO0wBuzxD9FqgUEHjA/XiYo
/6K1T07k2p2gSK+VaUqZrNREG/A5rNRsLlNbX6tZ/0fT28RdA+zjobZcM9bihEfoUvGH/vEyn3ZJ
crQ9DxEYYcFHYFyvNHYYQZhNpDHIhObe+k4FFUHJUrwrw40tHnASNKRMDy/gx/NT3OJu74T1Gs2W
v1V965TdUPDz8RpucXz+rwgw1cMngDzaIt/AWNkXyUnv0S+kIQ3cKDWPjsnD3OncdVpD69P0fj9a
zlPGb7Ht6dQuUDSdRhjnjmhy1G9Ov5aajcYovb30XdVQhOrF5hNe7dphtNwfB/FfyfG7QPj/ivo1
4QD/ywG7sumiv22+pmX3C5RLvfH3ITvf+c12qDcTFEQwJ45ahsz+HLKD12U5HqJk2yNXeBnN+0N2
rPJ+HUbT0AossuDLkJ1l/+abxBm5vM0j89f8j/J+4Rf8I6MLQYVrma5jGnxDzn2xDDdWb1/v4yJs
/+fv4v9Zvle1zuQaZ2AAGWZLNcnwUS3cYrknfYSi6+KP1pare0gN6CaX12php1P6GLTC2ajhtbkx
CVDC5DzklrgqVeMqa5Y483GGV2cRDbbNVMCOOoebBYo5RdqtGhVTk3H0qNzG5uBfpZT9l448IJy6
eB8bU69tIziZU82AWJiHqJXh5azze1L7wrWM8meEc1yy5r1OAsChGG6QPEsQE/HWIVX8KhhuUw1g
TUH+4sqpq6c2lI+5PvbISfMrjWKMn8IvdOa02iWRJ4in8Ip1aHl3Y5ycrCAiJY14W+oZ5alGLbMB
JNbjyeb6FiIHoo3eucxjWIpF/WaSR750tD+Bs3ipvfS+rcO7We8+ZzZSHcOugYfDMR88SUUqx2tN
GC/xuXZwrouWMmjs/0Qjk3MngFCOngTrqFgVVXft9zSn8/Ha6hBdadL+XOfzrZ0Wd8KMX21kxxsw
rHcFd2LMgdlB6veOriGS7F8H30Yqi/phM4UUfSeGY5YddlH7GQg6oUR0YaeCfLA8R406TtStF7EY
vEd/79qThOc/WKuxuC+1UlBgoh6LEsxKzHPUFa9VyFGdXERXKXwIChDyFMXNl8rzHql0PIi6+eS1
7pMfiWcqZXhwxwStlXPti4DjTjaIW98ZUCI0UBqphTkRAseIymMThfV30lQm1CDFd89aTQxdIA8C
UOlA+R7Ht3Fs3zyTYmBOtStMkb0WW9lmlE5ssBoxLfRqZ+rxRMM9WKWuc9XoFvxkQYlyAHeEW6b+
aRgObltdYrPFa7gK73zXuM068QOe+cbIqsd8ADUE6FWsosj+SczLQr0+4V4mONklkMIZATFKfrSW
2JTzAZ3Obs+J10Sv8VjTOXTLGT9dRw4tyUV1hkht9L9VNnKtZmxui+Jl1M185UPCx52HHFja5YP4
nBocKkad8VxZzk4fgjPi2d1yPlV6SeHKuwvFjGxbxyRqyOxTnF0Vo3abSmsz5EQQu86tMczt2pQ2
oRUx5fASmmabzt+lmG4yhxIUGSy3vUcZtEtNitc27xT5XbNw+Ws9fW5E8Nks/Bu0utq612eEI/Tb
xhwdiVYZ361OZ6z36HYE+tYpdL7KSw6kZiAn9MCiT67YeVX1ZI/O9x5P/SbNjZVGAOsqQuKLhUZC
aEuufDndmh7K0pLMh41hxkdtGNd17bgke1qfClfpGYIbO6sPeZh+rkG+rfv00JittdZhfgsjvm68
/8/eeSw3DmRZ9IvQAW+2JEEryktVqg1CrgAkvDdfPwfJ6WZNRXfEzH42CICiRAo28717z22fB0II
1qmH9jjnTEaiRHPMTsHGhkCfEZgoNepaMazbUuzrp6F3OcgODLiQMtBkna25ynFV2AoK4vChHQ2m
yuoJf7fFTlUB7a3dREdmUE6/+YC3LDbvlYhCXlLHH/gqDmoPIq2pnwJbfLAek+VmI0xRvBWSiS45
lHGf4FYWN3EVPgLl7xkE9DgNiuX/gSXMgdLdgYs0GTF/kRhg4TjMJqQWCckujeaiAal+ixaVqXeb
e/Uz7VGAfQRItBrXdC+M+y46o9aleJI2D7YRvy4lcaVBBAVE7zAog71Si+Fez6dHp9ulPCU4vcSv
3iD1OWvs3w0qlBUyTTh9ykgnWn3yBCezbqFCcNrhW7VuA/C3yIDvmjT+BoZE5mg6PLZGHfEl22eA
CoQxTjpUgjmP/KixfXfmkRJ1wVMf9Z+NUTyqZf9rLPmSxpzfmvBL1q3i7fjPN65j3kdefhgEXWen
y96VsX4hDnjT6+ZLQXGjMWeXEdSq0nIMb6n6CGh95fTTb03P0WOino3F7zHMT0hjtopetj5g2GkN
Gw0kGmktsbdhHgjoFBmvwEihF7dKFcOAtPo11uoXlT+vu47w1YD2cGIAss5s4ia6HQEE3qctuFd0
0b1wrc95AklPOip/JI7PBJpMvoUcYD3jpEMVbt7GvXkK03zPCP0HhptvJ9CPRYEWOZoJI4hM5ybQ
+603Didn0iD5Z/N9HHQnclJ8hJgV3wlhfjaCckvfI0DIavioBkm6ztobwziMSXZvZkHBPsNr2ZWW
X3ceuczmWsc/nab5Q9qn36FYPMz0fbx+JCx6VDfuWNz3lbaOl6trxOVrKNA5tSj6Jn3Y7wcL8nkb
EH5AZuAwpRtD+WUjuyQVwNtXLnq1kBTvJMm7NeOVWzcPPvucGmGjARDP549WD1/HMX4MgdYUPaTb
tquMfbygwxtH/ZkHOA0QUVD8domzrowCMGN/wAd1MyrJ/RQxnEAYYoHjYHIabGgF7lRrfiShZlpV
Aq0iTb3aJkWhTcwzRQhU+G2yG4S9LwdtW1nOj3GkBb+c7Z5eajvoksYmFNM2HPW3EP34OmyMj8zA
yjgg1YsFPN6feaTunWn89hbRc+ac08F4AYb0RL0ONcrYvQknaHezS1uS3J2us/NVoTRIsJD7cGs4
IDTVmGisx7F4MBbv9RydXK8FFow6REdD6dX2vabXwVrnTW7+7FVYD8rk3Rx0ZPoxYOuZExHcMcah
7IT3E0uBVXK/Gy1E4Q5iw7xAtDirwyq3OG/6IgZk0vZrXIzRki//0xrQEqoWr5cqZ24eTIvxV18P
hcrTjTPEMOtdmKd7uzSPNmW93uYLl/H84o0g+wb6lcJ7i7U+PojZ/ooSfYdeIt3gwP7wTMRtpUWw
YOQdhsRYSOz2qqnSX5C41V1Rip3bGLs+Gdy1qibkjKCI3ZlUlk+xpaOL1otVGefPdsklbmfVuwGp
EO21WNV19W1MDTaI6sVIVA8V5BCt8jS9KZE1gfNWuByMl6Lnco1K99XBk1C65JuiJwT0/wO5XuRb
Uf1GFsoduqRyExbi0c6C7zynoaF4DJ8cgdJv+kFD7xjEJnRVlUw7ZWhXRjZ+GCViCJ1ogdL4mMm+
MJEyax5eIectu+1Ng7GAhl+kTrkjZmbzTB8eK0Km/sBwsBiJOBMC+pp9w6+Q+/5jLIGiozFZEdBO
l7MdjqY5tquuQ9NV2Blgyf5Jc8tPy7s3PPXXYLlfTbTAMJsBpayrrzxTnKcowz9UvAQeWqouUu8b
pwSsPQNrMYiF0tGB4Lo2N4ACgPa44Z0e7TszPXQqXsExCd9SI/kQVfheJfNtZIjHVhe3WqCenclG
r5KpJ6OB0dVkKCABIzQ6UBEMr7ASvJaTrHqaXeNXrtinAgPlCkn5U5faNwTegN+GQQTAdwu7434o
wh9WQWAVUQQnqzK47wqShuZ8o+Tms7LI7RQbxAZ+gk0ejz8tMQfcvMr7gIE1/woa/8muQfoIHkJR
eFdYOnj9bOfpeytNvnINekQ4w5VzeGi506cgE5WwTwWzCLpYd5rRkVknRuSKmbmrGATvcp1XQ/Ac
N0hsXfCleBTis+qFHRBztE1O/1AY0PhEww1uitLHQEHU6EGd59Khrpz0wTtCoGfbRVeJV4Qk1Ikg
JrMpfiRaEW7t6jNvzEehVFCP0uh9dAcqBv3X1LXf+myDAC0+Yg/JWqmyr6JAPHYKBPGUOIfa63e9
2SLsCrpHTc92kzXcaHVwsvUF/hjWv7oQ/vtg1du42FFDLBsBrz52fuoiOwVV9TtqecROWvpr0F1q
Fu6+HRnQAwx60EARrd3aReilxCuV0FhNTe48rXdWTmR/tKlNCJXT+XOyPPAIMh++ifSEMzrUDV2W
7ODaCtpvteLx3z2ZhfthiCBi3Euozr4YsxmskUO+hGoy/u8wrE3u+MkN59Egwd0LHoZSXychHIxW
+EERJT6Q12TjJNXDIIjgwolZ7yMNqpJ4GXFSTmHI43+NcyUljROrCKJSbR2pCueLME8MCLZUeqxV
ZY2HGP3/uugI3I2cuyFQ7/QSWzvthENbjUyCGiSzLuo5vbupClKmatKrlL7A3a1vXNX7NMPpsTFg
ytZddT8N2qtaum9BKW4UaCJculxgLuo3G0lDCjB+nocM06p+6FGL7hHkfk2N9pAoLtZU6nnJHN9E
OXeoynsl9RB6fwNFxIhVlQ6AeVcb8TpptdfEiXzbtXZV0KO2HrK9cGBXBM9iWGh26TKqNTuck4IH
YDysLOAYXYMJJjbGbmlO7I2Je5Tnte4qeAsGrT0sQURaGOGueFZUW9vkDg7fZnKDo53dGAOC5SBz
XgwzeoV+i2vTuS3Zr2GJSqxIvztd3WlVf5MDHtD77zgKvsJ5+Ok51kcX2a+hyXjbc4/Mv+/N0vld
JeVD4IKycIA6j1FJZhQjpMgrLJDxn0LPD5o23tTx3UhHijiKYufSKsQ7utMMiDA6gwUSYPJVB5LY
j238p2FRPqPRPrbCXgQDTGo9taqhGaXvWcUkco5GhRlf9BbVd2ZC6FNY8piH8nfTxsmjPhuN703R
t0Ac34XPFs893fY/8TyQmWjGzh6C8SUsUyZgXpJw5SpdtHBl21rsy80MvX5Ucq6PUAZw7JYENizq
G9lFlE1ZL7yL4mo4YEutfK8sv+TvpSNay7Kuws0fgbsyLBUHm4BrRINTvlG+NpZ6txMKeJt139Fl
XZpukljX9xrBveOUjv4CppDwMrkYuNI6ktVwE9miWGXVYK8BsOD6AP7X+H8kGUdq+KsfKLteAidt
U2TbNkGMvigg7MS9GyDZbJE3LsWYIU4OFmYH2c9KnQklbhS3mysbLl/+L8tqwo26FGhln1qulbJq
K1clg82K9GBvcNJC/EAadWUQyu1CCfMNHZsKvwgP7wGJhfy30kYxSdpY5FOXVfluR2IL40WAdVmd
0b7YuR1fmG9j04xrosEZ1v2YR/2y5y57KUbiXVgpwudll8q9krQ88xs8jH/sf7mv5ZGQ7/sj1lm+
aKReylg/2lemt2mH7lEe+EsP/0KiW+q78kW5ILwBNb2X4vdeonnlTtFlbRt2mc5om3LHZFUf7dhQ
X06jy/41c6fH2mKSQ+UFFmcdJZC8PYQkW+RzMW9afXqUDMgLJFHYDkpYHERhhUJDZQ6Ew7KhQ0Np
B6rLXx/8x3eQqw69q5WmQ4iW77wcvThSGUP3S4LlcnJIAmNXK8WCotmMjxh548vOxTFBseqPqwZU
AZnYcuf9vQeNKrpFA+4qc7PFg6bNvqAyrnSZegkjlnuYTGqanUsFfjmr5Fcq1P4+q4d+K78L0eN3
qT2r21K1iEprMi70QVe2l7cul7X8TfnH/uNrXleSJ8XjBiACp0MvUmoJRUD9hy19tJ29GegreTLI
02d5g13NvMFkWFyG015SNMfOGvZTjgaiwxcHK2Z/CUj+j59rF+khiMySBgYuY/nZ8iPlt53F2WXo
xtCwsOvD5b6y7H15JsnN62uFY/rLHcnSZ8cnFWvYRk5674TgAFfX0+96tf5xil5W5ZtmyqB7EgfX
8kyQLzVtZO2UV0AS28tRzStCtjCUHK5XuPz35K/I1+RmuJyFat9vG1Qbu8iJt/JnpjzZ5Tuuv//3
KSi3r7HOl9+R25fVv34uN/967XLalpVNMq78EeB8SsfEjkI+61apjig+ndYqJp7L/tE9q1uFOtF2
k77FordyLWJH5REfSKbwbZJo5vbBEQnlSvdGTxkGqgWS7uQhd439UC8haAghqTU+5BkuxbFbaZ6O
Fr1I1HpvAJ4sMXHuFcywR7mANNgea60m1UZuO5hq6LWr4bBxCgdZpB5ohCb1uJ3sip/I9//71dwN
yu3g6k9JWs6H1H6eAG+dhmVBQ52ngNwOdBtel1zt9JpcwlrdwQjFwu1ZdniSPwhDHhS2223tjDv0
X6y+6+aVyzcaI7tYMvguq/JHfxAB/37r3z+/4PuW6zQenWJv1roYb6yxnrfynX+//fKXJSXwjw+5
fPQfL1w/9fpX/t1r10+XPx1t6xdWLDfcGY3l//XD6+9fPk5fHkZ//fl50cKVcfty+XPXnfPX+/74
qtc/01ICW2FKyDbXj0JMvNeAyEZ5iqyIhJ3q+MfquOiv9Gzy9l1AGtS/2i+EoZVofFjI1+Sa7MvI
zWbESA38c6dKpYe39GWqRb8hF5N8MUwwcTRjGPoUzXmMRP8SOf+xnWSlvaZQxSBU3vdlN1EuPIl1
lM1Gr4ZAUhjag+zMWNkAVVIKljFLMeFumNTILmg/C2oaNqAO+UZ3qMRxvPR0qov0LVk41onrM1+m
Lwo6NlL9q9hZ7RTc/cQEOzOt3NQM6DNJobPcxrFUHuUmLfVfGb0DH+wD3arlopVrLnpNgupqKpVE
tcYqKt6QqU0Ki0E1V6Lsw01ezZA9YTPDhfrn2l+v1bXqMAsdQLMsmN52wfTKBRlc9fHymlAxdxKu
oM7mSv6sNz1zF+GZlccTnXF1lGtES/73mnwtljhdSyO5axL5oZEIcWtR342zt6h8luMvt21a7kFR
BKT7cmxlty2mM4I2eDnM1+7bVJJiyeyaivGia6+WhVyTGva/XiPHBmhBV30K2Xu7dOAu6/JA9zk1
tdaF/vCvpva1I2fLR9FlW44vZ4ZeKFf3shkXy1x7uTrJ4Pu+Qd+RxNV3H5elL4+gKcXn1yMqXxQ5
WdwKY9VO6pzmqG7w8JsHRUTV8Q9lutyGaS62VZa+WItaL8WENZwIfG8Pk/0WqHTLpbnguvh3r1GB
2Stxo+0iDRa+lAXIRZtTBmgcI/Gvr01VCO81pLrsqYG5qRdV3hx/GKFXHqhBWv7Q9D9BsiDmkccp
lIdIrqJmfwn0MNpeLAXXIyEPzPXoRLXGJNWZprU8BNeF7IxeNy8XZWujtJuSb3kY5DX47w6V1B8M
WAz3OLc28qCUtrclstfeSVvB5RDJK88VhN2RuEZLZJH8YeBcJ5Mz7aHJpmgtFmnkMjo/oO4ndoxW
GrbP8jOgk+APi6QiBFh+TKWzQ25fVr3Q6bG7MX+Wu1Bd9uNlfy9rclMze+aOMQ2w5WqJF1llk7g/
5A1SXjveBF10LVcv1xI4v4NdUD8rXVrTduaO+MHJO9aXO0OkaDpeWQcfiQo2GW6LT/+SQrP8KUls
WBxAsvj2XL7Kc0n6GorF3HDdlGvyNUtRaDwwgJBnWrTsBmX5G//vhfpfeaFMyyZ07D97oe7qb6KP
/ocP6vIr//RBafY/TBt5hGG7tqUbC5Xtn6IK3URwYeH5VjXbVrUlcuyfogr7H7rNzwgj08kiM7xr
8Jmp/cPzKF07hmubMjvt/+KD0jz7L5abaiH2sB1Lt1TdIGVN/8sIlTTdnAydF9/nuMSXB458zNgp
lKdmIC8xDaESdq+RUQXH2XMXH3Ly4o5QbKDArt0YNpc0GF0X0ogU0GFnjKNt0tG4lxewXNRGcmqr
It0JmTNgLQ9QXKLOVhuVcxoScSAXhbPUVzKhb9qi9r2+rg62BienjcCWiNS2SXmYXYi3kbNtkn7w
yyZL9p3RnwJwhyJVgvsK7va2NbxXgNto2qw1Hi/n3va4OQ7TfVdV8UOCMTJozVttdBlnN9nZ6rCM
M/n8iO0I2f0MeNSk91gR/ba9jAyk70beyuSavL3Z+vhaDjy0q8K+M/q83FmpdZv0agLYVcB4bJqv
YAw+1YgsjTF1J5+wCpjEi+DbdGlFwjUCyhF0W0zU1qlcFjS+DPxU7zIOq1rg77VJHFjIf6MgFFsU
tMaykLdruSnXtDx/HpM2WUCS+TEPbWUPJm3VL/j5ZAHRQ5HD4tVTi1vGwfJ/8Gzb3k/LAEGy7OU/
p/JpUNpA3eNuBnpfpM8DFHyx4PAhiHabqaDqr9eJc3S7yNp08PNjOPqAT4mCxw1HyUhf4fVNQa0v
3P1eBbCk9TYwJFh2pJtwt27tQwhneZeTdIZedamJWBLoPzj1KVgg/xRj6R+F7lbPQuZ4Tq8dDI+w
lGWCLnf9X0fienSKJWIAz8Fvg8wBtZyCPbd/GobuWPoYprujXIyjWftuYX3jA59SSn88JmxR77pl
QGUvF4Ncuy7GRWSvp8zXTRJHDT7+KBfyH/prUz4uauLcYFTh7Y942s7ry7BarlImuh9Q0q1jTX8z
F9nSvAyj5dp1Uw6oQXCZezdDvrEcc+kJlGvXhTwZ5OY8jdVGs5p+UWDkR3kxOnPOUFgOrOWL8uwY
hPXTyPDLN4vFT+666+L6mrHEXiTiOCxjKflQxlbOMF0+rbVF7yR/gpsy2LhLnIb0+MnBk1xIIaK8
zjOZxdEssRzWEtAhB8S1TPG4DpAv22mytaf2Af36MPvuUiiJpBarTt/DBK9C2xfmhtSycZUl7Xw0
QI6hnmQhN+VCp4GDRKIko9d6E0jaNS3YlSCj9gyOjKWhzGBJd2d6bQsiHyYuq+T1YTMfW1qLwQ88
735X6CoV5U45uoaBDXrOtkNLpQguEV/K9Fuk1kd1udjkC0iqiDhYFsa/1uQmXEpt5zENlrE90/IL
hKjqu0zEZx4Qm7TKtUOyxArYGdQzph0hDJcCCDWZ89g6lOnogdnbzub4M85qWuZKhPppfmHPJhp6
L1JecOQRBhh52E+44LdBZP0sm5YsOsd8doWRbeVXrJajHYHShqOiwxtYriX5gz4WWfXTUb3qMA0k
bd9qg3iepnbmioY4kswPjUeKY0HT1e/65lbM40dbK+baUAY6e/1NHIJLX550a10PvmJPSw9zBQen
AvqpB/UTfJB4Hybdq2pWe8+Fq6Ln3ntGy3pDA+PB23ZenR7jTL0Zsjjd5hXvqGISbZbKYzeAQmqm
9Fy6kBLdcXwbB/L/xuQtNAvvYIzC2DSZO6/Gkuho8H3HbESeUyc5UeLqW4BWwS+0TF8TXnQb67TF
CrEU/HKqlTHR8QSTkLHQhiWtP7wGS+TEXRLlN5Q5Mm4RfXxj5milHM6mMDt3dBVUvZzpFBPJnpjx
YWr1s1aNT260BHpaCLvUzPFWg+h0f4KRg6Jx3FfWcJrF0B1Ll0yUeozgpSfTK63/fD0JZD5ulH8l
hgl/zu0+FTU0j3NJIrrhQg2gxDzjkaXJoUQghvuXeK6SHeztO0W41Ggn6pTxmC/Klgm8iBLdkZ1u
nJzGyuDcuy2sNgz92ICgidi+FRAfZJUCVILZEtBUnJTaAyqIm2ptjU21g9aQYRsKWt+KkQSHw10R
Ct23zKpdI/VZj3UcrN2RINTeAhjaGR1OHoEA0epI3oC3Y2wNozPWbpZ8T9qsQpucnrt0uktrG6ih
aZB1YCjbtjAcWGlIzNSlNWoDxPM0vdvrgkJTVfJHQTrftzMEHQ78eNLzRLkdp4hfDr+iKbXB2yvp
pgrKbkeA88tYtqOfOELbaoX5qxAl2EDQS7kxVwAgW6iMaXkyWlel3YAFUKmV285OVJR98Gi6rCf0
wkrGp0HUzRb957QJ8X84bqed3dIqN4jc6GkxTvpI7ZI+JmnEzAu6dMvMVl+7rvEDNUHUnQqPNi6R
4Ici6jeqGn8lYAURoAUUfx3l3PX6WpsqWi08z2mJcgHhe35rsr7cqFB5NpC+tYOSDxP3Wc/XEXed
+TJfjgnFttc1xdfgmprzl5Yb904WLNLJcwKUCKJX8av1mje3GlbB6J2HgtuUw3WboFahqxOSEk5K
rJ5SaF4u1Sjh6oyiyMEI3d00YDteZidQIMgGSHmgyNp5+ZJM4tBZynFh4m1tE0JcquKMEILgC2b0
BW7v18L2PlNd8DhRQ9CKqqXcAoAl2VHsaOBzTWoZwXaDSmxsBEKtm7p7b4aVi8DTZmQwfIY5/uME
bNd+Ti20YYfIBm/VqPqmVMy30eZB43ioTceXNqatMSrm76R2rIe8fgZrcVMSme07YZsc6gSsI+NS
/ZgTekmzKdiTmECIA8gRv3T3NQ7Wez3xnvii93EMlKIBT3sWCAnjKTxAjf8Wk/FzLkMd97Z6Y6iB
65tqD3vfAHkRmbedxtiyt3UPGDi1oDpTlXNGnC+alvikGtXvsuARUfdk7hQpujyhYRAzkGXMmV75
de18jFZwJ0C0bke1OsfBLPxi4XaC5bppuxG4XROvwaQ86E7yCA0uoWrSPpsdAJMI8V9cnyI7Q1FA
CzVEzIC8pddWidbMnCox6fAuWfPc+kNyLAAGVeWCNxybH/S4uk15FxeIy2wbreFkThqdlXRnJJ1y
di3j3bJ+QdYLTnVAnrEFZwl9j+63FSEYYKbuyfj1VqoZtqBMtw2M+b4jq8OZlfc5b7ZRl/+MwpiR
+GzG2OsN3uX9iFwEm12M7Xk2SZeNhm7fleoJKhApuOSw+RgvvjC2tQd2BLlC4q60WkSlSn0/o65M
lXXkCIvEACCwc8njSIFEpyQVFUx0HJQNQu/Yj/FKNxBz6TyxT5OG0Q5V2i3P0nBddve1W3VrLYiV
DREs7FjMf4ONFDhT42LvxIJpjtr7oJO3wVLOiYYFNyCr7HJbroUJP5GbQyPWzaQwJFumL9dQtesm
j8R8OzT56witZEU+DqLpLKduirRgIxZgglxIS+Ffm7DOrAPUmFxnvGfwNNlU8/RkGLWKUpJcv3og
2s7pHJcqfwx5eRlKUDFMmSUBJ2jsrqZVFL4AYXsxCnXaKl4z+VVC5afSKI92afQZLgUlAMLNcV4q
I3IhRjq8K5dh0D7nKGUVph3HBJ2mN0iaoP//d6QXoVHtUQMjtIuj+KZeyhL51L8n4YLg07NDPPT9
Tr5ca4A1HL3fZyrioqKajjYo2KO7LGIVdo5lZMvpRVkGEsjXRFCW7+aLAQnXp3Xo1aNMGbsuAOLU
Rx1hzTKtO19te9LZl5U53Djbsy5WTmnthOA0YfVZrJ1eGmAkz5w7aSHOEmY09F2oZxpLJfNqONaW
NlywBQGJJTVpMZzKKDHuXRFqCQaGBPOmsLxup4YU5NjUniyjeA3IUN7zFNG4ytTwHPbVeTYz89kM
g7Uw3HslKzi5C025E0781UVGsquGwjlNTYfIvaTjGbRivHWXRRC133Nqp9vUcqajAgWKuDHmR3PU
eQQG04wnqVf9FecMnzT7Mw6n0jenvlzDibQQq3CKRDEmoWnI7Dutn/ZBznghj+z3rjCtm6qHPhDF
IULckqlpZuj4npA92PbQbJtafx+ZcmEKLh5veDSUTwr+AAJufmitCFEYKc6qLWNrw2xcWZmwyl76
wE6OUC1X1Ml+T2lQnFsNNGiTwmmS8WmqoZu+acH+BbVW30VdWN+RdMj4Uy26XS2sE2cecDpSXxAV
ajlXZYEqKbYtEpWUaDzr3vQAJvRMgfmWA+Hti9QS96b2bTR1cmtWBwE5czVg3d8YuahX6D9pfc92
BojOKbaNN6G8LePpTkB82oJRhQyndRvAsuND1i2Q27E6I3hh/s8JA01MaddlpVdrAtt88sCykxJm
oORqFxyjWd96U9zcdsXY0H7peZ6PsTgTneJu1aH+tiaKBh7Zec4a2CVGhcaY9+Nk3jexW5yIS8pW
iCxmP2v46gCfwbJyCyZm/mgzvkc/pc4nKtKHpndhjDmzoJWo65QTm68KrTxe8aTYK0OwVfrI9Isq
imG1I5b2tOl+8JyfjosWuRu1wzSjdce89iDGKNq6pPPUXvhLySfjvp2q/janF5w7uXK2VCPYedjL
YqDQuwI8z2pijvVgqCPPQws/B6OWHcOH217L0xPWb8ZzLiklbeFPDlLCwRiMlZZwpxJcUevO0Kq7
bB2SEX3Xxu2NhXXtVugKzrJk2ptj9tkaho3PD/pv5ApxiwoyXOfEzz0kVZjvUaNTTcGwpmvTjYOW
QmVE4fd526znWtMOdfoTESbTk4LjmlojZovOxNAwBIRON6j2Wv4juO6Nw8lV9rsoIvwlq/g2MSP4
nNvMrpknY60m6G+AclOo1ulUUHTYd5X4UdhMZGdw7QC5lCR4QGX/WFGl2fNnc7+CPs5TPufMrJ0d
8tYKU87ga8mY3EF29aM4CICTj4Y/ZSYMnuYhUcfhhgRslJLLGlMUZGcKoaK2Xee7lBk1VGkBwCEL
1+lAf41Z31mJwhR75WMvRLhBAylOvUcNSCkEody9qR2Lqd+aRdydPVEh2LUd4ECTH4ih99UKPSTO
kCNSfPspSbroUQvH1Y8KLo3XFp8peVC7ZJnjKCEmCu9uhBZ2VrX+JRoD9VHN34hfEfdFEW2rnhz1
HkK5z90V0mD9oakzObjoH7e5p0Ic0bOZ6jNOD73vGJMNWorCPszu3DJKQHl9kOKSrkd09oeodcJn
9F1HJa3cQ1XzJ1JRfA3aDQEH9jrMIweGe9vDiayLW9W0dqJfjCt11Z6Ktn13SKW/wUeEoL2rzY3Q
EHlmaVD61Dq6vVUoX13pTFvyB4g/ze3XpIYRa5niqWu9+laLrOLQmdqzvNE2c/MYWtQ1lNAabjWR
Mb2fkp3kG7R5vVaLbDqaasqJ0EWoXlzt3gRAfu4sfWsAPiOUnEAgq35rAq0+Ai99wDSnneOCM7AN
iD8sLQryBMX4tLobxmnAfdBPlVvH8V640aQHbdIPTIEJvarT80Rwxqa1nXEbYOzYHWZIUb5wCK0t
Bv2ou1G3TV3i6zMVWp/OPZIz5mdiMtkl2eAco4S9ixNP24mkN8AXIzwtCFneKnZCIlM01Fjm67tx
RjS0VFPHfdoJ5xM5LhwQ2+eaalC60/Iding5hwsE1x/moKpcDv0+LAitHbUPhhjDPsmnYtE7rTIR
5YeZVLxN3jXVNk/I2FXicZdXxd5LnW/BsP3FZHTfVcwiI0Wxz5pFGnlWIVqZ3oWTAvuzuZTsfhqJ
p6tiHis63M5z5lkHgfD+tk8K64Hhdb8e6kQA/iZOV1HHYu3q3u9mFiEembZlqBvFa8e2AO4r0JyC
ggF2p+XPFSqXaZ6UtRthrrFG3d22GbreMY4J19IZwBKAVG7sZQxQDbWxHWr9Vg7F1Ja8ptxCqoj3
57WlT7SJ6kJDP2a8VNynzbbLN1bR4UMow4EgjzDZ8Ci76cM4vLGG8URwHsUYButtS93aCiBNwbOE
yWlpFH1A68Vztgu79HOEUIhRpn90Wv01tfX2ZCjmyRMdPahUJ7JyrrFgQaV2QWCQ9QScMxpQ36PT
H9KK+9ME4U9NYkJE5nKjhR7BeBmcSlN3GXNG9UbVkvnoQPxVi/qsNeRmFVi47KDfWm4/PYWGs0sa
MewpRcFm8JzeLxoo+lGcRrepxdjbMWdsAExfKzyGNAAxU5XZ71ollAiq7fBu1eUjbTbwq1XSI8oN
gEsiGZ2nxKCsSScuQRly9hyHgoNHZFeMAw6Af3SYGf6AnfGYtepPzKR+97M63jhNyzSjIGO6KPTf
qBYpm+jGYZhzX51IOQmTDMmkS2C30VLo6DD4+CW0tVPXIcMiYg0RO/l0xJPSzjeCO9t8b4Xofpid
4Mk2p/WqdbHdJZjX0ca1t0obUYkCqH/KGwIZVbN/qGp1WisWwZRCM4OdlQADN8uaImejPeY86MIq
825AXf+YUo8xYrWkfCgsnKCoTplKa7Y30TPznFHPTI54Ho5p4Ud6BBK0S5Wb0FJ7TAtNvc+0YV9q
JpWu5YQ1an2T4M0BbYJE2GuUXZKXP9XKreHLIa9x+Paj4hRrctZ0fHKltsdP+A7sv3xBm7gh7Jyb
rOWNj0o17OZSCZ+Agu+HxuIcy+l/aAJC2dy4xc7CEBN7EHyHDD1+ytTWz1T41i0PGj8Kasw7DRZt
EJDIjby8P0V1ki2PeWUTtIZ+jpdPaajUQn3FWaIWDOZdWDJJJuCBtZb2bMRhtLHHBj4wzRqmD1VH
55ScM7L1cj507faNvo9iRqhJRUJheDumtXWqkxoYdJWmhzZJHzQlHrbewAFwvNbaDCFS676j1Uq3
rVq7dL8P5ISuozBKzxQmcKZ7yr6v9OZkDBABzAZsQR+NglaQox3oSH/qZJdQa3DbHRL64NZGx70G
cRnuGRVtjSFkj8xN7EOXpHRM2trBKlzma0Vdb6hB9htnUAy0BEq+kzsaM+ZaMiuVCpgYiQsnp2Qc
zPSs50k05/HWFETvtqidg9ipHzR1kfCV3G4Bi0z2L8X0qnXuFs8qlLG9FRoKPXxMkxPoliIb3vp0
1rjLhpQuRlNaRWd9y1iZAmmT/DSrcd5Z2WyQppB5u2rKPtosqVfq5BEI0Ksp9ciczomR36CWD9cB
5dWNOdbihF9xqymlQumbjuUhwadxsFSaToW445kcnlzgVmd0Wb6nJMVtq/4Xe2e23TaSrelXqdX3
yMYQQAC9Tp8LzoNIURRNyb7BomUJ8zzj6fsD05WVqcqTWQ/QtapYki1TJBGI2Hv/U70yeGfrvA9o
DE3v7DLbxDidT6p7DdKgm+JtSKh0jQJb/NraxdKhScuUsxmGcn9/sMs25OlwNFYNkTyaeR6tRAc1
xfYoIYvELtdBJ+VBh3p94G3bTaA8itD6apqNs3Wn72oZfu1ZD3ua+pYBPntBZ1gviVTSY9Go2TE0
9HPu9eU+DCBbY/RfLyXZOrk+dISO8tA71TJOm7PT0qmmfVg+FuKaS6fZCxMJJ82D/qDIOp6PBdEB
UYyRLpmf4TZzom6RxtpJ95X+WR191vpAvk3Qj6g4hYauggs3J+1abpUmtFHriFVuAli2YxmsA5va
1WHvmpP6FO6iZCQpj/s3y/rvSOaCjc5FPaYexo9kNB4QftjEmWgaz9q8dTjYPoUsQ4cj+blFU+rH
6lHxMu1Iz7sdVUlTZ6FcJdRun8ZbkZkVKgo7XmFThHV01TwyICz2nRcMzLdFtLdSykaTwW08OM0B
F+oCt/hnj9YUjWi0SCOz3OYJm3ASK0i3Ua2FTJxOds0iMtoyosx8gPddHCSjw8DEVT/OjUtn6nvI
5vaaxLpg69kY6epFDXhSONFjNLSPo/RagonDdYXL+kw4WbDFhok5TTvMOpGh3YPPW2mDwG6aTICB
zXPew50gEicMllqWGlDWs5b9w+G+bq2PICzf1dAq1k5qf/cHuYPkkhyzOi4Yu1fNvHCLZmmW47E0
Mn8+OgaulQyniauMlfXQ9/VaxBz1IW3TqsMWjblQka+ga6/tQmoLX/eaa2KWD41iGVtDgjeT65Sv
hwRalBp3qIfi+qzaDe7pGenbfU+ZntvNJXcd+4EB7sXTOEtil8jygESspdXILTqgDE3B1hpMY0vP
zeJo6N4Gs1knJrNdbSwQqOuETtaFjZaX8VRnRv5MURSxQDhE1dMwUSLo5d3w+imQUi49BHSbye3S
UDlkqqZ6Sa3sqzpk9dwdulvTUNlOmc/399HYhbk2RvnS+SkLOPDiTac1X3y7RdyJQzaw2+PoEkcg
0IcpxcgWaDEgdkBuJcDTLqvFJY/2mlD7V2Fy7nSlSFaK2ex+xfLvbCqPhupfuN/9qzsW6LnNxS/S
dMU0l2FvMs2S8gmNbaqMmEcYh5kv5qMNExXwCUWW08TsBFOK5WSfoqVqMo/lxEG4fx9W1RzQytsy
PFR3g9MxZLVqd6F1PuU7ErZdWDvxMhDYG9iq9+Q1DgFLPoHi/6IlUUN1Gw3baRiKUBPU5JYYkFJ7
Vdk45WNYQlXwJubQnTOkxg6aFW9KBSP0eOfhX7MoDFebhSGaufuDH4dHt66DtcKoZlcN0I8EUTCg
2GO2dyMcnClpnrhZyllrFVdzJOK7EQRvoETBoiEkVAlDPy9ZqGhz2VO1PN8P3CGkLg3b2Gh6htBj
9ivfSWKDuXNGTl59dEbiijBeD1EbEPBWEXDF8ecWJMIHPuIxWhBiLqZ3cn+4U8/iacj3rz9TDD1c
4ZL35RMO7RpUSRHdiNm7aEmnd37/KstTbG9/+/b+lcyHcFFi7wsRTVIFl+Sb3b+yf/vq/q0/fWCZ
rl+wND36BV5FSU5+BBs7AeGm72K7w4OTYjAUY7m2aCdzuvuDyem1HcsMOAi4c7Tp92bW9GUeg3ze
H+7fQmoG8gozZ4bG/aG1o2GPdYZKHcCHMb22cZppMs+faBhYTEJSiNidmaoDGoNWUPASbkTfZ/tr
wpVetQEnnjs1TFGZnEb3eemdgedI89o4ob+60+4S7DGxDpxs8aavoNCaMNPDx/sfAST2pBdf6+nt
oDf7+YCFkk9YLlkGdzbir0xTi1gYXLWZvuUkA1jF99ZmaJZaHqKleoAo89tDa2QPja7hkT9Z9hhm
S870fSIMOKhhlh5GG6W1GCMy1CTn+CTsSFv9f4LYf0QQk9bEqPqfCWJnP/vx/o9tFd/SH3+gif36
D3/SxKT2i6bjam0ZlkN47t1g5ydNjL+yyftUHaASy5a/C/zUf+FfYIRt2dpksK3zVz8DPyGJacJU
NVpSjT/+7/966/+P956dEBrAVqs+ff+PtElO8JVrXHTgGnzK+rT5D52PMWWOUljLT6Y7Rek1ZeI4
DB0lEZ8QRb8NO5L04EIQLaO62amsMD4cjLIFzKxpE5zeWmVpuC0dPFebWB4xkfCSk120FzsDMdfN
V2o+f2YED3aFyIEE7iqKboRFHWSGClsRDO8OfsIMNCNtMHjC0P8I+p8jDevXLaiN4zBMLjLbXuNF
eQ7Ig9lp+RMxkSvG9BGlOuoxdI4bL4mP4Do1A5yMkZgRJ7h9jB3KVvXajAdZ2pBISDabF4rYRQYq
DSUkmlPF0qTVzI+6UMlR+JZFfo/lvQob0zo6KeYczHVn6dSAhrjPZC0JQakefoRD381wiznmOOIz
U9ZOUUySnZA/WnJCSiehQa4Aia1KkCieHKYZRKQLrAq6dVE2l3ssKONLRybv3TDQxpXL0ffeB5NI
DvJnXLOYET+FG4TyLDnmZq7eHiI325OT6KP3VxZp2j4BsB6COj5kqdg0acY/yRekq+MUNJzI5Dkq
gbqHcT4B1CfHVa++Ym6MdDhRKyEIWJWJdi0VoO+ohBc0rJnEHMo6+NBy2DJK8OJWwzmgxsGx+bWJ
vCWRrm61lJl9lEa/TvroYEXhTTPH/dDxNqP00Gnt2Vfdre5tnYiuLGhWpK4eoP6eRDjsQ8ZQThnt
OifYlaFC9EZ4CGyVVREccm0uYALJtlnVglKTFBY97tYmeWyYyxw7nE0yiVHRUK2kMpzU0TrUAwHZ
SM4d4X8AL0Uzz8r2GAVtXUtDjyw2XYoNOjUD8msVMb2tbeA+7hh7cH722iKoGaTUxmvUwjQy4wev
WzpM/3Lf3OS1vwtTWGy6t1PL6DBdYc3trk0FhDJG37ER/TA9/6Oo+/P0MebKeMXz5sAM5aIV6zJS
3wYV9bgWz2No+UNqTakFizglwTYiRs7ozk6KgUQJV3wkPAyNEMMEg4wTrTv1o7VphmBHfGGkmcds
NI+6zyeY93vy0jaeN+wDP/6wPcZWKnrcoIdQIaIDaZ3XaU2OhblREfwKvOgwXH+zc/1g28s+6i+W
P5y7XLyCSuGjq0FVjg5lEd7uv2Mgs6MHMqiAGr1OwfK48D7cyrZmcdqTXxvfpIrjiqiWgqviSxSV
hE4I1l89nFrImvgWvJpN+FFGFZtEvSKkbqdC41FEBG0rPNDwbNwsWmQlPBhShBJ0zZg8nYIxOkRd
vSpC1qpSkm1G7nq/Lov2LOLmUioJkA3bgf29J/XUGZszs5nM6886l6S04lvVfsXuald341UW43W6
ghgB7ZU4OpAXdJs+mGk94kBzlkHHaH28VmR6tNqA+BmaAW/JNRr4UeWMLIMNBVs6ox4+wUg41Xq3
hkGk9wnSyJLnKwGyI9Kj5DLEH6LrzFciOpfOaG4CYX9HJz767AnMBJ8bxUcGHxyiqN9Pry322Ms6
wP1A68kk1NdhmB5CEgawUBj3ltksRoxNZk1CBFcVf/RCLIPgtWurpRb0F11jis5icopqVQQoMWrC
bZIrOOLaaOVrn5MdEqkjjKttpTjPKNJWpRlCJJ90Mg3b9HiSZX/yzR5PMXNRp8s86bFGGq4y7NZ2
SliQmwU321NeACCeHqrePIpSffNL8ppdb4GHGVGEqnU0ZP/mmO6X1Oxmjhl+YDq1v6fvsJgVj9DU
YZd51lHDeFE5uV32YOBJa+F9wqxjU4zRxMwHD2svY6GecjEr8Nef1qxpjHvjuxVGT2oW7urSQKkd
H5Bfr7Ke22MgVLLkk7aQAJTfKqN8bJpx7+T1BbLUaiSNLXT7/ciNMP0Pt7JVBo2e9BgODbkyPW1f
mM1b5fannrVZiuZSMDCZhYKQWH9cQi8heC1ixM5tNWpNSgMdTxqey7RhM0uZjDseHU62Ohyv4Ai3
uii+6O61SfoLfQG5raJ/0/33KnDA9C1gjegw7QmqI4+UwKvpJqp07jFNC0gv9ezXpskLGh1OGke8
Fo254Uz0Z61any3BPc9GNYvak1+Ht5rfEafsbjTxfs/Qn2EIt1pyCx2CAVGhl/5x+l2JLo/3Ow7v
LNxcGAQp4lutKEcNvtQSx2giqKHGWiFeYfjQfWFOTbBMrqOJUmqc9gZjg5LcRalZv9hhcRucGmAl
1N5Cz5rs7EwMQ4h+hOuF/VNn7UK22AdiXWi8BuB3qyfTUFoA9/WXOBjxMm2rBQPBCt/n6BWS3smB
jrIfsmRfa9U3in0xM1y7XpKIwKEHBSrlnK2VeWr21PIw+7axeukn629totLd/bbvX93/bBiDYd0l
mA9I6ykgTHg1hpaxS8Dqd/ev7g+KKH9+C0+Nl439BK2QY8OGuLuMOtJ7aUkTXbRG/SAbWhHc/hWo
KLE7h7geGHOnHIEEpoduKDQCHLHCdEfzRWO2Og6Nu3PJJMXb/MUP9Grp1XROtpN726SN5k3cFqtB
Da6a1AiTBiayUYMtnEbdFLW10mxlORIw3Y7RMsV4qWuIRNc6zHte7erDIhc6IoxpEv+G+PkxDJDF
YpD8Sc30CnoN2DIJFkWjVPucIcCvDw3NyJ4XN25GWR2lX/YriqIQdziEKEOwihX/lGYiW1J/Xe2Z
ExMWajobn1OArBP7VqaavSyalgixtPlGPs88RYSy1BxnBpoUzBqr5zSOBZMDWS/yvJsaFytiu1Gh
dsPn8VIW9hjqb9jY7rCwO9oiJw64VedRaW+yfHht8okhxW0elmwe3ALp0JwTZzx7BCpysy0Hl0KH
ocPXWCWijVk1cyTC1qCNsP31OkPYIQIBV6wj2r+LXg6XSGT4xbmzwrXXoxncAgF2ThIHlIXfFfU/
6+bf18maiiQj/7We3v74v//LFDb2lA7xr/hzSCxFzE91coprVz9566KhpE5OEwwtJsvUoObuhoFr
wVgiUpSJ2lzzsfFR+mDdVfkWD4ln3ZnHCzG2x5LNCBx13wjr2Ah7V9VXM4P0yTkybTBte6qS/uwr
3gOmO2RPhl8d5q454jaixBh/Bi+DHd1CneeXOttjlzZbEbirjPI0RXUMYLINCw6qlv2FzyzVoonT
d0bSeYRrcC3G9i1zyWdXq33gdm9SUJfHwU0a2UHk/KbB3inCXOaS7DGOQGpMVyGr3G7PWtMQQd6v
kuzbtJVKGOMlyZLmWK+ItNpXxjTgas9T7QbAcS18HPjEtx4oAE7EOvW5eyJ84thyYLQdGd97WrMT
ZXVOoAYODdDiUCDhnA5W49UJ8S7EXBFFx7rJuqtl8o7B4Q44Kj7lFJK1/T0ylTMrrF789YX+lBs0
XWabRc1/NKyOdO3TZcYjSsZ11wKsMJKtMBDBe4Tqu4MWxAlm1P1JWDs3934No/pDX/b79QVy9e/r
y9aZjRumpulQkz7pdAphDBBpyMdDJn9NQI1FGB/AKdq4WXYqFyNODi5RdFOVF4XtAiEMToPlMid9
bqrDdcpEpMazyWMmxXNyqpojiu8SEqgsuJ7Wd4vjXmSkXFvlyqacl/1pOoMhD7+2TrWaZLJTwdEF
h0ZR1lVrrYHrJHzSWeyYGzcZ3jyXqGXdAGZo2JxKaDfxwUzUa5JFu5BFF2LA5qUdjEkTaHhZhcmB
GTR+w93ZE4SB9/usGN90iZFYytUMxYOFAKCto0NqcGqE47mPh30iKewFlYFnRLfpPRujeh019RqC
uRWgs1X0XZHg6oLNiX8bBfXSl+VSt6plD8Xcs4a97NV9zbInWrzDd7Ip4mMN/9p0X6laJ+6m/Tqd
o15LmJrvL2pDYE6TfEyHtt32j2m5TH9khbNuk/6AdIWZ40cZhytS+w6W6Aqw5/EN6hah4dNBNscE
CnwcRix3pcjUE3zm2whfDInVo+e7ODkRcDfzC202xnhbsSmHUbwb4OL4tnrIY/qFUB6bPro1gzxO
vZVGVTnVROgWmR+L5VQqmoIegzfN7O+iR9qpUIIdgZOrMmzOGh9qwL3RteYR+5jT9D3ICKwcFBvx
jlSjQ0rT0/bWwa8IEfKByoIIJNbFEaaOxaYIosNU/2Wyu4i6fYRjed9qh+ZiD92bloXPIyUEbPtn
ZTcVLA2tnOqGB3zc1toY3jA5PGhpc3Ft/yYEr0oxX9WUHiFphzmZKuTee3vTNF+nejCBTlpy96aq
+RoL+sQYS6ykPef+c1hYoKg8VzxcRSxeQ89fZq4OCWd8a/3mbGTmpk2xWmnDne9Q7TrlSkd7Qx54
YHurqSKs65gimKzKbGNTuOf5sL8veFpzBYYfsOKm7/g82b0EZxe2mcvpzIhzeXRiEtExv9KTbju1
Xqmoz1NL1k4+ON6bqtB9Tgtu6hHCXLCm8aYkDnQHkEKjzCFICNU1xrNp5o/wmgo2/xGXrYLeiO14
qmbH3H3/611L++SdfD+eMEAxQdkxeRaGik3z772T44FYdl2YyaaSA3ZgfJBjRybzF6oxjmUI3DOz
b892kzxQbDNJ6JiGgjnRIU0LqwIAmIHs+bMamikakPgcQyeatu37E0j9exEOb20ZfGQOnmc2ljpm
fyRJ8Zmwy4Vq2d4Mh53ygaqFwEK8qfQW57kA1ayio57mzEmRkizVGJZg3wwbo8hRHzTNKZFFvvZ0
FW+NvJyMtQ5pFjCMpdYhqMtFxJKUKyLWbnnp+FgmYjlHnPilzKjY64wKXCVSanZMJw8OCwp+r2dr
4HT6teY5rIergyygbT/U0sjnGTf4tL/4o7HNwhCsVp1Pu7ol6v1SZ3Oa9pxnYOgjPlAzsipvKhIS
u+2ucOXO/RQKlE/e8bsWms10hsf4FrlGtZoglKIb99MWCKRxcFiR0/1XSedZM55buu84VE/Ts+F1
dPD0ft11wS56hGS2zOhcp1URSXGcnsShKy1pgtK4OSs0vYyZd3XeESXQXrTIggo1vA0JL4DuMhng
bTvaalPm9dnJmrOKiStyI23oMD5Em5zm8GOrj7huLobVn6YbGsFgN/ub5ffvQ0RHJ9DPEja2CqbU
kLr+fvUFIaE4YQdzsSEpuYi28MQuUOLYCvojvpejMuwLpkw9sWl/85v/pCzTEYyoBnuf0Gzr07FJ
bmiTWoNMyTvXToMBOxbNyDbG0JHuizFQAM7Z44WkONZxOhL/5td/UtdO5YKBrFbyClQINOqnXw+i
3eNKl2cbvaaUohObbhmFJe2o7Brd2TKCGzlvdf8UmBhaCno+xn5+OKz/5oVM9/en8tQw2AEsRlrO
9P9/vAKekTqYKkAImUrj6VY3mdvEyt6W6uOQMzYBy5QSkU1hEmvF6cbqmkquqUSMY8Z5jtiQEkXp
9/LXr2yaYP/7K3MsrOOlZmqSYMc/rI0cD74xHIi9dRoKZ7LeDd94UqogmSOLYURnWksRNd/vxT/0
2H0QD2/MqS5edcrM8KY6/Zvh0x7dh2e2OZ68tW4pL3k8XmsaeyPkxh8Y0jD5spJhPdU604DGcrp1
FJobn/ZgmmGqNX1E3J8TP9zZCSe0wW3Hteg8G2edYu777TkkIFfjXkU9VDAacG00R82wLm1cVYdu
E9f4xAmXCV/ApuKupjpK9aplQRnWJ95V8Ya3aFRfAFchEWPsCL5ka83ZhVNVOA1PH97KDN0FMzRd
yJYinrMjVkkai5mOJ1lPgG7XXqCjpX9zh/7Z8iC1GAqapamm/lkFrseBk2Q6JZivVxBL1VPjxLsk
/n6fO/ZXrS63f33ZNePPrjsm/hOmYVPV2p+uu9MhxuUvsQyjHKvi8BlTOCs0rmHWnSvGAitO5ttA
ojqxRe5MbdoLYMCuEMnOYCuOW3Orjc9+lW7T7DBSGThOM+/19NGQ02JQGdfF7XAyOpcxq/5Y4epa
w5i00oEPkca6Sx9GukW0IPvpeTsbv3UFzQep0IznpplpzEpw/GSn6f0e8sV86pBaZs5wApbAffMh
wWOYTFAKBtCP9VSPp1Cxg+o7nEOGOBER6ZbMF70WLXSZb4IB/7++s+nBNGSDAmmqBy6sI6csY5jw
tntwbdijICFvWt3MACkvOm7PSeM9plF/7SQeoUEzbxlQM580XnWMRRgXL2PT+FoyrM9o1aaR3nQa
hGZ8TIbqpWw4lnWGVWkAoOGfCw5R9LeNt235jKcyKlKTg2+LV52yqSNPTQyYGocf2FBvdM9c2F6z
GvL4psXuTqLHN059bmz8wdwM7Nptbb9aLcQYhuHMc/bDUuF2hY15nyJn1kZvRrZdf1ekT71OS8/7
wM776FiTEC1DH0Spr7V7XBzfXFscpfa3h8+fdGyGgH8rNeix5Fd82oJHqWSFUIhJmobb08C757Jr
V9zZX6a3DN9uk/7Nbvtnu76pMpCzbRi95pTO8fvjrtSHQFK0stlGjKsrxvb0P39z/9wrtk87urQ0
XcDn1XSUyp9+SeAXUR2raroRdgsJ3ySyXI/HS9kjLoGMhNZiBvm8OI8jkxObzkdT95UffUwzyNKh
GKmtZWA4S8fUJhxq4yj6MWIo3OriVbIRYle7Q/C/J5Zqjqvrd9vi1xQtbRnzLoFhybQRR0l/bTz9
2oZs1SW5MVARaDkTBBHYx0uKca5/40Y3RBxU3VC58SydmkhpjFffEceIErk3GFhW6cGU57HrNyZj
4OlFmlTchWUdB8O64JfAklm2dv4lB3+B0T8G/SkywoPTNRdNmq9e0u9tKzykpXGAurNUqmE/FW9T
QaWOcgGr6YHlsR+9R9ulw6tAU/SSdgzsc9a32YvWyALn3XTZoCGdUbp+mBwXysDEls6n7RELI/jD
ZG1nxzhlUfpPv04t2WhapPSp1VySim6vkHQ16nzqgJweORuvxXVRvLKDT/XjfRn87z8MBn4FbN+Y
gZXwJutP3/73JUv4739N/+a3n7lDvP/67hC8leSHfdR/+VPr9+x4S96rzz/0h2fmt/98dYtbffvD
N8s7Yv7UvJfD+b3CX+OfQPP0k//pX/7jP8q8MWDVcSP/z7j7c9aQeTPnvIyD9PZ75P3nP/0n8m7/
YvJUoPF3C5YJRP8JvNvGL4YpqVmNX6Oop1HPP3OqzV901USyraNUETo/9Rv0boDKMwM0abWsiZyM
4cs/P4WfY8S/gt91Q/+8fcEeIVZHUBeplqEZnyvIJtCjtAzhgdHSeOQNt5ISnqUmdHsu+5cSKOhM
D4e/fN+2C5/Q6wdg1XYkqLoxLXsN+8/JVgI+3pGwEldiT+/AFlpnirYzAMwWwnfdpTscB9zTNi3u
w2EIbkIbG8LgVYB3oHBDYKNN7Kw+W3hHjChC2jqiVMvU+DK4iLeSHim3NjbuorcQjEP/XpO0g+25
Z9vzGJe7lShBkCsNd1FVUnabaRpu9IxZR040iEw92KfmhLoV9DMajmm80FlZ+xkJi7AcMxfXz77v
F6XaFXOj9BxSYAIcpoSzAvMCK+VMqQiNqKo8fqYBRETWGtYGuH8T4Ky8KAIt36s9GfNFZ28TdE1r
3e8JdrEn4/awfFDMddPbwT7nlCLCrKu+Kkbfz2A5r70wdFZKHAiIXfCDXNbLzurSH2UENJECdC7a
TMezP2qwvSeKDzmOqZOYWb3GWfAwtIqPiiDdhGEwkR4KA7TO2eqsqn2TSW2Hbf/3sgqiuU1s0Fbz
tjLQTLz2K+RdQbFN9VKs0sRPHrzexXyP3Q+lHSjOknpwuI1t9ZAYX0xG06gHYMaHbnc21JDjLqap
t9TYPlBJeq0MqEaSs1ujD46USjx2g0i2leMhuvYxKXE9qe7NRtmjno53PtrHY9g6COCc/AvG9VCA
m6FYjIFv4omQDSTKLGOSSh9IDoG/STYKLu/dqkQg9zRm2kuaj8WDWsprj8Pk3DAphgZXlWdElYgY
lWwO4WBA1mZ16HmgBmM5QVZ2nc3HwDWvbkP3rrvGFrzqLIbAWBVxOLeL3F8WSXpSXcvdGxbJ7b0e
RAvyF2hQojGf9bX5VGKNduYDhT1oceZX3SXHUX9eOdBUlNgH529DazHmOIlFUdYRtu4ZK6/8ofF2
ZzRO8iQivCYy42ueaPltmGN8E7tt+oTiLpkJtWoxdGktgB3qpZA6KM3VdJHJ+FFapGlEqEJY9xaU
w2I4JL5UTjTmlqfme79PznaqL4OmfhYOgaoDyWs2/HU8f6wHp3INbD06c1NIQz658MRzHXKjlnr4
5BM1EfTURkYtjK0PQTqMYbfWNlQJ+JXoRMym2tfK+ETeUbQZnQjq8o8QVHsnA5VJf5I8W319pNAf
njLP/ZE0Nnb9NKxcV5I/Kq9JV35B7DwRtBOHHRAUPeLMFnq/UPK02yhAInuSrDTlmxycSxGUxWOE
UDiET8qFQtVtL4bQfkBv3OG0USkz0DRnF5XRFxXms2I6zgOBgY93e0TbaB7Jc4wf07V3RB2yz6w+
3PeGrcwDT1WXItRR/9oUJwrZ646fdyszIzazx+UhasGdqh5JU4dHlVMXK8dI/UupX9PSmieTBXiq
asERg1FtHjo4fmiKPJG4eWELkqeuaz78yiDmIHWhj2ZJtqQttB5UDPCxXzCWTtMggSHvbB0WWC7Z
EUEHmlUcey+QD1ntuEz6iXUdAvSLTY1sXtjAVHkBARTbqIUNYDlHSmAsGTAaiyF3Aj4f/Rudr0Bs
EDlr1W9+VEBjXuzpa8WLo01o0PnWonyXDbBp30XaogaYXXahnZwWQxvZe2QQX+LQ1bFbj2rIkhnS
KxzCZ9lAEo/vKaeRocESN/J26Rv2h3Dca2n4yTzHIWIWKJZYZy+wFYPjYGMLEBauy+vuH/lokfsM
yblI3xOmQF/KRptlPfo6wUhfFWFDKFFCL0M3bpNA5IXttiQIYKm4OkNihgiLto1R4nMI+HYdL+Tw
7uZpsK4KfKdQDI248RYvoYmRftCWhA3wM9A6X5F6IKSUXjYvRP8llWq2GPpazirCxHytQiihpm+j
XeyaTKsXOGG8JZqXzPUIZLdEZiIHPwRvjJfEVlQIAbU13S2GngYclQBrAFer4fp6w4panJsS+hZA
CNNsY9IpjTCqPdz8Vrz0Te/4W3By+SCE0tOP++Qojah9LQToEuZuOrJxGCVNHwlkCdt8D0VZJMOy
Ul5E4H0Zqj5YmrljbAenmudD993syb9hEAPwYlXJFuuRr7o30hXG7lNZbmn/2zNcE9BK88lWRXDy
Ak3DpL1FdWKRxDVkvIlKBE+lDyuATKsUXpbhLZpRIbVCHAyXgJU2lc5Ki7x8Xho0oUZE5rBWC5hP
iBzGGGq+qh7s1hwn3QTOYXmqbuw0/D6O6Ko7GtDZiEMWO92aQC5YZejzvcpMj4kQxbxOiE/w0jBZ
Jpau7yTqXI7s0FwOPpwaayxwfhYD/C6MYEajfDEYDTPiQplI6HW6DLv0Nvg1wk8n3I6EYc5qFHAL
3ST4xmeBxQWVdCYrZ5vlJ8sKvS99omySvpgIb+OmGsWPQUr/MIa+Af/XZPOpP4bE1i5ptUGc+arJ
LgcZ9F4muCg1XG851qwZyEQo89A/FJjgKAZCwjWwvbLTmvKrbUXFpojxPHaQFy9cVClzWUlr7cgx
edb0ehu5CsES7N8E8rj6CSE+lYatPTmWtQxTJXgdom3YV+7G1vVoqdNvrkTauzssjeuXqBXPdtA/
Vanmv+LQAl2BuI08bMyL7Spf2JZAT/36RWrY1oi2mltRBA4fMFFyqGDmXp2pmwirgkVUN/EzclMy
kmJyRgqVPU8tjGQe+pX72lvDN32o66PGNG7hhA+Wp4tbqzKl6mTn7muMm2zUenvf71TsIGp5M337
1c3dm4+zzFadfAnQEKBG82L54JejuLSyhO2gcr9oXruybWK+TMZjs9L3k804xBo2V/g8gfoCF5v9
WSRte0AJki70Uck3FkzL0fXfCwXPGdMqw+fIZZ7R2oi13cYwH8OOz8MUmYVGj4AK3Ni3edSJDwyF
2Brjh04f3oG5HqQv823R+2AHqrYai9zDJherkijAuqsctHSnYN0uhwZxdnqOcGafFX6+c/DZvTg1
ixhDxfatx3o6twpoihXMTlettti/keKYPfNRMcWpgnzb1DS6ljsSQxGX6J2guwWetObItRouigkd
TSsWZh/4FwspNHUWOVcrPXattfQhXjhJ8YWzd0WEQrSVRQD2rZrnJq9Oerd1s9L+Zru0lZU2Os/w
LQykFWN6CCZszvdqRGejmAPMv6MK9OcCpdQix6FooUwLBzpEuCThVZkpk7+LmRofYdWZKIuFtUlS
9URE3XysXgSpKz+Mxvnq6nnwqvquPW+HnAMuFJh1mR1O90w+vezao4UHmiLuREWouKySMIPWNvpf
3VNqBAdXdv27h/bAF/74daiMZ0Wa3ysnzc6p0W4H0RzYj9hBbPKKY1EAydrBo8aynPVNV6+tjhgn
DTNGk6o0mzv5Mhu18t2tuY5E7lqPdiv2BF0qcI0+DLfx9wXEskWoEhCpWD32pxW4rCYjsRoUATsX
+sI8Hd3gZIlFQnDf1W4E2p4OijxeGY+Zi35U66IfuR1Fi6rTBuK1+pcCHkiRk1ThDKPzNWrLg1vw
8kMp1Y1Z4jYRiCv5IDXkf/0DghAZRaldL/4fe2ey3LiWZdl/qTnC0DeDmgAgCfaURKqbwCSXHH3f
4+tzgZ4RevkqssxynmZudPakQODi3nP2XtvowMkpUZIDVCi+lHy0E13u8IP2iILKCBOTHD3f+fQs
PWZ6Vn0G4YrX3F84LDr+UIVjQoZmZjNDfyoHoUGCjIOJNVZM5bwRw2cMuAYOrfHLBKa1iuUCuwdS
H3swsdqIi6+xVHpyH4PhzwXj8zYUywehBT9XpDONzGhrGuxxMiLkgnCnDROw4yh3FBdKIBHQ8YBJ
LhcIacdd1A9vEnAI0hPxkygiXnmkK4Yz1Svs/PgdAiKV0l4m941MFTufgtkVDZyXHPPAdf3FfJOU
pUIDP36RJkzAHT4NoTGijaSNOdQoLCWRXGIab7p9YHSNo4Vqw4qzAsIB3AnXejrtBuaWK2S4y7RZ
/2wrsLYZaiGHWIrI7v32Wo3YRRqT4HllDtbgIokRmYzebafwgVQ0HYleZ6KQepwr47HAomSEn3rS
J4f2K0SQyPohPmdah3U1GiziO5p9MabBFnenehj7Hd0vUAetjviuVMOjJPjkWCQApjQzPtP5QFkW
xqsgiw3IN4Z1xEL3XISIphek22MypATQkMDXWUyQwyQmz83YlFr1bYkhTe7YLzCaCQmWQorUiR9D
nZr7N2EQMkebc5F2tvmayyhnC7TpG4RyHcYkamnNIiSmlToo7dMcW5YjBOZbPBbeVPehJ+bpK7L5
N8yPm7aUDsYQfmI3zR0MhC9CfQxVJF+txUK0wv4tx5y0en8+d+30hm9uPYuNLQ4psQLY+txA9yHu
MLKF4kRRvN+yMNkTy0gBj+6kRgAPsbCp7OImQDbHqrimG+rl2CyJl5E397Aen3MWXnSN6S5rQBs3
PlpkomCJUxMIqBPPKpovVMWHHmfvTumqjz6eO6eLtEehAQgJCk2EN5clSJSfk8H80EHCcuxe8i55
8ZVS31ktVfZRPKk65WAm9vc3KmagG1WZeJVf79Sm5MRRKtLKF2tbM+YXQEDy3i84jkMYAKuqhw8w
FIRKasvu1yXZwCqI8kFopXvfsuStD0GpyCjpTRmKxirVd/VgpRvUGWeUxE6r5erWmrJqZWRLwKjM
39T0+AOlVO7dyDIbV5y6Jwaeh6hTmONkTCIzX47cHqn8uFKG2beHDAxqUu+DJQnhXI6xtC0bbL2o
puEwaoG/FdovIuwHp7YMUoDxrbMIrE/mOJnrKDFGd8oIXrv//SAcOlY95pWVlbZTlUrbxUzeaEl0
ykbj/cpSxSeKSt0RJSGzp2VMs7rhSZ2zt1RvzzJob6cbhsktBOZRzGXQoRcECFnQQsSAIqcfBr+Y
DdXM64PIVsnfoEN0G0bCB61eeMyhF9GekkwpWSXkT9i9ka1mMz2JczuvgrmMHU6vz6JO+Kygh0cS
Hb4yM5UIp8rVtSBu4DUQ7JiQYDHQTLGRk0HGR8ul9iWKF9G/GUMUup00fQ/5W1ON2ZMsf+uz9ZyN
EfLqxLQHSJYoEQjSUyZT3qThOZuA4tFlJhBYAOmRNq4fjtI+NtpPqZI8+qsAs2Rj08rmJQ6k905y
m7zTtmonvrXUAHcFKERtmg0yHrvYKwZ79okSCmPa6or0YVGRsLWqhY0BNj1IWNvUU4XrTv4uhco6
nrrJst5lKmXwAqtFlj1QGQvMYK83JglRzdSDvm/XhTaJCCsD1Q1Q53WJMpxbQDw4g5GkwoQAwJ/F
B5mpvtPWTYDyASlr35S7Ql1pZLCSEm8S0CN9DWMaUkJb1gBURtgv9b0vkIMQxSa4hoW1M/CsWCtu
YkmSGc4B3NTa7DYjjEq4cKOTSujSBTUIz0ZDkK2JvsntOyC+fkIrKCnANQoRebxLBFzFbu3VRD2V
5PImeUVnuviuWOvaYxh4kdGbjpCO5/IWGu1mGNHrh/WzhZwWh0x6aay0WTXRuxwKBYKNdAl/TPCo
G7ewZUArKIXM8onjGlhNCaAz+y5bdgdZqUiqhoao1cMxFIgfowXmjvLkzj1QMrXMP0R0yxU4m0qM
UydEgpP4C7hJBWMKpfFjykevVzjLWUpzkjmX2BnLOLAgK6HF6GNonBcK5iwKqbWsPyL1y4zDL+qG
Vhg/jUHWrRJF4QeqXxM9eRv0pUS8VWt+OQlLsErorOZrD2HAH1wjkoKJQkMAhUmOOTr1BzcJhS0q
aC8QSXsG+jEWY76iHQzKvXFEYCkrlZkyABcdl1QrbtVFMc2iai/GwqUEtUi15xzU8TXqSxCiUAQY
4dcx8xsmR48cI4BJH2gufutyFjOt1F+CfjwVOhuHEgWYo0cKTLtIFj4jX9FtVFHrEgUm5mSRKQB7
TRt4vrhqpCpbM6gJNhKhS93q2NJHRtxexSBTvMxWTWdd/Y7n5papoGEgKsbm8Nz4OpSM8VfkJ6CF
6wkhvfIpjCQuws3v4+irF6VHYx7wrPbbOckBF0iYxgvqRwRBuV2XfhBnLdrWMH6hlcO41HL48Duw
UCFJl7Ipy4StFemFjST/pujadiqTbQBz32owZJbtW1Fp14FVwFDE65TBnDaM1/SIRwMFMpqwyTLD
DY2CqisdfZTSCj8onOGklGKoMcqXGVpYPKTZbg3ggV2bPuMl5zv6zaPBKkTsKx5CtQQ6lqA+s/yk
DHwJt2qGyE+BhF0flRq+IzmhhT0PMGto7+FxIT9LVve+Nm2LAW92PObPxBsS1iNZpJEzL2vJRJ0I
s5vULcGw7OHpsroxM29SN6NkftX+8Kb2WgoikvljkZsrvczP1VzuBeWSwhcWquecv71I2ovFPhWY
TlZFrk98czVDkQgS0qI0gHWBzB+gUMcFxEQWAFhnnfRue1RTcv/qBghRx9w61ISnPGQV5Mfqc6Lc
ksSEa0P9o+DlMzXoNgccFNTj71JNWEYl1g1Z1mRDrXoLTRxsmq/MWyUmcCGh2mIN4e8mV06tZkwc
nta2M7uV3BL2TsoWUszie6IOtoiMIkQdaCWAnerdYzVn6lbM7JAah6NlybRSh+UX6R6bpWOWmr2/
ba3w6CdNyKocFN7s5+TJRees95mYUszJq2ix6jP0oikBL5gjZO1FBUUemM7ZHz+hNb5j57frCHRK
iJiEVXjqSBlEkomIBIqndAeZwnhqWaG+E32SwDG04JzGul1TllJLjjqhIypNjElgsjjjmQ1rzDoE
IRCB9EU1UkwHgcNKhmiFjxgQXSppTmOU6hbhAyGnWcfEEy+2kMcfehgM21GsEiezIkdg17e1MSGb
28BuIUeafqBxq4xABmRBoGCeUeA3dllkMgfq0Nf32i2Q2MrDSdekjzz9RU6jcjNDOgQ1OVMy7JZ9
M0lYjQxt2ELxyCFpifQfU7RmXV/bfgQDCeojXGl1FZKs6eZEb68bOXqc466gXK5CEa4oflaoGKw6
wO7sh0TmaKVX93V30s5z90ssFdUZ5sLkLDcxbQyltSxMBe7l/jrJogWp4HEu4bM0BiUJ0bBI047h
AOXW0thBVZgWiK7KBPNYix1PHjuUEGQBoqk0Skfx8+eJKlwdBNcSDwL5eNFL0oI/1Ab13DNoWRLh
NZFuXcRKvUohYg4ZAtSRyHp50bEqTttrj2UT19spVFm2JP1nHQbXVic0RW0Cxh3UokSO1CuxaZ7M
lLRKAGGGa7gguG0Wk9t2ygMHIbBsxyVniJJC/bqeOTpNywKwqYrMRZTQuqgoVDWyJO0pqNhTfPFA
V73H6iF7CfYnvpf5O4+tzIES5+mzlKP11L2wKqZVFL/Uk1Be1AD0bc1u2OJK7FL4cRgbVmFPWK0l
PjPBrR2jNGg8UxNhBpL+6gpBtgv5FiRGtU0sFmGalSlnMZjfwTzr7NdKcerDep2l1S3zkf4qoKgd
bUpZ5A2lK2T+R9nNKQVAOt+9gn69nNKNnPK2mAJUt+qfqfbDwelgeE27Ucm+hrZ3G5kG/Czob6qe
n2eimggt3lT4zu24n1/zJsFxbuVPo8GXEh9MA7Y6jiRmvAPz4XfZGJ7MnBKGJQ3iqtQoKASYZoWc
HG9WFRXADtz/uqsiWcREr4PGnsTSFqN1rJL9LI2Nh05kCWuEOdkChZsI9ySvnpJONDJwG1BmaNi3
RGT5D4JvPDWwn5gWUPqfrRVlTJLZwIMbHONWIw+sNUFAgHShWK90j1OtEvtuUEtvRCLLeXKiBr+z
6UtDNWaIUAWlkrYfhP1HGQ6JFTP5VjfZFJ/KrH6vh5Y9Nn3TmO7q43gAtgBtjLq7UE4UwwzAZkp/
SZa1gYKSHedjm73oI53DMNGZc4kVtM+eZQpxuRblLmWzsBflcXihu4iTR0HraSBh7n7PbJJeU7/N
MYXsVfIuQ+Bl7HuR8qEgYJOT7CuT3DGwHopJHx1JLh3DGg6yqNN9heOd9fpDjclvbhLHCpKVoQdI
G5r3xkhWqAeemeWp66gzkZkbR0GP3aBm1WoTzH3tu/a11Pzd8l61hhq/UPfMWDc4ZSurRqi3tJzG
ncS5NVKHjR/leyCAlZG/WjJcSlF/RNzntv5Gn/tXWTYO/JLWkLoyuH3YZm6jGcxTGH3gJubSRmaI
tEdmJnWhrVIGqbpd1iciPLRiZqlTTkc0YKQnZ9KTOc0kJ+evhJ47rRK7o9EfMh3G91DcUvXKVsNv
SSQv+fQd/ZB6tM7a0J2X36sTKOhm8ZmPPIkJanr9wW+b96GkqjXHBGjrHWvtcQBJps624Hv+MHjQ
kWOENjWnFqRStkptvVRq+HdT9aCn3QvALjZ3wxlAfpR10xZazY71+UKuxAoQzZp29lusKY1dxBVE
/YdcWoSn4bY2p7UeppucabENVuw56uQ1qsmd3+VH7IaErCfCdcxrFNLDAy5R8J6GRbMmrONNmsbP
ozB+0VV00qyBXwrpXOkS8DTYjDGke2OL7WkJZifd1A0X9GXZq+dKRg/fhV9FSsM1rOAnj9EztWes
Q1J91x/iVyfbQz/56juFrX069dhH8GJZfewRUb3JB9krWCVnszswPKrdJdDHVcs+IkjTMVKlTRSH
2y4Or3LMxFtQ1nM7QZ0rPR/KODZzOIB0Xcoc08xIV0ly0cAhFte6J58icCuwprXyzagW9G1AyMlF
tMqi/GnZ8VsBl3JK1YNzWtGfCO51eqUCP2K8poR714J1QqW+alrzRqP9Ff2xG2vjnhU2w1Ulvkho
8Wxx+p0ryNPHrHmYOORtSQ/4cfpBcAYp3zP1gJmrbmWx3mSNhO/Ev8pUH0rmL0Umn+AJnvK4/KB9
/daMpifFLb1xkrKN4Veu5m5O21MVyHJn4oIkaWe2wucsNV9dpt4m2bw1IXV3ihFfeatfp0Qncg7a
a1s908d8h1mvdf67qIEhnZvfSRXe8jxZJ1ryQM95O4AvSyYaregrrDw+i/0GrRuG7s6lSbWOrPRT
FukD68pTjgc3wl1GGcabWxdb90ctiI912rxlHPVCXh66MH6Vy+FtaAVgiqri9onhJVl2mWnBQlCi
vCnX6yrhBLRguzILu3fsco4hiDu4yYp0KfhNFNP84rvaFZHWYVNviuwm0knTOX9WUnaJxyv9pW9/
Mk9VIJ+aNHlPS5pxRuylYXCIZijIcL4VAQiYou5R5X9HOCbrpN9rQveqcFDpOh2oScrciJ5pIj6k
TfSWZ/BQapl6HgvcjsGEA+xFE7SDFkUA9SO7NND5R+UpNACs9jRTxHY4K3N5HmRS82blJGR4kQEf
sCuANEgOYKevFJeeas4p9kxHpJBSO5jmVVuwazN6apJIojiHZyZfupL10yPWBsFunSCjFKl37V4n
04/1Wb0iIWQ2ztoE0rHXEL9Y+RQ6y87iyxmx8lAE6nVYQrqKqF8xzsBNNJo6Jf6cohUgcj9TJtQT
5RoQXW4HZ7VPPavNr7BBVr0yOUahKZgdqhXZ8WewMKvOeFLiYath3UUmc/QD+VWbcgU+AyUgY3oy
9KUaM3RU0urz3KvHeJIvllB9KmPoBXW5CbP54NNFbeb5lCXNe9ZFj6jQrDD0ccMb2AzffWvajpAE
CqGkkyLJp7ZJHkmEmMfbIFUfA0LCugFU17yG6vRmdNIqS6zn0OSQy1U7VZv21yRHR5UqOG2RTSkW
dDFlplNKXWzHVibeJfASw4Ak3NLZQBeDNm4/WNTiMprRSXGMw3njJ8yRGDFW4PdYmJUgK3F222hu
5AUDistNAHOsPpFHhFvdkG50t45WLtuoA3ascbxITZ/VnsN+mAPefd6LlB9KpfFyqWb3o/CkqRfm
vN8Tj/t4YC1rWo/SWa8Q5aX1JlAexjl6aYb6Sde0tcU0gu4A5fLQKcqQdV25FoSQArUGAExSfy+f
C3z3QVSsfViFxxCIi13LSHWWD8wAihuZBs0xtA5jAKkuJFmmYU8Jo5ucyeu2L54Np5bmoyYB+4IL
yDok7DfQOgmbov+8PGnMqpfOgE0aRt9yE2IGzVBQyuVDF65h9ipgxIv8yURSogLtTTLrU278ilmt
9ijOGIQty51ZwGH9j6kMjw1txPlZmYkH12BeC/CTI9PRVYoiQk2Rm8kOUBSZAnOTCPA+smKh47nD
OHi10Z8tX6dMqG79oTlPgnGcAmWLynET47JRX/uOIvZ07efIHaPJM83urEZvwVLKHIrveDA/qbYS
QkEPNBRtPTA+K+tGi8YL/PTbV82jH/qxM+nV1hSbj9nXH/0sXg1duDVzKjgEkPABsi008JRnhsgy
SzaU8BxsdO853TRXo0OepsVOSgY2ZdKpq5mzlmPkBtxJ2qpO3GZIF5AN0IHKHVWhAjBm8tsyZAbN
+KpnVe7Q/dEdoTnrZos1PBarHV4XS2Z4RDVx1KYQ/27f73Lhj2z/f+Wf16n8/r//5+OLU7kLXaGO
frX/RcOp6jIOlv9e/nlrP8J/84L/FH1KovUPRJWQjcR/ijT/qfoEqPQPTkiEMEuiaqG+MP6l+lSR
dkqyrmMisnTslepPKp9i/ANfrUgjDamxYf4PoUuI0v/m9hVNFd+QqNAWU1TZAgv1XxXkRVVEYTGZ
01GXBOy197wCfBTl7i9XaZZwcuiXYN4/V//+BJVcDwbEpUSdzBmsHLgXoUYvyyraDQUAB/SZ9dwX
9IrJBjgEUxVhsxYuIQ4Kr+7MQ10LdBU5ylY03n+PhUBK4DTXRNdMKHzGJOaMJLDjqzNKwzFA9Y/0
nWi/4JTNoBmGMH4Lhfk1lFifUSaNvFIlTjeB2yJnXQULxlIdS5WaDTTjxM06cnga2KgzjAX+VKYY
eXG+XxWkwpyf7lfVjPXS3gTy5NJBbOw/uWr3h6Ils/jPpvjL29wf+stWuj/rfie2xE3UzNKG6Wkv
/sl+hUer96/3xFe/G9K1qobXO9nwftf94o4yvMvY/t19lLLIG7w/8icZ+H71D7Dw/sr77Z+Q4J/3
+PkYEjh4j/vt/+fq///T7+/28zHBkqQxRfW4bYeaiGaTlLn7tX65eb/280CTEIXxc/N+LdBKlP73
qz8v+Xmb+0vuN0kwDR0xgsPy754safo8/3nkL+/45977yzV6R0RmLd+PNWQ/V+GfL/u37/TzefdP
+dtH3W+Gy04hyCpFi3/9PeUInInBnb8PmYTs5GVPYWdaYuzy+2W0hNuRYs7eeb+aLrl2jOykUdbF
5n7XnyfmywM/T/nzHvdn/3nS8vDPzb88TCmTT+tUol/+XL0/629vd7/53z98/4i/fEuoIoEdWhE9
LCuFlBgvacicev/zG1aBQKSGNQilW7cSban77WLJf7s/6f70+82ZnMrd8Hi/937HzzvNesub3G+n
y9vfr/28EpgzyYI/rzFpbgIrkinhhMJZoWVGJvUS76j9XO38vN5leHYxcvH4mGeJW2JctgchoHgi
JSw9OkN1B0Ho3UR9yPCEo4IF0ILhjnzSqDkYqKrXRitMHjYQp7zHG95D7P5cvUfuaWxNCj9LPs6f
q/d7aUTtVRzjm/ut+8X9hffn/dz8y1ve77w/fH/iz+vu9yGDhPRBO39dBbRGad0Wn/1UhWCb6v3c
FcqOfr5qA6iH4py275AdGNmWC4UOHcTL+9B+x9BLGVSloqjBm/5LyKEa9F5QILrJVJ1mtboWWjrR
sCFSwLaoFOx07VBnzbQNl+AaUyJ58H7t5+J+X67DuqfG3//JC5prJZ9pJMQM7LXyAqUa+iWuXS+s
kacH4TDu/ICLVJeqdTRL1ygbEXGYQcN6p/evuDkfGvKVnLJuQWxFNRLTgbbE/WaGsFNt+SvoRDAz
G0HQL0SSzI5MqXBQ73bOPbvnHttj1DAUAgvAW1QNW6l71pT+AwCrBO0qqPawZso9rHQKVlbLGYKo
Eibf8xOeA0cvO3g5Szo6RbRmp8En/HOtMWvVM+TOUZa8ZTNCZK3pDVHmC5sWzS2pqaVJR/N+9efO
qBfPCtiD9bgcQfeLcElq+rl5v0bhVlormYrhnwPpfpEsWeAGAY6WkU60NXRR3AnBuRJbYQOuh7Ir
PfaUBj1uQYoLDR0pWAF1dyHFDzTC8qMpy8XP7vdzX5Uirzd6NXVT9PlCAY+WOXKzKycgpFpNEY3l
/z9v369VMsR5G00cs2kldUmDHndJaSy/MKY8O8+RvET320B/x91Y+fwqg7xg24xWXTV+B05IzGe7
M8lqdYiOH3d/rrbA8qHdIT+f1/4AQSmoTXrfJflOQUAkZpij9y4k889FBXsGNtJO72ITclcDzkaZ
AS6aJPyQ94fvAHo2VGHwFYkbIqDgQKbZTlxW5EnTQxOvpycUOkq4bZ7GdzPcQCcxab3kDtQ0T/hd
hCy+3IqlvEz/0Em+qMsll6jflMFrx5pkMYt4U/e6+qWUpwpQS+PJYH7DVT/KzsroCSBtVgD78HV6
ZEdF8ykQLxJZWepX56P3W946rh3FcijdpwR0PFMwrlGxhR+ZQpQBvhE8KfvO9IhIDsHEW65evIbT
Npu/ZXkVQ0Irwx0Iew2vpY72zln0DInTm/16UG+66qnaVlH2qFiNb73cTtqNNWLRrWrJq+NjoT9T
DK7Sg49HgASuaa8mhzw81uK2RMlbu027Kno44ZuZ1l0Hc0nZNGxOWSB7SbVVvlYEAd6Bni6YlLwd
4fdYNliK6XJ0r/XoIqXkHf3yTGUnQ/wv4mQ9TOZjnm6G7iVDVtQFl7L90snz2pl7I3Fpp5n9BrMs
lmqkKsDGoUcSeuipJLJmuyB5NAjRxUoinoJ+p5tek7E295SPISBRo9igmqOtKyeHrNn2lVOIpxCS
cm/THk+Va6Q8k8CaXaZgM5EfhU6ePupvGXXLa/1sCrtR9FBC0jBhvnaWjlnjCqnnays9XEW+XVib
dHb6Z1wE1mo4B5Er3chGoR5FR8ZJYCBBSmi3k74dlQ3lGtroWv3dGs6c7oPiSLqNFKEjXOvzwZQ/
45l55G6uOyogB5GCuuAW+gZGfTjvauOSdCDmiaDnuMA7iA8gThCzPqvNMWA/2sOHZnvHqAWDDVju
FPbTb7QVBrX3xBXYTUfSpZH80hrlB+w3dHs1wBOgrb6AzoWjW8mu2e6k30X9AB2ynFHwLRuM7SRU
MVlhO/ZO2fDI0YlR1AHKqBz8JrxZ+150e43cphG233pqnYXDYTk5TM1ulVsOuCXD3IstPRVXPJSP
GkGS6hWr9yx6aug226z1/BrRwdooKH2uyI6pAaAhfGxIkQH6iEId2/Rkr8b38RbWduwBNk+1h1be
Digu+v6gtespXo+UfWFvBqRXeV1LggfUeVv6jt91WDhUWIZmg7JxkB+H7IDMT7zKtAGFNxGRrHGG
GAk0bt7oIN7oXahO9mYpu4ZDIdhk0qWEVifStKROPqsotcRLHW/FqHTInJDUtdrZdKPTzB2GvUzR
B3WBhGgNAB3YCwfbfdfZrXCIa+ISNugYab1fO/OML6GOPZKMZlSzXxSSrBtiUW2lnBD30TykOwlL
GilaSBqSuh7eksHWjU08oSNdl9mGZVHxulSrGThLOOSuWLm8CzkeWMWt1GWb475xjKN1UvbZJvfQ
qwoLKAufjI1TwW7YYIozkhuWUvuyFYCX7Y2FE0E25b571Wi1dB6Yt9brHuUvH4VD7fHVqL2XVPMJ
EKBux3fym42ZHWjO6/TnneBWvjQaWuMN9SbkJh36OXBgT0i7WtEBmWBLw6EfDrq4Dj9xh8wWco2t
8JEuoQwtFU44T9GJLOlaps3mRLf8JTsSkHhWr8KqnR9DIonJJKrekc+EvtsVHQ575nArMXb7aqOk
R2k8COqx9vfB0uW7TcW6MgEH7a30oQ8RWjrZA7VhSfVQwdJUmUDmXqyXjO3/i1LXHvDQ6JHJi2zB
pq8ePMz7RLVnaTW+UO0ypw3eqyHBGGxnHMuCG7+KCgaFVUSNr7e8Bgph6ZBpAxwmoYfDLJij71AK
V40sm/mqYsKaHpC2Jc0H3YW25sTgUBxVgJxhWkLwECOHcIimVYunaxdep5m0QvwMLeT5XZfSREPW
QHjC72F661WWD81sR+FLhuKib2H8nkkgcURuYLQirAcFtUmRDfWvl/gHHdUSI0u0K0U3omZaHiRh
3+DfNrGRgS2wK4JaYH6bqKtgCNkEe5FCgMCu/zLpVNrn8DWiEYfUZM+CJkTj1yNfthGtO9VmeCwW
WK1LCmsewzwmCmKTukR0UNdFK2fYxSasN/jyriI5TA6ERkew47VBa9X9pcVO+VJOrn6hN7hVH5Rk
Pa9jN99PF71eKe8+BS0HgZmxYk8jwXNwxK+S4eA5uMaRIz4txOYV31wiMMgOX0bL9X0PTUxwUy/m
V+kRknj8rl86iAunuLURmNa+g3FKYI/lhrBCFmdrj407Or6HStmObDIB7HCtPf6yvyEm/GrWuotG
2pYvyin35MvEoMAE4IbKhSMmf4lfSIFDhlS/aI+97yiGnaku6e/+FYUc/xMaw1NJQml6+i0u2ovC
9S++seplOJVrM0YB6MB50jLkpii7HZhBTKEKl4gyqMBbEpmz0MMjUrw3GzJVVyPEBlKOm0eWS4Wd
+wCn6jW9/p3q9g5cLJlcVnXd5yfyyok6k9xPy66c2SNelU6f9IJC0R3efeTah2kVwP20m5PwS3wm
Dhyge/MRcBhku+JB87IH8RbsErLfOCXYGeXV+AQJorgVm5hvtYkezDeBlSEj7kuWrEhwnD8NvjUk
Mjum8VxsC4eVVmgybXO4L7JJgngA+qVRKmazv4AdYz/jDvEmXeXA6Z/k5+ZEM2vdX7TDiHLgQoyI
o7js7OvOclQ2mqMdlENz6i/11t+8o/+bD/OhOilrE+mCh9vogBTkyOGNsyhpuIkZt76CtqXPukaF
bk/5E88g+9xmpXPQ1uFbu9Woun5MK3Pn796bj/GQnUYMPjbqSTc/kO97QPUxr+k2OYkjrHCW2Znd
2fHRdzKbp7jFMV1ba9mJL+1WN53ympzKq/AaPY5u9xFfLTu+ohz4XT0Pq3Kr2eSBJXb7Frzos41a
4UrCEc0EQlC5zOAbuNKas8YLIxm7DltY5bhC1uawx46L28weLvNjfTBDp9wmJ8HTXOOgXUvEJb6T
b6xL7kRrA4E4TWE3RLPizG+dg0rBxvZIqpGDhEzHd+zRXuPk8pbxV22CDZOSbbpnd3iOr+1h+J2c
zE1/qD6gFgGHhDbw+zU7RY/E//0O3/KvzBPZEowx2l7bk/QiODNQ6af8qTuSfbvu3sVb9KAXRBvz
wzccVJF9Fb9hfQkEnDrTDSjdaF+tz+69lfllk331kHnmh3qr3zCJo7ZgzvJRv8W/0AGdiCccn5J9
spdvCOUv1YN6S1aiw0bdyEcuHUwtfMAnumxGn3Xj5C61Qu1geLpT7MLXZafzhJcRYc2ikl1GuOod
E3h3jGx6XXyT7AFR75lT4q76Zl+lqZ/bW+gV6+YGAJAxpn0pklVx5OyUfN/3+/YlPqNb4t/IUeTS
8OX3it0FCKbvFB/Pp4MYcRGDsCb9bsn3e+ExDiZsPFDCFyg8m0a1eRmNTuKbF0PA5/wZPwkIohPH
H8iQWtP+U6cNdFMUROJN+BSPjMu6o63HLbgajpaLvgu8cTvyg0yn8at+AwrY2Mqa/T2/DkzJf6H+
mZziWTjPa0R3HlLgLpa8hgin50F5TTbilqbXdkRAZwOMnVfKTjgqx5YOuPGYfU9M7RqSWb5wSCGS
zmROmSAxXkwDLc46fJgexY1xng/d9ADwY8+UAr0Zx4r4hkln1Xv+5Tt6GNjUo5MBIKZhw1R5F5+j
h/llvA+A91HCZ3bLiUi1m1vxTWOeQUW0tU+y+/gHlh5hUMRp8HM4YilRn9tt7o5biaXaR3uudtZn
ltLSdmCbY3D/4Fr9Fr5iFTijUOFbz4eALOXHHqF67fC790/Gi3irz+SmJfMme1jmB+/SZ/XOV4wJ
69Dc6rufDvMLJ8T+c+ZnjFHXLYMxAxtThOHYMCxBobEJWJl20+qz95jhsdZ8VE6mG0DcYR7tBKv6
zFjKafJ9zo7DtGlu6ZkhLz0PR7Zr4uEcWwn7jqz3s7wLOUKZAjnSu7iFLIBVe2UCIUaYzJ3liuAo
D5mIi5XwLG7EU+HBLdSuwUu9Lt2JepUdMow9B95n6JYrbTOGnNPGB/3Q2zignPjM98b6KDFIYuZe
sxp7qTjjfBpf81s7ONqX9KadTc7d8do65S/lXt+2+xDp7qNMp8tYdTGiUc6DTAepw7DT3kZPYXiu
/4O9M2mO21i37X9544cTyEQ/eJPqOzZFkRKlCYKWJQCJvm9+/V0Aj02J9rHivPENR5SLpWpQKCCR
+X17r33EZrDRzmhk9uWeGSrvvL93NxaRCav+G6Gb5Zfg1J3z/XRov3WMEwfwgOtyLQ5qpz5E1/hK
MN6uf9hVpNV/khwCwOCJ0H4CBFNfOWd9xGIw99bmNwM7crTVP44v40txXz3GD+ltc8kYBZ2v3l34
6HwQd3S0p6N/svfprXvVt2qjPv+mNtrDcO44nY3D/J+NnaNfRdXa/ihfknvN2qoC88ChrFdEemnP
enIgyR1dC+vZaPXshjez0hyF8sVtdsyLT/Yp3s6uz1VxZL1wVTuBHm4+auUTYplkxzido8N8DE64
PSYiv3bS3U7ON32MiCK7Aj/gV0Qh4Tw2j/RBg5PNcQQS9TF/8D6xEb8Feyb4SnW7dqm2gl9d2dJB
dJ2wPlrKblpEKS6nD/p68/oY3G7wbDa1AupPS1D4ck/MJarl3ms1ChzYLu/VlVUIRShzLicvN0sl
6u3P5V4wgjCQPXrMpQq1bI+rJ6c29IpN74gPMQb5I7JT8Md9cYSDuBZN7eCdYy7YReda+9JRzBFT
Bym9w0Ejo8Oo59B1OKvnzQdGgPCOTqauB3eSmvy+SgIWwPMNSxeMazaSLdK1Kznkp+VeXRvVYaLD
LAcaDDVBn8x85ohtCkDpv+/GjR5xFegZLhPYd0RTo391qWC6T4Fb4TAJDCokWfaQTyXKaOy9Dehu
+kmjUd5XJrXBiObz6Y35HWIYxzIW/yYam+oLsEgVMqMuhoAG1QA0LaIQMcQAYQubadC8xVS16Ajo
SnfWVhx5K/T40X6YcswDBgNuqc1B4YcqqBIGTrYJnTliifzT0DnOmhxjHF7e3Etx5vbIcrcdbEoa
EanKP6SLL3XdpdrrLM26viQj0g/SPVF15Wm5Gef+3RIy/vZYgVH/gGx1F5CtTklF9IhUyJs9dfPN
8udyo8+h513PCmypgy43haaVcrvctX3/2rRpt1vqsq+1WjnJhPVaxG2Pf+sQFaRM6Y5BxXOulI9/
3rPagNrn/Nhy8+7P5XnLy2KtoLGRZuMX4eYUuutvsV5/0wGE01tlAIhbTlWoLWji87NocJMTx5uQ
eMSYTJGS2C69OpUC3LAiVj31j30bkDrfGoxEJmXyYu7aDDWdveVe7HrnKSPlRU3Dfa7bGY6wkioj
kQBOdxZwJdqyEkSX2eVpkkV5KqmqUyO1PzrSbY+vfy3/4Omus4kCavY/PLi87vXv5W43bL3MQU04
UWO1GPBlRRG5CSrqx7VlhfTGlvvLw8sNAnqqzPPN259v/1rWPhXXDpnfn89Y/vH1XYy2qibA6n+8
GMrM1W0d3EQgQSBKRQKLr27dRB5d0JWsx5gqQzerQGx2L+cglIscQncnt54YPpOTjgDLM49v/7bc
C0hSZwya+A7LCyCp1Pp2+aflppQaP5pZ48bMC/R+y5OWF1G9xr0sljbi/HmDk/DM17d6e/T17+UF
y0uXN1Ugwdlbf27lDxuxPPj28rfXvL7928e/vjEOC8xQVffh3UuWd+ydqlr3FTXtt7d5e977Lfvh
77/dsrePLq0YnbSn6DzP+215y9e777/d6xddXum/7eMfPun17vKE1y/otawz7YSq7ds2/8d9snwy
vuo/frwf9uvb93z3ZZa3/csWvH3E9GVqzCfadJ/ruamRzYP/ZFn/vnn32Ls/l+e9e4weAHWtd28j
lqbV29OXe2/PWd4ih/eG0Hz+6Hdv+XePvf+Y5SXv3vb1OdDmHhr6bbt2/n7u0osN1Jjvy5pUkflC
3s7X2+Vf3/3pLB1OotOy1ye6Sxd1efrr3eX5ObUmqO3t/u/eYnnGcvP2Nq+f8rY1//F17zbsP77N
8ry3T1re7+2xYe6CLYKa/9Ue/Up7ZOkSFNx/1h59/FalYAx/kh+9vubf8iNH/Mt0DANZz6wnmkPa
/oTOOca/TGiV8OhMgRnVst+gc6aF/IiHXfCZOkJXSHV/xL3JfzlAjj3+xXLBt6JZ+i+Yc7O06Aeu
JMoni4ADhw2EfEfw3DuupCtIoIhy14LL6n3l6oPz4TqJflipACvcDzvm37y7H2MNjPnNfvgwwuuE
wTdFaUWaAvvjHQTWb8lrhkLnY30XMVPxljJzNxhrURrRtpzWlf57XetHgK2lPiLcdJ9LbTgmqQ5+
sku/pA6T7ISs3qqv+03f4MQcEHqaMTHKbhY9Ra7+WCSmtbZtA3AwUdiFLPtNW9XU4mJ3PQwOK0cr
uuSBeyDZSW61bqTwrlX3//xFHWRjf/milq2TDsIvBdHq3V4NGd4Hg8nLAUswYnyCGwzlxhtM8rRU
kHGLBJtOJL+aevI9iQyw8dW9HmUpodyzfa4gEAPpdqin31MzvSRJ129crHFru7K2cQbIYbSjcgtR
byXzGpdaKj7FbcgkhApvgnzdNWhCmjW8B1Nuab/eOMRlJArEg25sxaxT0KSe7zxHfVxm18kUMjMK
0Xesi9AgOCwJNwm609l0wJaabHbTucm6ByG28uaoHidonscST0sYlIfQFU9ZhAU6yDBduJ46KLdG
+YzGlJeQJ6dGpMn9fWfzA4S1ASF3BWfiG16g+1gPvtuxpEYYRx+KFrlDPwA6yGsAY2aMFRQHme91
L0yGFRK2pN/84reaD7r3B6WD7E7MtHzO0HcHpV6ZhZE2E+k3oebiAPYflRF/8XCudtlApHIMd77K
WqIsTEU0aaljoq76zWRbh1qjbgu9bi+wFgaxAaMRuyI6WHvr91JuZNSfijCzt1bpPuPtTQA9S7zw
3TijKGiX2sG+KmiCV0kT7NzxKj6R5A06KQBHSmr8uohMShgOmRsq57gvO21b9b23nUzvtwQ0xAkv
ynMSZhczx6OnRRQv3ajF+BmfU1l8bPvsPs058GD5oNLtLpGIsY5l9wT7YWc74Xs4gineSJHcKl+7
a2VzgeaboDQxdMh3TYdanydAT+FXNElnIKDCu+oYu1b+KPjxFYFY3rhxzORxqOPv5L7Oq5aH1OOI
+cXv9Dc/k+vYZFm7pLza8h3YtzaNFhVv7x0ilrY0++keu4E17gRNwUZ+aMz4+Z8/UPzdSYxmFJY8
azbLe4+stjpRp4XgE43BOBe2fT+5OEsJA6rperWfiii7NTSwECQkPscjR3CERRt5PrgoYDNH6K7f
ayLQSmyI7ed/3ra/O2ZJzoXHx2AqPYPrxo/IYSnIfEq1xEP4AkkQbcRieuVKBhwNWOm6zWkPZ5SA
/uuPNXUBvttxKV+gV/35Y2kLAnrpNfeQWoTTWe4jrA8dmYb6Xpetvw3wtMa1+/jPHyr0+W3fnaGW
5GFojFym/nKNgusgvZ4T96AjbAMZeIdaqaJyRMmn0DtMk5g1zA5Qnvnk185jrEibLgc0LrmjfxfC
O6fd1CE9BeyiQhJbFBQUxSDj6zGZl7wNzIT9SArYKlMjdQLdSdZFgkY1sdN7gM7ROhmjT0RWXDPT
PlFMYfx1gmQT2zl1lLhBL0JVIzHtncJMxrF5bxsIVh2bWPI4SY+ezQUgMM5wgexV/iUYWY4DQaWT
H4IYQMRJvKlBrrFbfW30pxha1gY1KlJ6Mq4sH6kAPJwvDWyV2GLL+hhxRsxUlmExpgjrmt+H1joL
tGkbotO6NaF+W3fGcBSr1mbhMM4DTzJMF2zj21w3O9xr/GxFudNsrFDRYFvEMo2PRpc/tWJ+LpfW
lUcoKZCDhLhUUnHayHskKZkN89i5Vmk82zQH4nK+OoxOvaLUAR/M2+luCFGC2k/eYochVjxfJVW6
/sURIWfx9c+HhKvrAsq8I2H2eriFfz4SfQlzjBS14RB4ssNsuVNZd8cEeNprfo0xzAO1N2DNEsWN
YRBOjxDwZuonQt3K4DgOprfptkmHniPU6Yr7rn4QLoWyJFUkLyouRMxVSKDt131LLVrT2+AC9fWp
VYi6ZBqX62TXMqBvcL9nYHhhiWZEsK0062vkJCWw+An0WEqbzO2DDahFYDSOtfUF/VaDyjPAr3AX
piPJiTac9UjHW+39luvHKqR2nvfo8DpRoLRs9jI2q5t8Mn8H42qtfX98HAofZ6xrbXMOpzom52f6
QBj8JbGyBxfaFuLsCv9gDoivEPKZCJJ+R8DAzkozhNmtF28bpW0sypLrqWWKFYj02EzCxzsx4g3L
2l3YaZ9s21oNVTiiLzCe6in/7OeQl6rawsxMeZOgsA8KZSg603Vp+7TifefiJlTy7Vq7Laf2OJDC
t+ka58rn1msfKxbZwscmdUc4bj2WJYjzyLJcPY1oxPU31ajajcsechJ2Fb2FPiGsgwRQiAjfEavn
e2o7u6yo2pUovLlLx3b7KryGTKzRkENDtEm6jj0FrGiSvBb80uDjW3emYcO+2iRjju9Ts9h70YQ2
wkAsFTD5QqY0DClHMq9dS3t8YWqGM5+GEfY+MAKlIXam8DFlqQ4xQuhuMOKD7rK7OwjE0Q47C7wm
VW1KZeBmwgXP0cAhERUAJZPKjHY9zE8cNyl9jpgSdxDLc5VZaLvmi7OBIsJNwmbrzhSCWKTPI40m
NZThxylIPigLZaQqjsoOJYnGI+CJKDygqAdrZOCyLXa9Y+1Dk4NhBBKoO6gyMD6in6SQjmmTozun
7zh6Vy+wqVdq3YegJoeoENVTyulK+rFxDXtHO3Z1fAbGOb1k7cmOeRsuJfYevclHq7RubWgGMEVC
jWEIuoPO1aUcSkZBCdhUD0EtWCPtWkQjhJ0qAfSwz3VSWpPiibQ+ZzPNuBhvQJmVtmLvYHc/mDHX
0jCmp+1pzrCjF4DXDgxtRuusH+HndDjp8qgAKGfcjQDBKHe+AEK+MmmlSR/jPzbkrCKkeQcr+3Mn
s4dA5/dPK10/w4E71Y5+lB0zVIvZSm4V6S5rtQ8YqFv6pAyxZpAd6ihcJyq6qtk9C/ThodY6gFZk
t65MTV6mqsbvIDirG6EOYxwR0bcaPhucNghasCf7CNi0nmgFNaMP0n1Z5p/x/mKkilBG2ymezRwi
I9Ix48VrTn7Y/l4y2hyrnvPYGzBYWf5tUpYfMsIirrseFgZ6T9A92CL1oSImA7mfA0wr7b6VDiQJ
+BUHRrbbGj2iXX5uAITjdP8SE2tdTqcSox3m2Rys4OjAJKkyBSWi/5RY1qZtfCbdzd6K6boPFPem
zEHH0dG1GgFdFGH6VCUdEp/Ee4khQ0J0GT4k3kzYoSRpG6mNJqLrdglDfaYRtAGsYQJZi/8ONgns
pkHsUePHO91GnJgkly7zH2dCWj9Q7u3qQK0KmXxWGXsnND8WOoKwtIL8otmkLzG1/USyEIJ+peN5
1byMju4shBF0mgPwYzmrg1iFB21o0k07QpWmPaSckVaMpCmWmERc8p5Pbo8gBzrkQ4liQMFOZzSU
6C/M5snxQDs3xV1sNAhc3G5Dq4GGAOnIZT1zLCbnyWF9c5yyFNP0EDFGTjUsHxhF+5qSstuECVgA
M5thQi9+9FjVXrPuRwZNgmwycMYsumgSgUQfUGuKEM1ByUiqKnpVXmMzKPjNoSA3a4udddt0Jdx0
x0SI0hr081yUw33/VHgj3m3Z0rWeWloARwChXG7RZ0UDv1Xsjb9p0RfOcmKLVa824JY/trV3HQTX
6sCLn+qi2puDmJE0OI6vegVaGjrtPi4jZwsqMt+ERVmtC8K29VS/6C4rP+aR5GS3NVYU47nwzM+u
uZJF2jLB47oZdWgN7exUGMFXQ266JPiamgYd+xLSCrOpp6ZII9RshULe35+kX3/SNe+rn0YHu8Bi
Pvrax9gGP+gIAO2IN8stCTekNOMKrMbHlOEFOZh7pxxajY2D57XzNnHPMpJovNZzvitFq8dyKzaU
/IbeMzSQT2LbZ+FtboTPfvBcy3MCEWylEwS6Voa3F8WAYiCUh+W1/RgF2IjbXQ0nYhzgjRgeUwPo
i+Maz+ZUxsMaH+Wn0CYRutJcRdKDRunAQV1btdOT1ia7qIfZl3lJsoGzucp0xtwm/m51ULSdJKaB
NopPOVhbQK7WVpYm0jizPpFTn1KLgGUXue55qLzvw/xhk5tzqgXJx7CA6Q0AdUW831MoWa4Zak3H
63Oj5dB7nGcZCOtZq64q0h/SnogPDTvESmrTLPJkiM+qNP0c5xqJAdGmH5VCTekOcIpRq2qe+BYq
2i7t+ILt/L7vNbVxqCIctWJ4bpzg0pB422VQYDINH6ulPY2jMKHXNHDai44QNWRFwkTNzWUg2WDW
uI+Ls2xmxyWODo2Va23ufOgFezDW9WvbilVgdbImNEZmnoJ4xEPAdHVCmIvy251bau2kUdcZkObi
zyuPbw2+5d7bTTC3/1KFdE1vux7SiD+dOhfZMI6P/dJyM+aWo10y/27o6S0ehLBsMCKkkUKMOYl5
X7aY8QHFtYQrlhbqKjpLgZsiAkiaW2y5FWNn9rFy02gHdKE5Rb7kytHDTQkdIE6xQodsyJvC0m9I
MdwAQkDp1sgbBdSVQf+JQ5zLrhkbtIjQabYoTW0LmVap4XfRZXOeEIKXM1Ig0OJvbRXd91MKdt3N
vlkiuXFCkkxZe0xjcO/7A9gQF9q5E973ef0EceVDGUfntM2/Vf1wjqS5Ea58cVv7i4lAkeVnh5Sm
TfNvMgnuJVpPIfvZAuh4MP3AhhMM3bU21/X2aWiTb8yhzkQRMk1BBqz0iUsfxTAX5Eg1ImciBYXB
FNYVAQBEdxZe+mUBfC6sxX6mfHa0JFa5LRBuWhanq4Sm2GlJdyqK/eKbWNrTthz8rdXmHxcHSNPR
Yoz5oePaghfCKapFcM0X6ORyk/WJdtKj+JZ5t7/zNQ7ZqWUYS3prT5GmPFV67E3rKK1sIFf5o4qb
r3XDXGX5dZd7y7ESTZbYRKPPPNsI2nDv/+mTWe65ZotUsLTTbTgL0ivv0ZYVOol0+k3mKUReOzxG
lf45UFR/yH6FI+vvs7mgoSP8VhhiWDAdzCTHzZhZF9kET4T0RfvR9thenRD4gatbBttnJVra6yP1
nYAQWWzFTbvmJIBCwiQuylETlkzd1qaBclvPrK0lp9/NsT8uNcxGAZGGDeQFtbZ2c2Q4RWTtEKk/
s2pjegRHdmtPNzZYUsU/GIyb295meeKze6pGfe9MCnKWpX0bOgIOqoov0GAXsIpBrIIpZXLDFPPk
sLysHH9uz440ku3v8XxZn0t/yyLRh/pY2IR5mGjF6fgK2HUsuScak8QG2LDCuuZIcIG7GeaPg0f3
JHBVeC6swbmEt5S5tJQEAT35Uk5IeFSc0oJOFDns8XdzgPDcJEDS+X6qug11zQCnD4ZR6ng3okZ/
UBIbCLGvydEZ77SugxKXc3W1Q5EhoIr0LUYRraBXigBg2rVZAXIPeZOw0QDbcL2bLuLyzBRORcWL
2/gfrIp0jhE8bmXEKKzbl9RGTRohjkgokV9kdEnaOeQEJFRHfsM6tGV/cKinNmT3sYKaj5hhCu1N
Odcx7Ulu03DXCaoHVZOi+LEIWanQlwS6a1FGoBxNAlG3VpmegFDgHG/nsmKfh+jL++HaONXvvk1F
IOtHkiHA9fsdhQpb1Z98t9g7I7vb0vOPop1qNFM+NYy4P1em9DdJw1UbZ842N5g0UXPPNmnlSAI/
2Chba+6H7pjX5xZW/nb5eUJGmiiEE2r76kvDD7Htpuyj1LmUKSqDvZXfKQ9pVQw7fKMRLTKZAxrz
qeD0iKFmGCh5LAonUclsmujkBy0ic3PACAXW0nt0FFWMxI4+R200k5nc16MuHsJtKvS5c83spB/I
VBP69zkx10QqtRRCYhBQq8kIEBlRcaT/AE3Tdx8TZdYcFvwbq7aSA+roEhsz/wBGOC+p50oMAAUw
++bXpKA25PkFgjX9W0RqJxwI2FpqNYakxsy7NCLjYmuA2KdQOQaco1YWIX/k3fL4hbktPMKpCy9O
Otdx52BXu9YRUXXNtm/iD2TX36qc6nyXs5ZLIxOUmA5Ll2xXQqxTcZMAr80oNgBxMeR24oBfDQ2/
61LczijGUdnuceYimI6p8Gh2mm3zuJVIZFPmCyio5UBhOC9MHFFN0lB0QjkbpBb88r485aP6EphU
YYR26QRFiUqhPEjNB98t4x3ley7HoXMuexFuM40UL9W5Oy+N6k1tZs3B80nPg3YX+hMnLT58ll9Z
m4O3Vnm8S3pWCjCdjiIaj3NSb0DrgVUBcrfMRwAR/9YHcXeMWwwpiTt9T/WnZj6ArZDCmubFX6Le
hxXsszzO+JCYupmo9GtfOPvUoDqnK8pKRLIr6kKULDjwqF9Y6yw+Lz2ZhAQ6yiv8zL37GCXyNpmw
HPoctkygatINtg78cXQKMbYEjrHJzADCQooSqEE4dSu51dvyWtcoI8Kc0LOJkbaF4shQiXkkRdQw
WlTDhDxLaWobCvZ6Wu6BfXvroUtwGtbU1TRcWdCmV6AnQLvm9Vef2Iy5igsgpinHhxDvlp5yUg82
/pXEK9ZeV891NGbBQecebd8KNyPnM9+w/gbLGCcBPEJLEENa0OM7KJMCqadIV2FMIWJyEtQfaLWl
QQex0Sv8bQ+H2h5eqrI7cYnd+OZ4ZMF/AY4xZ2UGKdodZokDy5waZOxeNtpd4B3SPDrm5aHSZbmh
6x3D5AqKIj/SKfgUmc1Vr/tDTkVKSIUG043QfbPs2Au8gSsuzsQ/rIGRY9CxP1ciodGRjE/25BwA
YL90rvYVEUwEhYRQAMkMrgTQIZgWRiqiFGUZ64r1TSEVGZwhsR/j8AUkIba0Lj524P7jVLCuyXAk
ewnavM6ub31PHqxGPi6BK1NEvm5yC2jr2uZ6tE3S6DJ5OL/8pDp4lR6cy9z+TbTJcxOwWIzcBBqV
rrYq4XgE6r3xdYyuIrKehQ9VHD7vLWzDck/JVp1TgNsbTeda17S4Yb04Pw8j0xS7uUYm9cxV1B7G
iXQPaRnf/EmW6Jj8EuyPYFN9gzyd5SbQy3aOgvrj78qjrFlCVtfq3D1Xpaj2hhY8VGzBSaRkDzsm
Y0g3aERdTsRETZBUDcYlPJCYRfPQGAE425V+Wv72Qv8OgCQcFVJ6qC4a2cWnITuROU+vztnqFAuA
u5Asl/Vg5/rEwKhjiFMTxwAfuGKKU2EF8rTcW26gXNMx5doNlXaElTTf+G0CN7uOma2FsfH62PIP
UxhdqPkP20BRJ6xyd6cC4wORNtEFuWfZl1DxtThHHU5Z5JD59CcpmbI0ro8tlyPrTGaU2uZctVFZ
KyzDf95YHmhbw2wHAhHK7Aw3+DUW8X9FCb8UJbhzRfw/ixI+vdRhlAVNnv2sS1he9gcWRdj/8iih
U8glttiadQR/YlGk+S9ErIZc2CZ/5OCZYFR0aboOawtbcEtX6g9NgkWuniUMD6UCKoIZlvJfaBKW
gOi3hg9DPx2RGbkCr0W3JWCrn6v7E1LQVqtb+xrr0JGyKh6PdRMcm0Dv10HLdTOlsUz6NC4MT8Sc
Ejm9FfrZi44VuzchUZV3UEmr32hJ/P2HPXn/uhk/qhjkz7SWZes89Be0uj2TME7rXfMtsMDsOmFj
Xm3MOuWUmzcJNK0ZKGwdo0Rcc9N/sATl2Cynor3E+1CoEIc2qDFkpi5JdgHzJx++Yeha6uJPVKD0
0SEvTvThXetHuzRFlDvRwzNy/7dfbP7PvcN/bz7JggBxbAKirXewmSpo4r7KhXnlel98rqZcUa5X
eGqcogCuYMpNIACehjR9jP7zGOjNfcOFM7Wd8GKEZnShYnEqGze7dfJk7ZKI0LiNePKK6hjlmrvJ
Uj/dRZLo2a6rH6Qj6zNp3JRAU0DBhe5caFxef/Gd5l3+8wHj0DkXOnNOj2Pw/XeSRhRknkqMKwd6
tq9qhL7oz4Kd3gfHVmZ4RGkSXMh/E5CysTD7eamdYGoRfmv6/T5yyycXpOOZud/OU6W4Nd1HGZG+
K1VsPthJhfE0E8x0g+ZVV/VTouePR9PSRf7LpnPumJxRnFXvW7lZkfltAHb2KgouPramHkax79MS
xnpK9dEJuvAMOpU28zgv4pPhS1GvGxejuaV1BxXhyAUigZw5mAbS3XIKWnEfwRbt1iVf4awpeaN1
QUTLsibxrsrCOxdgdpP3pAaRHrVxnHpcq4hEKZ9Yux3HBuVLwmFmBTseQ1EDeEylty2jCdNNH8K+
sHOwyT05545xBwBbh4+dB4fJn6hi+P6m9BsmW9SdjuUY3Eah7bHq4IaMSaez070FsxDIn34zDmV0
tCLU5QJusgk3bNUH+fiFFV6zcvvoE9GB7Y3SzGTLUDHsa903Vq4SamfqTXe33Otj7GmqwYdkaPWD
IWXOfMI/5rR03VJuvL4neMWOH+3JrNbVEAvoRiYYXzWD22u9AjxS/A5B1SMnsn6WGQL6aXBNukoF
6el1dfj/OFRtw7EQewGd+ksP3e1dA+JqKK+abC+d01KBcqtq79ckM87aHdeRZCWb7jEf6ydSB3H+
wuMmvykP1pP0xU0IjLfFviXiamKpKq69tgliigyGB4dtqrwbz8q8T7/Y7J978POo4cziNSKsoWhJ
/v/zkGxruqMGqxLXCSstA3f4EMT2neFQ2JR26u7KDP4ZTG2UWI6b3ZjUASMt/lB7L7qny7OtR9/d
IK8OPengxxrjtWaGCO3LjPZBSPXknzdX/M2AYAhECg70LoaF92N0B0U0psQqrinLo3t9nM3D8yol
uQD0bqEYZOVGZS7mB/Mipiy+iEA9RbHb/CL4/J3kbdlvhkCqQaArW2O9F5H4o9NwaeJXarOOIp4w
LxVuJmVfckIXKXe0H9OOyi2LVXLqbgI5eICTpLxbdiW4kl009sltlTUU40am5lSKlDwWZUatrhbW
JlLahR+HCWKWHbohdY4y6h46KuC3GSFvvS88tGRiLmOXOiDebDxpKnlWZBj8oiu/KHDejWSGocM6
n7Foxl9GMhZWuVfqvn6th+grdGc153zj2KwMcNvKehhZd9u5e8WyoLYFuoYvyjZuxNjZWxkZ065Q
Tbsf3ak6hg4LtSalZDBpw36iLr0pNZgK/3yQ2H+9kDsOkwuuGfznWO+DuwE96yBqO3mt6sbdyBSa
CIP0fnLarwXrOEwhJplICUGurQNZtiW28JxWyjzWNEDa2Lon8FBszXz4armdexEhCQ6Wm39BQ4P5
W+dHMVwjPoZSEV5Ju0LanXF0zU92g/5QDw1qznlYQBahn9vWxin05gysog53lW7gjhNOemnTMb1Q
mDW8ID87cniIdeleGgq+W1fBDtEGJ13F3S6jvnxbut2RqwJNlAFTk57J+6wOrO8aEB7W8uKqtc7J
UBQlcyU+CC8wntJBAwogc/Nk1Tlg/XS48W0ibAj6YInOl5IV9px/3u/mPFa8O1AcySmBlMgyPAaU
n8cSlQR+644eWXteAcbDmbqHMZzy84Sa/2CTEvaggcpZR8wvLuM4oWfr5/DYER+jllaHVDf9XVub
p8kVezPTbtuWCqploqVRekAIGDymwM2ppgVPLW1o33AJHi5b/L7UaQFqMDfMRvNDkOGc7FCw0e+z
H13SSJNMniejlTduXuircvT7G+QXuwngdeHmyQdyIwA+NuYuDcFADFwHiYRyim2KcuAoc5QJ/7yn
BCrfv+wpFE8umif2l7Uoo76+PDC1r//f/xH/Vxtk29m+Ka5DkX0yS7DYbhs+xwkHYl0Kc+Pa2kgV
ESC1Dyf1bI1wnVvyyWJzKM5kNSM6gJ6dGc74C9Xkoor88Te0dbqSLgsHZMs6MuR3v2HaBJIm7VhT
4zHys+rj+h6pMV3R+MkvNWCCjnYZNNqk1GZxUttJtmdhbWHNKTD7z4dvYcTdAQQzeAWpGTeVi5Av
ajv9MvrezSTxxwa+nexNWWg7MgOiXVxP8aZpw3GbGWhJTP2hNz71NtdFrZ/EaiqA7MRO86JlCXAp
f5VpU7RPE4tGownkf0iK/VhO3ky+Ri9GXKBVzwe/AcJCJ5FtnUbFZqA7v2oiL9wJhxpahkJhHQZe
sTNSwk97y2AdL8bbOH5R8dhe4KwUCUMzc4+cubqkRy+wI7nYx7oCsYEXELdE8H2wrgMUKRZkcSqQ
ebBxsij51fiLYO3d4cJySeeEMhjVEPTY7jvZ8eTGHvqAMbhqcZ/fphpeP1NLML1lobPOtYtllb9H
/gCHZBrdYwPVZgnTbSYN9yiWl3Xo/OYOFR2YsTVp/jrTtKHxwrRR6EfHqegN9c3YwDhCW6zs35I6
QPBIS2RLhjZW2DoChRvH97r43DSleIj94anpbP2mze+VF4Os1oINO0zfh6r6GrWYQ1eDPqyoBYYP
fSftD2mjnWK6NiupZLfNzO3QQbdxOaVXRh7haR/5Sp0pmKuqYN16VK244qgzHk286cmDE9GanQjs
CTvbOyBvWysXa2IRAoezXfjzeoVXMB1Mua4zp78YdjxcXu/J9jqk5snxB2MbRL5/EXNCQzzEdxZ1
4zSPYeZqlbN3kmxTBNiha0vPtoCcBdJf+eBNxBEQH223l8zu/U1TkqWHPwniA84pKkbbaeawVxNM
mjSZ6j1qa4pITnQXoKldlaro9o6qHdQgqGYCcuM2TU8cAQc67UdrUBs9x6xM21nclskzCnpxbDOo
FVOtk9AwSPqu2njxCpFuK3KZiN09kDczXOkiBDRAW0UYMOXwwfds6Fvp1wlj4yGrQr6nZd4OZksq
OluTkFMWVHdGFJYUqmux6Ywe7JGDLT3Vm3xLjs2a8MdvUN4gzPT1bdolVKVcHwIXkgx70tqr2XP0
8PMm+yJ1iNrWCPQMRw0FXglkQ+/mrHHjvmvUF9RwL5kLT0/FiX0dCdLgmiGOnWvfk2LwXEF9vod4
uKOJHG0qwQGhTG2nFXV+KGM7ITGt/t1MpER1Rf5O1eEAoFpJ10Ofzvxsc/RKfmJiLA6GZQTrpI5v
I42mkyqQL+lxUsC4t+8LTpXDUHjNDVbaKvf3XhZeUE19g2FHEb2qFXZ/9I7SNupd6NeUMMeovk0q
0MkpojZXuOlZIumgnIE00Od6S+r7uJrqPr0h7OmmjRyK2/9D13ktuapsWfSLiMCbV3kvld3mhajt
8DaBJPn6HrC7T9040fdFIalUToJk5VpzjkkE85Mn3B4pgLYeSv4tN+nU3c9BhaPEIuImiUuyxMiL
9GQBpFr1LthTdmHRdPR0I7vJ/E+Vc4KNOXI6Q29ugPKuISVXFYnxqojG3fSO7W4Ss6xQFFCBsyAz
3NQsl6zYod/LNgBalLXtPZ4icbdzhheTZfK20vQ+t3kdbSuMj0gaXQ41fXy3+a6LpuvkHkya/2XU
+P+H6VCjeiHyyNYfedfpDzUp+UiPTsk0P+l4k0RK07svUDEVQY04Lk6iGxjOU1fZzqWI3Y+eOLIt
yX6HpBvdu5GDD8orcrFDB8hY5E/oCD2r3ppt8JNoF9Irre9j6Gv7IRUkcI2k5sJCwseI4RfCyhSx
1sbdb69Lx1sw33gg81eNT1OIvZ13hhud7Ycx/6WKKHpMneyOmhk+Kj8EmkUoblWKa9uG0TVxLWPV
B+1wMOL2vQCA/0KQ7DnW1HQjXtKj97AaLNKwNQ7bH8k0/ULY4u2riYmM0QXDZaoNQqRZKQ2jHc+1
8xbX7IUyJCBreN8rO5i8x1LLRGlyF6OW3EKvvUWE7xxIDwr3hL0Ats8t6ruhsdcsBO42RvFykniR
UVp6j74avzdg8XPCc1/szN6GAA9Bw09fnVjB2W28YGX0DQS3wateSdKpU/A/WWPcWacI4KvTgzCB
j3gkDEOkGjaWywSgc12+bRjbA+rP33FnWMe+DR9WhSpIBL3NXNd80+Jp3I4+M2eVOEiVcA3j6f28
y+6dx3sUI1BHZz7vQuJd8LvLQ3OhYC53/RRSgM88wZ6t1U7pT/p2Glmr/z7WUVSHifBJmMW+2syW
8+UmHrUrEjFvN85Sk35xSP9z0wboB2rn6JU2x8fIKrv1fOhZOvIOm2RS+C4h8B/yq07JfONFkyKJ
wkN+Zg6HxiAMadYZxMQbMRwqjmmkqW2hho+/T9MoZ3CT7etZdNDON8XsVu8ZMNExwXuRN2BLCzvc
eGzp0QEwa6BVj5d4uYkNII7Ek4lTl8c/3UIi7csxlIfECG7NSlc7WeZvkR29tS66B3+gVx+UEDVS
H8N2rgjOsZAsbKzBSM5eyckytQxU60m9mDELNUwQAqDkqexHBy0nzuVkJlouN/96OM2Rr5PG4MYL
BFgJu4Z5IRgFa7KkOAir03IzeUP9997yEBimfRgEmpoU/as233AtJpL5n3uRtIBUL49TJlHMjAB0
eOW9HY2XNLcjAjG5JCPw1faSxX5jxkwNYxMMmQsABDvzq2HTBx0i8mOGTOGJQlWr+R0zlkrbesZv
vXavUqKzBM4N88Ib0Gv4ZDh2zdSQjtmE6BBcZHWN1Dc58m1fptUtD167rk12kRdmW83MP2Qg9pNM
HGj/s7dlyNwNzISdh455FdcIoWMHvL3C4C5ycicYgfBG0a84yVb/owXaR4DWPtE8Ts+YHW6GOKFN
5bYld4/hMiGQgyS7NoUNRKzP0anA0zdc+3PbaA5J+UG6+I7hTj+H88CMI/V2TaLJxRzzZa+O4jjX
XlwnAZQZdrQzo9rZFIYHOd8SZ1pDh4UcnC9W1WR2si4oXy5fxyCCTbo8hTQba+9MlFjuLc99vvbv
9/7XL3/+BCemOdgRsLD+9+8sFlvt56+pGz3ZB2o8/8fP/gs3Nhsc8EZJAsMnfXn5vnquisK4+d2K
2gTiNv8rFcsTBrmh4xOZ2Ostv+Xzr//8fX//magmf8uD9RcpJO1tioS/HHcpoqczpsZ5UMYGya+6
X2ka7rXRwr2GDQCnAknkKzdMEDrPN5NJsESf6tbaSTsWfEXOmQJTUxo+WT+BYSJuRvSf4tU8627m
b7JgYMdhmzTDavMnuWUumUOxgzmE4NZMOjOfBr/ZTuviF+n7nMnLl5ebnn3QyfdA5JgN2LmAWG7i
lefv5ironFDvnds0nfbL65anlpvlYUFu7UFDySvmH7I87+QExi736hwNJbPRYPP5DVTy4FDYLa+L
WvkHEmHQnGndscgQyDktF0+EVoIcoQmVEbG/h/RrJBHJFI6/pf0EZCBy0Akvd7EciWktFpzu8sRy
I12dxN90Jp1Uczh131jw32bN1XITzFCJz4cLH8VzbDjSn08u1OLPh5/ft7z68+Fyb4zA/AViluBL
HVFi75k0Ecz5UM8Yu05zzf6K4CrZmYsHfQEnf96Ui+n887Ga7ef/9eHyhW42bn++JFKxT/D4zGNe
bv71E5bnKAeQtoCX38Q9vY6/ry4KZL9/707WiPX98ztFkqHK5pJDkBmrvEn6lJ/gqv+vv2DBznz+
Df/f65Zp2Oev+I9/fPnKv75FBo22naxrYEH0oX3a2X9/+dh7llGvl59Th5PoXvT5HSPguSgOyztT
Z0NJzpCONKrwCOT8h029fFzLw4B8XrAh1czo/nt/efrzpcu95fVJNUQTTZb5G4aBJJd16RXT3kqT
w6Cb1P1yInReEGHYsBFfdIatIkVguxwB42Sm4usiQQyWpYMpe7Q1UNesRjThDra5YyYonkpz/N+b
Vviz+uqfx6ETaWtNxLN7xq3JCXDYYXBwLT90IfNgVovoS4TnXCO71yEWJdF9uV7e1eVzaSl8d2ZT
vdbs6o7hXMGY8wc8dcAGu+3yBv7r7V+e+4+PqF4O07/v+ufdMKs5bJK+/+730U9PS5hiOUl1VsRn
gwX2QVQRw/bUj+F5DDWSXyZnfK6yLIMqyo5L93e+JsiFTBHmwIvpkbIww7QzmJoga+Jt3XViPwTo
zitKyVVqTu2VEcR1bMzmi/PQ3NC6+OVTaEA5RoR+jHRiIKYK0VofGz8mQ9i3ptJfHTkkR7O79Zne
noPCfiImzTzQaPmR7BLhqJvtZfnWZgnmmseUSDTttjIbF25t/Dq1JFJ5hLmlskHH3Pg/KharVZ+n
6AuRXxMNyrV+TILv6EeMW9VLbz3aVnjUlXbOw5rWmKt/D2Lf3Q1mOh06H6JWFk2ImUnrMQttXUWz
AYA4wrYvJS7AcNyVkg29ZqsPMqm+l9pQYbmhA6XrbJ6YMJnUBgFheAL6mpV5hH1a1XiEuvJzYgC8
k4UW7MNIRA9dbGOPCGobrXak5thZ76hK71cZFmqniz6AYSzRwOvBc0NK17MnpmZfD+nbUNionMjT
BltbRxtLVf42LaTzYQ40zCxjivYiSo6Sk+EeVXSrkjhHUJxUcCH1L46yHS6xYYA6dow2vO23Uvn9
OmnLn1oJZ3cgnZxLY3qgD/pgQSKCeULnmicYf1N3OOJ2fLIDvXjth8iiLLJ/EMisv7f5AX9sda40
z9sFml5tfCI/esTl1C5Degz9aCtVxqUwbQKI3/QM+Dx+Tp51G4LaOSch18EQEB3ToT9FRZ8y03H7
6AJUqNOgGDkVzIEuRe+X7xjc15qFjbj1P/IIgF1kIo4zqijfew2hQ2N/yVwWBZw8zQMazhx8a+xz
YQSXBvMzUWsjdXY4QcAc7oPCH+UZoyJOuT04eBE1zyFpsRtpoViKGWXhZ+eoSwSHWspGjwud5ntA
98PoWKYMMdMyMsie3vcdVKUU7/5g+5d8qN8jgqWONpKrZiCstlf0EHUHhWQbZnjfB+WcR6l97w95
Zj+hRQ8ueYyHQi/i4ZwYPzRNk5BmGScoEREoOHUBNvAGNrjrwIzENTaZ4K9N0ssCmtjbsPLFryKI
klsaGO/Mb6hg2aHvDENuObur29hwYCnU3lbRlmej9V7i2jIvxcfEyPm9I+2pVs8qKcMng3BOq7HH
RzSGeL+VujLCK26Ol7KIBfpwbCu0mYpsyHZsnRezARlgtulF6OPPsqVHhZjavSqtAKkgmSMFereZ
GK6/+lq+lXo6bsl2QFUoqndp+RDZGoJIfJIXE2u8oEZmfpEMx5q5iVuV7XkwsGGYZspfxxuMeNDW
Drma3tI6hyg3ktZsAji0dnClxRO6/HVbEXmaODmtYqaiRu5RIuXQPic17tvE1vcMbcAM4kwhJibS
AXO61b7KmR80pYrOJE6vSwetnsl1tc06Z2MhPTnj/P8yDmZ+sYk/Ww8mGVn6RI9Q4TDfELFsnSm8
xjWZc9CvG9TJtbcOjbJfO0X6VUn+cnb7yKrb7qtWESplDnl41bzyt+rKr3Ht7XhJubPMkKNb7+tz
M/b9M9KDF7M16SfwcIPA1mLaAibU837MfoVbWZPLGWfiqDww2eyKb11NjKHCAVhbbnLK8qm4MHb9
aerVKxay1y5S/i6qvUPlTNe0qL9WWkt0cDvu9ZBZazB+07vM2FRIabZp0IabefxoWL/19CgxP3wY
X82wnK5aDGCgPdYEuL0m6nviWdaxGgiDNHv30KfDc+ekfxysjgc46PfMqejmFvFmYC/7KphQr5g0
tMdCPftJo2+H0XXXZMhOL3Kgw2iVfACWS3gCu9bcTbU3w9QPHpLrPDVfYwsNOeOAi0OkASkHAdRc
Deqq8gf9rCL9SPTlbnDUF3IxxLaORHdzhhLhWdUE28B70aXdXqKyo9EPU31E/YoVmB2g0jy47PSj
sMVilEnkBSG2dnX6DZrA+sUUPi0tCy5+LwvgCUZ/wQhQSdU+kcn41JvyhVLO3UqmB2Mu1VdLZFiK
84uw0vgFR+Xi8QI8Jtoa1b+M3zQrHJ486MTJFCD/mdz+aVA/8Wy0PzThgglvSCjsMg5aupEl22jc
Rp43qnU7RJIeUFY/qY5rmp+LGvjcPCnJ6Sb009PQ4YRZngmtqD1bY/k7S4P84NqEOymQ9fpYXsDG
aIdJUEOZE1HyIuSEqat0n9T8Hjsd6ivGBkKiHMl5gbmZ1nCWvimcaeRgE4/gE5HahT0QxKlg4hG0
3IzlfcTyf4KDBjLbstbCNc+94MLgubXY1J365TrdTVUG1gKVfGDd8I5ROS/bBb1obKmc3xSVlF5t
sMu7kda9QvTQd4eJGurhud0e4kTlHEdfQ/A4NB2XXlt7yeFb+7b9p1S9fK+d9JTpOK3sME+eRY63
XCQRwQHp9IiD7GO2tV3FUBIrxZz61D1B51Bnt7ERNCKQYezCVt729o0qI/rdeBY6uqKmexwqV77R
WuHw1ci2a9G0VlaEs4Z0MGol+UFzXt/nKVt4v5HB1U4DxEOTiXkzG2+tfIrqb/zK6Sh5F3bKIAPL
be2V0mP8vtogmNyT2xjatExD3pl1XXrIpzPKC81pkeyH3srIsi9R3oVM9MxpHUtT7FpX0ZrTme3W
YYz8V8QYxsz8q23nb4O0qWBpscIIIN8zkS71wPiaOaWJuAz/pZTRfWzpfuIartepBoMa5exBWgo6
aKLRXMGMo7sfDO9Iw/X6PW+kVRTym1XCrHCd6HeEY2RVMWd6Gkdsqk2HMj54jNEALqTMX6qIQ3lI
MFAKg+WfEoajQk13Y7LSU8BeWXaeuE+GI7ZuNL4n7JrpIE/Ja+j21ygKnXXjqGk/Ec7nh/bBSoNf
STPme33gdO0QEG1TT9w00sA3o7K2qbBBxdp/qOpwBprS25ROyeHS178Z5jw7van/srSERnLgfuHq
Vc/m140BPOOpzr23eCqmjzhyQ2Ce8JGF1VAzDplPyoaLltVstH3gYWXQHBkcRXTiEqq/6035w6vr
bZAIeQoTLDHKhjlfmGF/mSIiG2u3uBuuR12PemSb5GAcRcZOo6WWvrAVx2rvPWlirrxCghHCHjyG
4T9NTdkeurldQlYpUzajrnZ53uDjJhU7juyetjAWsriQCCBSKMhhlrrfgignFmU2XOVuc5HGQOLB
GJHuoOIVfgL90EFjwDtjPfyy8B9OSTCzRwcjl8mZkeCBVjZ9FXv61gQF/AsWA8E4ZmP0tOEqxMkr
tG3hqemt5xTNzDp33O7QaHiPKjcj+qOc02dHBnY5xX6cY+KDfXRBlEC/2MbPkr7VHiTkTu/ILPB0
hEiB/6jHQJ0yU/+Gu77e5AYXFI+hajkOF0qFjr+gxn7vjb8ax7iPaldLgDhp4YXnJgseqEDvpkGz
xWggS05etu6IAcGR5j2atPpWG9k56WttrxsmluHJC1cp07e9wGGyoqxK0UR0A8TT4jlV2nAM/D7b
jJr/h4LHOmstEIM2sKfjaMijy7Xtjv7p2DaSqgLfDy3c8cMVDGBs8Jxvjp7dC5yc4xhSNrli2iUt
dvis8+guWQ4nvd1hfnVvZYwm28++O7Xyfpci/LCrb4mlj89uqt/z3vpWIS29e0H9pQwyNNymXWzN
WijqTaJnm9QBkG305yqTQOsTpH5xaYAsadgBc2FBbjkUN7RYp3j+mYXTgRRau01gvA55fbC0sGDS
NpHAEzuMvnT/OWP9zRV8kLzq8IQotHOIC4u9Dupxb9gjONxq+kNv/DmOS96syuPjgy3i1i5xW5Hx
rZLhlfJInHzL3bdpNN30BLVBOz6G7OJFxbfGlsbDhEK7MpqG+O2qmu54Mwiittpw62v08a1+VRmd
tQ9V91AdLuqMdPHKfnGb3L4aXYelIjKqqxkPTznK/6xyk2sQoqOvUU3tcqM+RYERE2ZCLtAiz4ww
iWxtLc53rK9gVEzBkMNpmQZh86jigQy0uRjPtPH2Y7CY3/Sz88HjMlrE4NYhvJAfLX7CMF3bDKgv
gy8Pui+mY+9W1Zp3ASZ/MpX8ZKLj52McmeyG7NP6KBP5BxniPjYA7TN8YdrPsGY1moyrk5GaUrfP
DRbLJgI1jgxHpziqshPkUtqNhfFM+jGxuNqFKU11i8bvWo1Q06cJ+UAQTQg73AiQQdxkiF2vTaG+
wHvBpBCbxWUqSAPwG/ZnM2bLTlEi5aSWxLYqDmxvXgVOuS77KlobqWQApj5065BElYZNmmQPsoyd
KnM4pTK0rmnYvP9vayDXCGnNtDMpu2zWLrxu2CnkppNTB5eS/cgqZeO8ybjYHLLA/8XE/8Bi0J/x
Ezw1WWaco9TFApyqs7I8PnDd0a52ICcc+uCljFF7JhzqN/trcdCU88McS/jWWhkfZFwZK/ZEZ+gE
Xxnw+Uc/iwMEufqvagJh7E2lttNBLp37fo62DepDPUCAj4Um5tFKuNFNssdSu99apU1fqKIHb7c5
XBzZZKs8KJojLWDz2HQ8jOvRRkegCOzyyJyvyOfbipJcpZTBx54dcbsqOLnWtG3yc1nhMgHk8nDz
QtvMQpu+ZXZTJk21MgJyh9AnoL7aClwRDCKsL071i8z6racqeenYjeHzrL9wzIizsJ47uhpPWRbc
tJouDa78YtfH+vhQOIy7Lganb6HuiSLbfnIC7Ux/AYtPWl7zztph/IGVrQM/Z0sY76YaF2wcknpl
0nk9manWr4dcUM8j6wIiXHRYvpIvuL2yK2ZHQi0iiPc0uDDXxF6wj5WerdFhyr3mUWfWqH7P/DBl
h5xiqlEHV7io3VoTY+XcIMk78atOhvA61tHDjIZ7nITB+9gZSJRL3Thz3e3AtWNKTdgt6ggDT6Vt
UJLmdnEIEApuLS9HJ+f0eDUBTxR51ey7DIu7pupiq1kpeBa1wrBoPtsq/V1JZqyRKMd9Fjr9JSBJ
+uAwKFuXnfFHEzo0OwE3um+bu5RSbNwkOU0cpeux9TGouIzPs3m4HYe5QdL3IQNscKkZeSGExNDH
fGg8VV4gH/GUEvx0VFos71K4b3WtXV2MSDvbM7pNH+hHxB3q2qWBveqKqIeil9+1ptXX7rwhiSDS
EX3af5nmpOUhM39J0BlFEZBQZvfmm2RJhPiQvA5tx+B38G6NIDsnANHc2vlP0wwi9uPmS+NoCfkw
qCggfSWrwuqLp96lIsExjQ0aW1gV4P1UPklTiE8eyC8tosI5GwhT31KM4ZHs3JQsG4XhtAGNg5Zy
3jLIPoFf7wkTAZ03XE3C3/AkmFtSBsNDC9eFXhaDc9kS/9bpit36XJSkhpGeopo9AuNLJu11e2hi
xJdTgtixtuSrRbY5s1myj31MstsxxYvRZadwjMXODP2NbfbhPu0N8Kikq65FZyfM7/SPgArKaVre
46z+OuBROvWOmT4bFsOQGvhNq9aLJYGA+wmcNEFacR2VmyGKfthONjBmfI5YLm6xVv4pFGwliy25
n41IeeKg2KoBwaXogSj6E8GkLVu9NXMUbTfkySlKRUbKs0wvPi5iRbZWValwhYt42vviTUtLVlw/
0Y6M4C3UTJMHJNzsTovlWRQ2Md4dYUY5fs0dbjiDgZO944wuEUpyorbM8uDnmeXI6ApDbpTq/VnP
fAySqJvyR9SNMbZullmpSLjqvLjeV0PzkuWejwj8ajHCP6DzJtShtHd/+2u6eE4DKuoWGMhdTWwX
Wi1Pd1MZflF1W28j0yeTJK8FOYYPrkbJRRPe16UFk3tEfzmxaRyyb1aVG8xwEQRV647TbbJHhoiD
vhFR1u+19nfSOjntVGk/ymH45RQuYU2h3IpUR6mP957wN+fFEaW2bioH2USDW9qtgqchMHAn1i17
VmsM6ZLWf/i3n6wmeSvKyNwIWqZry2nZSdYOxdFAF0XOEo441L+D0gFVGGU6sltYLoVFCJkJKfFu
9jqJq/ZunNpkXyPi3rhTOe20OGwOpkf8BCM45uBWnT9DLXzzh+Q5GCOioqJk3NoDBYirD8VODyp7
VxXObRRef64ZIug3uwrVyamt3z0Si4tROBsAKd0mCFBPJHrL4Ra4cp0WxHphdg1Rpvg9BARvZJ9s
ZATozAXGgMZR1M41zobinGbhXZb6zvcq50PWVxOM5sUq6CMVKe4TJ52gdrXRutABq3bt1Bz7JAmp
uavfixievPAfZe2KL6QpuinYRkgD8Ju4vHHC310JT8l8c8ZR/pmsaq3YMSGOs4fDYPyg4Eru3QQK
1GrH/Gr51WNwE5qNVQ4MrUKemnE2r+k2rwuJFbaS/sWJjPKZvi35Donrbaim3rqUFGjGzagHEse/
IDj6Ztd1e24iPBK9ZyfbNg9h6IgcGEgjUDz4I6OP1r24BL0rvUCTBE4vHEjnTMqA2X4QEZvFSAKp
7mx1r4x12rjOBlVxfxC6cZny2r6GyKIJdJO2elF5TBhP3EY72koAxubWI+xZ0KPdw8xGuvTgKBCA
pl8bNsOX1NXeh5D5i4/m8xxl9V0ks3gxIKnCYnoKYjo6yeC59lLvvNzkms0xJ4rn3AstlJv275g9
KsJh1HMrqZUfKr1RJVeXEuvtlyzx0J1ioTZi7A1lFrzWdvCScyKcIxFsXRHMZ3VGM27MaXFlcXdH
CSfuZu2TQ6HnrPFb3aftqmGyAZ76pwkGwqbriQuZAEaXFfqZIQvZhFNLQQIE4uSg+Tcy7dLAHXhL
xjR7an+YotmXSZW9cXU2LqWKCchp9uCo0hcdZT1+esXIxrDVNTDaNQZTsYeaDzBCtNN+6S0Y7TNb
FO2gyzrZT4QeAF1LVrrfJgf91xhr8bkBMb/PLO2l7Hhk9g7mZSO4qiI7alXiIblvyfM0zO9J0/tb
oyDPqvIxgEufLm8ymitJUevZJbk7HflreFqsdWY2axo2yUGlpOk4sREeUIggF1IFvaXCxxXrluWG
zYgLYKB50QVRANKId11sec+lp/ZWh1av8o1bUWbfu2lW0Ay1eC6BfZVSwvVhr3auK4c0xJJGoZFU
3bnR4n01mvo9Lqt33gLs5RMluLKMhxXz75dMKMmHLYpd46fuui/JG7aoiPdodNsTYJY6HiFtNK55
Ubn2Q5MDOW9+PZGL2BL3l7xjPR4PcSgVGTjuQGM1uYZlRrJMPnSX3MdIHI59cWuzH0FFxL1vFh8A
CQeov+0Gx090rbNObkvTSncOMNx16SZgn0ZMHJo0rK8OkWW0Or5kVR6ecqG9WnUH3iti3fIAz+3J
OCAzNZie2nEA3jqSL+l02yGek4KdkpC2OEzvBLRjDy+/tnotThWWMaR5OjKaZBrQyJbdFTaGuR1g
N64AYhlycK6YjpyrG2Q/i6jJj5WvtDvD/pcgZ/RBu669jXLl6+Fqohn0wjUnAFBUeGdhbkNBGIKG
S/MwBM/0vbMXTfuTq45MMnKH1/a81ZF1dhnpjFxzPUeJEyUcbaDrLm5m3VOAtXfQycUtF29/H5gD
xwWSbLAwCPZcu/TOmoVgVSulvf3r1mZz9pqYkoPEiIaL1UEXGnpFZEyLW30xXJiSCsoU7CgZFVV7
X0femLr+pRkYWZmRVl2gI33pJZ083dAfFQMrEfcuBM9GW3u10dKJMg/LTpF/AdVvqh080fH5pqz3
vtMhsHW9vZlM/drTVcgenebdmI4PJ2LHGYVPbWyMd/4CKnRfAVYw820WVuMWze++4sNaU9MYG9Sh
3tWdmo+pIFxm7JFwwGF0d3abfYvm9cTziKxqOu0pEkOKPl2NpOV4xGYSSXIgchp6Yf+Ul5a8MjfQ
9o0kp62Zx4614LIvAzR7dk1M0lyxlpTFSGJgo/VcHGh2+SsN/8Wq7DLKUlGdiXah+cR1GK4Hmiyv
3KahODdOH2xFjWxuGPCb8T+hSeyGvd/TkItG432Y4SKN/EkDMzsoW8XkBBf+2qhbD8Iicn7L7KxL
LY1zrU/pnX1yzVYgAYgSQ+iBpVFhFiULru0c45WG/kCnmx7rwfGkerVTO32KWLIipRC1eOpFCodX
6ImProxojHouzxICQSbzQnMBo1FKSJCqlL8J2x5dDhYaZcTmq2fxnyLhLWyIRoVFm1f69W/Xyuyj
Rl18K2W9phG3ybTE/W7hUfRIq/J6q2Nh6v2zMS+ehaf3B53PjbiVdVsrl+LPyMgQTdqDWXn074rz
gJoPF23soJGe7ZMJLUKGWKcqatLHQD9j7Y60ekWXdqcauQUzTfdW+x3xOGy4Lq1rfgnd72Pkdu98
WG+J9CXzilauHKtHXeCO7Dv12N7FNplMVvXDNht5C/29WQSC/TMboDoMqD/c4nmKMSSP7b50+vqb
6WlbWSQvhSmJlO3d7jFVxdFu5kjHOF8vk7ks51QHduwfOkPx6ZkJOJvGNG6mnZ499drbCNBVlQcs
kLm6V/GIQMuV3xyoM5c0CDdmZR00dkqX3P6hIcfdRz3gU1U1XDZ7b8MEM1qr3I3PXQVdQzOy8L2Y
kZcx7pHSIFmsbCa5TdqEbkiEgjmf7Ag2lFXvS2ghQSfPvRrk4zVCrHR27HhVpO+UTs0GMTPhvlkL
CMidDn5oMSrRXOtolsUbUunxHMCwOSsmRaNwrFMvs+baIljZBz45iSBnzrppFeflHoDI8iwz4z1q
QI3+RT/Y/wd9GCcLZyhIhz7NxdXTaGy7GG07B50A5Ae1Nk1kY34SoZzuq2eJfYhJMh9zOZCVOqbB
zIAt8StkRKwrwobWjYeNvY3A7I1lPJKaGqwXe1nJePVlSn8ixLo3duh+E+xX4sD4Vo9e/2zlADE9
CZyxk/WqdjXvbGWzqSChGSiq6WoOnXyy0u/IEp0XuNh7WwUwe/Qe8M65qkW/MSoTSlD3p0qKrzGV
/57xA11d1OtclCdvR217YmRG/VUkpyQav9p6wTIX++MGtD+byCL9WPQRY6RoT8ukuU62JM4wgsYZ
SIDpjQ+7yI+H1zhIzYsWs1LShvro+UNStHor1BR/jA6mj+NwGre6O+tVuvNg2++FMT4jzyONK61+
pslUALXTNsp0jJknd7XBmW5Eh3s3IEIzTRQbQ384t4yLzuD8LnUfZRtZY+O1K6puq+uxawQk4DjW
W4TvnWRh3910TLnpnnJ16IjU/SuRbc1bAnhzl8zCZeiWNePAGcPTF4DY8dFt0Xf7O1HQPUmkpRFg
GjNLrl/73G+2kc8qUeohxnOmU9CeiGPO+iJaiZGGeRsYtBVlF2JLz9KtKKAL91nlPCWJm6NPdY7p
FQ1k+GYJ+J4Oq/06cFGkABOmN1qqD6ThzUF3TpGmuVdaWZT9prZNyDB483Pvd9Ggi+K6uZ/RxEUv
GlTvfoLrkp7u5DhcB1R1QFglDxIJQhnTeG6GgyV1/aAVPzC6VPuhSu4xDVnyzwxxEMLdClfusz71
fsqDqNqtnGT/XJnt3Y/noGhHyzeyp/8JWAKqZTZYmzgLDCpt07g3pOGmNrblovpa0FIjJ9z2WF9q
IpVqEo5kyC7PQzShgrLZHoK8w/figoAdo4CwTq/Ir2PZ/xxTg75kmB0t5b01BiOSBjgnWOkUtzjw
q21XOzRUGVdSSZsb1w9ICmdq24ZGCxOl/RZZ+s2sRPHoHHNnJTK6Ct94qD6eaNTm4YaFUJ3iCEO9
XurMw5g/sf+bNY/yptkePOZJPC9+gs42XpFoVseuoy6y7fQlbf+HvTNZrhRJt/WrHKs5aeCAA4Oa
7L5R34cmmLqg73Gnefr7ocp7MzPKTqWdOz6DlEWGIkLS3oC7/2utb1X6MJfyqXcW/lXtTaRUjE93
YKUo4oxGwSkIiNsMxPRQndYyt+yLsu/forbpz4meFgOp+6/g8/8SUf6OiCKhlP0pXLl569/+66vs
yc9cvRVf//zH81fX/9dT0kZJmbz9BYryr7/5f8taPMpVqGjx6QOja4Ag+/+DovjiN+naDmxXsB+C
P8CnSNH08T//4Zi/0WZimR6uXWmD1SCO/jsZxfZ+swJfoijIwHREIIP/CRmFhxpUlj9FQl0HmQX0
Cq0wnoV8aX+zU/4UCY0mZ8DHFcXHwaCt2hfVV6Gbbi0G0iRe354HzAnbvK7Iryr11oMUYsB5kbGV
uWKoT67nOCiNaSXaJwqgQ1lm4cZ1CoBNQ7Rjb8uDPbxWI9E2dhxUm0ZRsM6aOkT/xqw/ROFlIhmo
zBKHzEnY6LdtxO5QiTaj9GJ+Ht6IQtSMZ0E+KxZkBTTei+oDYiY7J2IosIGZnff2Zm6aY+uP1dFx
jGKjJ6NfiXJ486K4uHAAXKSS1KYVjmcd5fPFMJOn8jKWhbi5BuhvMIQna2VRKEIHw5AL6xjEXbwv
w5KWSKvZ4HWQW0vcq5jomJ0pjY6gOYvY880oSRMUk3S2DcmaZUdGDnQCps+xK9iOdtCucegUe8en
DLaKIC3mSQZPX9B+q1x/B5Sm1Wy4p7JJ1kK9tRNtXs6S5WKV57ErcKTXkOfUOGzlVF8C7QRBkrB9
lw3nWMtAEkbtb5B7KHRrFHGARKUQhIHnijraxViaHmzt3xV+x5KeAxV32Z0Lt7vEKr2yDkUtHuqe
JnczNh4sYW2nvnuS8XDrArnQgwTRgd7UToBhG6w+z/M3EnraNqZxHurgWrJN0Cp4BCf25rBc6xo7
XWa3O3wpBC56/7h81s5xTPQx7aRl9zqkDBDdkm1cXwR6ZVrOVb9sTk3Zd4ybK+woo7VOrBKId8zg
kfbdIepZTmx9iio3P/smI2htviRVl13Mk+A8NloV3htAOQ1KdyIMkIZVTTkvsto+1XO9sX18OqGF
PQQS4K7SMSbiDqUNqDhSF3iOtdl49B4nefNCNJtMzrlHYuaCi/AHc/rb1NY8AEIBhjqJaJ8XgFD8
8YNp/oMpinpnLaNb2HaXogWGFpr2XW2JC3SHWxDY11UWQ7cfXp0o97atxQiqjluaTQF5JTMYNxsa
Y8Ymw03QUdVidTG6AGXYYgtIM8gFB5YFlB8T7LH2BPdnXsnm1Omagvkh2NsTdTfEGONtZKM/qSjc
Fko9Cw4Tx4iA61bFLcUAHrfZWGMWAfJYt+FFSBGFFm6z8RpifJwAw67dWx0dQZVj49koKiBqHhOb
JL7POgdL38y2q++sVVN7V71TNJcY8Xa674fH+IF8NYOiO78Qxp6ctLsy6/kz7QEQIRV8un5zRecA
aGCTe9HpCix3NLuSC1IrJljDtgKI/TK4N2GOXyAYF2vJ3IGXCT1yZGtum5c0vQMbjPV2qDearoMt
/J4rr03pOIjidTs9l9b4hUDv7WPtXjVyPCqrxXBr4SV1OULPGcDoeNQ30xRDH+YMvda+oJ9bUTow
qAOWjwYzc3TLo3oXmOFtp69D0c3bNlhoxvmVV1bospm016KG2us5+JI0xuhNVNnFOuCUC13NPJjd
G+N2d21RPc4wZ+OZ3gaZ583EKLuNoplEn3B2Xqj2HrxzpIWOonO/hM4ZtR/4T8AIFo6zz9v52Ai8
EfkAzdG0w7uxCcLHuACalN8XcVNtezJA7EEcfBdxdOpKYDdtFX/VxCisYLCvk4V6ndvetR2F+jTG
w5MX2MUJYHoo0wYfW77Sg39Msti/1Rgas1rTeKpnlI+gjRbBukbp4xw61P0FwMIvmf5MDPlE2BN5
aQroK87E16CwQxVoJpPkhG245oNXFN126D6ixB6usP1m6yoHWoeAjX9RWpuAdHgpGWcDCd4EzLJi
NCCbgPXGJ+PqN9W8pz0ULzhJr1sJS4O5c2+Aeq4T/OZxmxT7kI4ASTvsShOjWjkgSTKPU25mn8ca
kwJD7XUbO49FjX+O0V2z6VImpQg4IdhzEAxii0ULO4BlALG0zF0MA8y0PYVSHj025qHzEQX1sB9r
aEqoOtFGs0qGbShuCyrXMwfPVMNI49TBydhYMHeXLI2BZKcFBLyBKRHIe7CXzGmB/ssNmfH7Nkea
yoMo3c9Z8CoDTx+Kn+xZX1LfQVXKIU9ONezMwzjjdybzdZ2jNuQSp9S4KEO1Ik+Lmtr2eBxRGuBh
RhADZU0DVACsIsmBHJKLvskZuKQu7t08gQkOkyvMzGzvGdFSa2wfdcuyhnvjxqZl5waEFw5J2j4c
hn6jcOKzXE79s5ccVV9ityEIfZHI+rIDSyqNa4fG+jRmeuk5ihUSV6VjBvdJZ9j0QBnZjaFMPuRD
cTRSeYjr7uCmHmcedT97zSOJnYcs5EKJsue4Kn3SwcD6LS5La2x2A8VdxwozKwlVe19EBv3itGs0
VJMQGDzyXOVEYoAEwtLjg6a6xXpVL63oDdnXYEBPrGZkcd/jz7VzsJsocIGYMt2GqiG6Oc2fCpoF
VTWNv+NWe0V1ulP9ZODV4voPGk26iQuTPcdwgNzdr3HcnWD/i0oxJy2qa3dwqQDJ6o0q4QJXAwcR
p/7CSK12zVh9NWqS2GgYHVmUcbTaIdLhAgtDNTnh+S9Puot/FKP90Co/23FKvYvYgCQ5fSAqCNQ2
hn4aqAqAV2EecblcdADZ1zbLUdIa00ZzZGRR0JeefknoXQ4hTG0K0KWyiA7uWBTX5AwYJYrotfG8
bpdYBqXkGugBLPlHXeGWmwrxGodwveaABZ4IZtCNz7LNiEg3xYOVec+uGnf8w2t5Au0VHuwaEGzD
YP4gg17t5og3FH8mw8bkzTXmgTlx9FFBUd63fra3hX2WzcDBz+cVWyCSDO8Cqr/Vxkt8eSGkIxaa
hUXtSsAy5oqnImffJWX+lvZMWWERr7wGcIMLrnNtGPqumPqnXOl5UzXw8Cu8jR4C2BQF/UU0Ensl
XPrYBDbCcsqTqxuM7LJKMU953lxfViPkX2zAon4HyGlf2SUWa2yimxGB5DRPBNiS+DaxyBhktftW
66TdWu18mxgwPd0IDEH0MgEuX/vNq2wNOqGgdNhxGK4oQYInPRrdAeLeZefA2I3z+TZPXPywdurC
S7B+FgVTQqLvHFlnmrzYPlFO4aXHuou3ub/4FcJn8FsBXenpzuN9PrJbyS98a2SLxLMOHG67KzqM
N32HkYuismrNEXnaNROyV9teRiGotdl7T7MapP1iLh5AJ2cC2WjUuNCxvtDQ9w415NURlTx2eBsR
oZKzVQQMMeeatMo1fVLZuhzmmqNmeRc2zbXlQfFxVXqXzgRx4tvQyYotFgS2lDnj4BIu99qaW0pL
quLBY2JTdQ7UhVZsTAWttjFtMi7mXYXMcNWz9wF9f2wDn3VsgMvsiuXhngJXhZgVbrCxm4O1Hqv2
lkHWhV+AIgAJAJZ5JP1gAIwYQuQix+hor3dnezOOmgpqWavt3M3tj8JpntnysrfDQrO2NVJhWXc3
GBKXUgYDCw/B2dqxm4es7/1VqVN1CShAY980fO5uXm+PsHDN32FqgCypodt7gGb5gchb+mO4m/ti
QolMk41j26tstIFIziMtVqlQ1DYjq9KFILFBv7r66DVgRWz11Jrdzkg9NqmOuNKRb2O1gsExzBWt
hVAOJ23rDdDrcdW5bUjwhCi9FbA3M2bGQxOlUr3hZdcpYFo21qp5berRpdi8Vgsij3XNiOKtLAj3
63B4chIP4lR5SVcLNF6GGi9wWz+0z240zcbrLtZfyu7sdepIKNGFe2Ny2LhwFU+UJN2MRQTlPpTM
SZZPcf1VodMdGUy+d7Y+mz7XKBZXYxPn4j3OLwwCpEQ4qoSyneZ5cqcvYh53aP31smMlKDqKi+7S
Mdx92ZSXpYVxuwKrvHFT1MoO4cAz43eMAzOA8uYVPN7Rxyc4zjdMwk+dqt84Rd1KPT0NpOJMA7qb
AB2ZN6+9MfR7lA9mWnNwV+ho74Z0G+Lpis0UthlK2nq+k3Vw547RGxYQXuF227p4jMg4bNroLTTU
MWjJDTFzijjeeM5CZ8qxolhqEwBIIF14MnPvmBSopQIJjzHxBi/TQYbxe2A9jvO8nTm9abCXNSl2
EPGPjjcmq6WWKHgIp+CD3ecPT/MMgUW4NhidW5eBw5hf5tTMDAffhGcclvAjePx54c2Ms7CM66fE
QJgwAAf63Y0TRHrV594d6v8mj2dqA6wSbT+FHzOma59eyS7Sp+WfSvPitnb6jZb2CaL3tDDnF9ju
eO1KHEtDe5PO4qVsq0NKkMHVBBZDntBGuM2x3sODvqpcwPbWCD+E58LIq8nlKBumaOK2Mq0nu2kP
hM5zFm33HdBDWFWXUDzI0TXZQ+DgAazbayImN9SpMe77oepqC+r3IgKL4XXGpsbKMtd1cvHSJmW6
s2zzIS5NgiA8la1jWAnJw9vBaO68NlX9wGj+kgg+sb+tMAw2hR4yEVbYgOoB3bjvqggu2P8yeo5H
FEiHAV8jd7jRMHrFa1r8qLUbWQrYCBDLb9jayRTKqFBbYuAfgTve5uHIRCDl2Ce8G5c5rl3rhySh
F6tgaLC8NSVVXG5Q7Ir2ENDbUaFeGaK5TyumwtYAP3yEjiFIa9ZGQde9OPWBfSD/QcBbPPszQkvK
s51ujvXymhuD/9BWzn4xNYT1pR7qN488UymgbmlJmZ9Lr9UU3BATIRcGPrXT2yAkazKVa8Ygj2wr
nphe0BjUc3rGxHKTSb2D/FEivDnu/V0t4/ZMBbzajn0GNLPIbjKYIEcb4lnFxOXSyEzzInE7Yg5z
d+w1D42aXqxh5hxVwZ3weZtyUx4jkmOp7GoOykaztn29Z+1Xp8juL5PIvB4VEwAWLsDhNXbiwbhP
KoGrBvnKCHH+9B1BBMGFX5HOwDsfnstovJgzGP4l3qq2ar4qyTcQTthtuYdmusyvu8Z7xs2mDxWn
CFpz6IxQ3SK4Bgpw33xFYmKVGeFBKMiy9Dm8tWzrEjpcwrwqtqaFVhXVeyZXbOMi+8qNKd/zrqR/
2TZsC9JYcJiPL9k7vmOvRJU/di3buHRgtZD4uymHk1fThLl45IiGHyM5zHX1jlXRPxZOrdcM+Ia1
VQy7OOhu6qiJ171RPUuZnkdmz6uwM99bA6nRTK4bn/aqICwpku/dByfyaWRpbrSdGitpwnyajAep
KUi1hyfRMYKpOqZVZh3sjERcey6RM1XNr+S9F28SGl3vT9xt6sB1CVPbXIIw1PQMZXZJVNi/SiLr
nIUi3vk4+FpyOicjy3eaeO+6Al2xzbnuyDmqfVyLVxAsbKLrD0ejH4yt3KRVTl7Q9LapoKu3yqo3
+sXojepRzbyLLFgQqFHSP5RJdgyDlJ6Ttj/nTDw3rhmfonlvDjF1CFrOK69bOAhZtEGbRYcLgz1m
Ks7t1vBZpOSPIHVQngiIgdQ/jR+MOrdFBjZr0NZ2XCiNLkeOarxPY43KUoTrouxf4UdTPMXGZsjB
qzrGdISBX63xLJynmAFbr8IXNL4VXkC6OTJzVwYdIZkWRL7VDlfY6xLOowwnk7mqOVH8LDQ3qPIa
TpKufpF9xnlhuM+JDq1xJii6VIgwdvRF8xU9+xy0s9yBjbslHlhu+NMYqpawDMmB/Wj32UGIkNPd
7B5YU6lE9DGtaHTwa7biwEtYbIellCRz3cM0ylMb57CUCm/rOCHsuo7xBvYbfTeqz8oeiEehjrBy
D0yr7MtGOf7RAlS9CZyOULNiX1CMF33NoBKvHm6p9sYbge8zil0Nox63jbHLrObDDRkFpjL9nEfp
EbUQzpqd6IcXul+FZ5W7IQdOonwvPevavG+D7mCCwdo4KrrpzejWTgy0YM1VHXh4wwlv15xy2AuO
am2BdF1lUXpDG8lH0mEQ9VO6gKvoktbHXSba5Ra1i03rLZpwjZ6JGfxYiodwLrczvtWQLBqloShV
5mLDSfvbvLIfFOVUK8a25KWFvUEhP/UarR0bDcYY08Dkxc7EgGplAsWSCfs20872bqHNtbdvw/6p
6iLmsZGkYSgttk6Gb0TYHVFLJqM4CE+KMDXAqk8DlUvOTKRkGkFRcvW8Z6B6CHVxIOJSrIwkn1Ze
O5anJedVoxuyISuaLVnpLbFhfx3rAHbusQlpeqUFp20+WoNibBgGw3Jkug1yAPne8iFChTvFae7u
pNXd2JicD0lqYc5J2VtU0jsNcff7r1BwZ3z1OGOD0DBO3CicCDnrbFyf2ef3hyLO5WlyhDyJqeEC
/P7NPkjQim1u9Y5nJjWSidrZDKyOqS2aU6SsKwYy7q5qYAnVpRlvGM3AF6JM8uQsH+wownuDN7g6
TeXIL+0ILztTGA4bqXVwpmTaM05uTvWsD0NR4JYpy/pkL6Se718NPZsafzrmNQsYkvxRVbeF1STo
kll7DoeAo8j3V4+XWqwanJEsqyDfMJP3sXHydf/oc2IkXvG2/+X32IUid9fiANkGKh3a5GoIPByi
7eyv8S0aK8bQeMSl+P1DXHJsRVl5thdqyLjgJeJvVMb3L71vEEazMDj8JCxOSc/6Uwr3oklMkryd
457RLtM9d1596sHWkd7SIcYw5aytkhfx+4PirtkOwnz747eE65/Y5dZ7AqeM1P74BCLw73/r+/fS
qbCwxvFo/+MTA6XqG7thM1fVPN4W7A5Hyer0x4egtcm3f/9/AvOhaQXetYC7wF/QaYVQxt5TxglA
a78Bpplt/KK59/KwuKwi9sPaYDUdGGA3RXgu8A0Ajk1WuannraUsa4PJ1d60RHqQp32UV4DXoFeQ
ftewhCE3BIbBgycjHRUlt0XJwg9NzrzLwxaRmz1SylpKamUWrKdDcuER7FkVM0NeAFe4mrT8moVB
UWGpj5wJ3As1Jfu294ttzVTKGO9FREazYHfLFBK3Prx09GfgBSQGYIMVj1PakaiYQB1wUZ5Tx14S
sDQPu0wgsil9sMK8vjDqjAG9F1OFKE5TNC6LACkIl961bRWqGyfH2WLO8daqpnZXl+VuBqTEemOn
B0RfVlUvOs12gKUPy8V61opMpjLHdZGZh9Kc1KmiFZQKtkdzxLSWMg8CxUHQ95Zzor2O3do75qHi
uEQqk4ekjR60h5bLh4pNnIjeOfvmN7VhJTsZ5gGiDeZBh/rxsv5sRHXdmVeRIw6NzVHFnva5x9yz
cJ8yq9errLW/CkPetxyqSfed8c3kCNnUyhtOuHbylBixeCS0N2GCWBWZfyTH2yKewKWK9PjQTd4p
zR7oNGXeYg/XoXLugpYEUpASwZrIEVdPDOM575fYBXRYPk7gim3iXGut9GtcBDfLl619CB8E5yhL
JNUeJ+lnWVEhygQfIW56CTGxYnkn+mgW90j5zw5+Oz49rPLYfCkVT9Zqbj+H1n7p+QndlMHIAt+D
ktv9iCdm2JW4b/uLSiWS9lYL79DUPS8/3dph3HCZSTnvg7l/83R0ExhsziuwTIx2gfcAzNNXaeRz
cnOAS7oPdcj+Z+b2yOuFF1ubj00/7rUAUhgn6rMberZXnHOZgLNWgsFeTB9d/yDSpWhuaVzjDHgU
WJoTgVc7RqiRzQJSTIqvjNwsionGczat0gS4axzR/MypgmrKFruWNT3UIviQkTufu5oZlIUNZw3i
ticwAGIsGGhCqXpwtUbcMnHYu4oxPXll2rMzXxOSSOQNrlEOBQtbEi0jr0qqKlq6iMqlJKpE2Vte
OoQi+40iX5B9xutVUXFKJVIarDzl0u02bKJe3lsq3aNSOpcCCS7VvbEOBTPv0GLgG2Jgktgcl/ej
rZJy18YtGf+qg6XtP+vWfONZSUVhZf/QVetzluVnblq9ysmh07SF6TQnPdCSsx1ybDJh+yCdjAHC
JNnY2NdRWZNFHZp2x7wG2kzqgkhn5i29yqQ3Jn2fSkx+oqOFt/vpZQxCZ8qypqLSzAWhWyTBjA8O
IcLkXdzYY7QiFPk643RbVYEPYi+g4Ke5C5X9ORSa+ATsYjbUlCT1wOOcBQLJp5LEg3uadZ+CjqXK
d55kwk0aJprbsXpqPes6wBC2IxgCeA2Hd948ccgicYB2jy/XgTwwtOkxCGHvZhwpi8J9QFF3uEgZ
/gbQFDczTG7Pa7Y2CfhV0mm2zkmyaX6Yam42LvXVXCe8JX57dr3qmbD2lZMU4GXBh8bzc6ebo3CG
696Kdkm/ZB2E76yzROEqdK2DlvFDGrvNzpftsk1dGtoMZx9FxCd6o+HBmS57d05bgdhT0c5ghNzM
yj8wzX4xYpvoj89ifs7wf7etfG3YgnVuabOWZpuw9u+aQL77HsoNl01pqy9Rzbd1c+OJajs5jAFJ
0zHx4xOpmyEEN+HLcsGTDt2qJNgawPhsxziNHRbbWDlk07yNMaVvnY4OgaRLBUDYRklmcaB9b6aQ
SQybBbFxp/GRCgKypJlxV2T5Ra3fjShsVz5NgLNrHqcmddayjewVuLurEI6YvbQtuyoi6OrnK/CU
m9A2DpmcrphT3UpP3th5f0sx86os5YYAw/X315162kvpSos57eW71qvu4s6sVpRKrqyZLbdDV+SK
IAONayYEJ6TrnSIb7+GURnWNOtwEZA6Dfl/5ImblWc6ILkM2VzTbVN11HvcSxlLyoG15GZThncTR
aU9Duy+cNzoUIEa47kfNc2uYUG3b5jEFSNS18dkFOm4H+pTEPBXH4MZnmmTjtOPWJW2PCvvW5XD2
J++19/2ffv5uVmFGrbV8ADlOsgaWb+lZ5FxR3VvzwMN1YCjMhHU0qX1qXxnjLibVlGNkvy950Bpl
85ZGxR1mius2cNdkKAAb4TQjXUq2hz3IRWxGJwprHlzTeaZ3fE29HEXjXI3J5OUb7MavU4SbAfvm
Qoxc1cgwK4PxKXvyLerrKXWBXBTInYqRscrrx1SP4DvvTLf/MCP2OIL89dABrYBxqtU+p4DDZDGw
YiQbZ1qqzIH3AhVe+yCI1w0RjbyF35FOaGJ1KvYt4UjoMsDVk2Q7mc5LM5uLehWeK6CcJfRc5dG2
HrloKSapo6b+kSr93GXUmVJkcm3HLcHJNLkd+vITNgfSu6Ne/LzZdn333kzOa0GDa5mzLSCw3Uj9
A8oUDLESBHJelzvOjx4LQDKu8yF7i8lVBqgTRPUQGsr23eX9DH1SDTGC/lhZWz+3soM/3Uep0d+m
lXlRjxthNs0arc++zkOL6HVDkR7ntnntcitV9ibxeEdrNYLCGRKuBLeF7JuQdhM1zcOJieDVo0ta
2Vvf4AgIWSiQxeyd7JtLs0AvdnhhsBOkMDAH9FsR/ejwZptTcy57dj6Oz0qJheTM5PXGXYrNvPiY
js7boDOHl/rBn6w3hmYgJAe9N6ioZr0sP5b7O8SGTBZPrhmxUZAugPqNjnyAO3/UsebpI1HhBnu6
cJc2UL+VxUoKb+JRqg6R17vXnco4gArjo2r4V1zjqVwCB11DrhgGMgAc5xlrwMEpZbu0tUzHmJHx
93bf6z+FZD7VR7CSAsNalubrUodLCTSPTKiPFlWuBuktRszWe0diagZeNgfYJ9NyKzHyrEXrBtg6
rCPJrPlgnIC1PmbAh3ZRlcHx9G9MsgXUodPNQLVpNc8oMjS0FlX4ECTyxYzRBSKKdSeMx72pz7Lz
KTVu6CZSMfnJsv6ampJHhphvS9iLXpJB5iyyc8VxiKkCUkjvNyvPTnE1eW92l1DH7bkbD4sig6R0
C0f8UJIYcFD410CrJClyX6xQD4Z9ZbjPQF8GQGcUn6QW+qSXPDdivlZsIvehL6AviOyWLRAehcl7
wXhD4rwNoFHGLYAyEA+VjcatFsI0hslcXU0MV7VqRh4ZeMYZV5Dj57nCm+vQzB7fNU3UbK2wCmko
2MHIx7LdvYg5pTB7tOeNgTGpC5YkCLgNywbTj3pyAgHRn1BviAHPn4hB57rjVFF17pUV4s+w/fGR
S4FAHwAulzJLbD9AVtLHwYQxiX0nWiclCxn9P9t0HKoN9jDyeyDe2DXzk/OIOpZ4h8KJuU/X5dwq
3CtkSjI2eZ6BYUoGkGnSsjnU0XGG0Er9ZXkyG8z9Gj81+0VnYE4gb4IJY0hFCidnbrVHczb32sru
CPe911FGCNk9BtlVyyH7VlnzeYwj+4hk1ptAW6K+YGfDgkXygjghrOmjU9NLXpvuaq5TvFJM82pV
sI+MzRW87MeesdAgiM4R7G6g1OOlbp/6jvJM230J6g8JMWFjdEm4MkVyVyTzXWkzpmvRLIF8DXdh
dutX0XlmJuIZjMUgfJ+lyocd0M2f7UzhyUJw4bFMEIx4/tF11U8RFJjgw2nvpOajY7xCwvkynXk9
lKI82yXOGVtTlGjBtQsiQcegaW+TobwSc/60xOXDkn5Kg2FbOncbsHLlzpCx3Kk6Ogxdf6Wt0dw4
k2A42Pe7MLaSLfNofyUyknezbfJMnMpNbLOG8K6xt0mPHXR3hqLEuPIQ5l+wlyMoWhpx9/74xHiG
GSFe9B0JkfdSIMsUdXg/jN6LJcC/qOZRlUTd8cK0e6OQV9h7mUVPn1bLRDaHzBG2qDYR7bHrQoUN
j4njXJtqn/lqIKwUueDvWUiMvLsBNQAdhWQWLeZ614OBaQJm9ZGfvhEuXAlVvAw59qdQvRIM3pV9
iy5fhw0bquESQZzaKZQDs4nkLdqsZ5dfstT+OqPnea0UOYeB42c0F4dupgMmATlXzHCGwfhZB+p+
r2k/YKPFqNO1d3GX7PUADpxW5XeQxpi+c7KUUXpg7Yv2lfWoAqdYIxNjPskLQGBGTCC4uEndmPpt
W98GpbjX3meXFiRRwYazW3+ve/Ui03VYt8Vl7qbsbfhvxrK0omo334fhfGGbimOugGlZCueE3H3I
Erntg5lZemdSV2LREOWDrUov23Erq+IxSXBJF/a8qp3W3gTmPG76eB2q8mdTwkEIVGRheJfvzjQS
oC/AjuvEuosdsz+OQ8mjeZIv6t2vRHzIGtQkRozKgxtDpTHjnp4jV1kDh+dImw2PvttcxkIme9+X
q36GMeM2j0lIqjEo5nspjOyUcP+y4cvTbS9qMK5LfLzNldjikqHZtEdZKw+W3Q9r9K37OSKG6kbX
bstknZb7N+mL5KiFvu4MF3V+VHqTj0W6jpNx2izG6qDU3p3hUkkgzQsISANkRq5cOpzXqmphI45Q
d638gJhDwn4aKCMxDqLW6jaL+M5EqnHoaTTciNSSOX5+u4//16j9t0bt71qS/1BdmXQf0PaTvzZX
QtqizOR3k7Yvf2MYgzfaZUTn/cuJPXx1/T//gVHrN9+3pAhQL32CB+6fTNreb6ZPlYFv8RnheUtV
1+8mbUf8hpUa6KaLjQWuCl/rf1Jf+WuvVBC4nmtTlWnzz1nSXvqP/mTRpiwlxiYcE6Rf0DEg50fM
V3euBfbJbcZp52NkvXIRhXGX2McyqsELmtM28VjGFKr295X23zYMWr9Wty3fjickm/+lqkdav7TC
ZLwo+B4L92y7mG6nmqKJVHzoyauvzfKN2uF67WLeWBm6vl6Gv/8qaf1vv/6vpTTfX96RvLpUM/rs
Zf76alDlO3eB8JxzO4Y/Kl+re3cMD7iGiVqZ6M6DxNqscSrilv3bHrjlpf5zTRFfnEuFa4W+PdMz
nV9+9jYe4khllnPOCliqAABoC51sTJCKbvo2EQ9GysJMg1blzaD40k+JTzOrUrL9ndPv2ee1Kxjv
MSH6bv6bKsB/a3davjlraV/1fZM+0V+t/ABq9GQarQO1tmtBnDU/3AUD1jShhXkIAqrqOGBRCIAE
UFLigX8yVxEquRb3eYWsxoa1GUZ/958vmO961V9eNO4GKxCutHzpL3fen6/fscoBOY+Jc451yMSi
odqFCKy5gS/7k/N49OiYKY6xHP8tsa9Nl2sA5FhTTqQlyPgeupSZqN1p6g0aiEBT7+0ME9jw4EXp
tWmdgkBvnFG193bViNVEURjJscQ6D3L8RA+Xt6r6IZvOO2AEPyQze0jqQ6pXNF9AHcK5M7L6hpss
I/tebkzmy7fSTHd5JOqTCqZbfNQ/uyUKG1YGlVKdbx/j1PtBx8OzKcrg4j+/WhbFu79cYtLktpKm
b3nSc8TSt/qnuz21QPHQaOack6oyQczglpEu/BjC3B39AUyR5hFdLakk08Ky/agg3uNf+P/7Rqyl
eo+IylLD+8uNFqVEmuJpcs7ITOhKZnxZ0Jd5N6txX4v+HoTI3q2n7uyEDimmYmGzjg//+cVYfta/
XjkS4z/pFCgc3Hi/1i4mwGIMWSnnrMP4pyEOWFM5ZuINdYLgxkkg8Ij67x5v//605WtKYcHpMC2W
hF+uVlOnjteL3DlTCXEYW7zeRifgE+KQDQtjRyJjPheQekSPEQaM3CVomVXbWPZT27p/c+uIf3/e
SNMWniWk7fBG/Fr3SPzUIppi2QDcmIlng31h09DjA6g30zy4M/3pwwXbvSlKL8EdP+jdrMtLa6zY
t80lOZW4ti5VjzzfTa57GpAftoHM72yTbW410W/QtFl4xEV0Qdzg/3B3XruRY12WfpXC3DNB8tBe
TAMT3slLaXRDKCUlvT30Tz8fQ6mqlLJcl4T+Cy0UVHLJYDAYx+y91reGVUyDnJYKWlM0dH+RPqf/
PHJbqsE8BnucL/TXdzYVZ6i1Vmzsuwnem42Fd1ZNdT2zxxvTRziMJr9xoeDZR+EPjEyCePIGTNR5
UV6C0511hcrGqomzlQMTei66Kl7kRUBPqRP71tQV7P/+0lNJNbFSgqsoPg2IGX0M1RhyZ7VF5dIs
WGNHrvyrJNaXRipiH7lfDEO42Lm4Xe3XCXYxpMg+jQvum9gsN72CGltVOd0ua+Ajtp8bv8//Iuz3
p1jS6TEtHGLYuliG6K/fH33hVDlddrEPTRd8H8Xgc+LxzrUCOJlrwkZ1yYFag1d09sdPDqnr1kNc
ZulfTMqv5h4megN1t2q7BisUEhhfn0kR1HkCrk/Z1V6sIDhWr2i2Qdq26LAHiGyR5UTqqpiW78i5
xQk7DWZCWYmNo6NLcRN/4fuVf5VpbfUX4a3myxF1OjfbYTUmSByabsBpDffjiFogItUtzXZ3oCrn
FgF2S82syR5uiWGxfBc9dRMhBXGcE9XW5R6J+gJsk3M2zSs+TjAk0cRt+bRX9p3Jrtzqw43Z+mKF
YwzZjenSNuE2zjLT3vSds3RZlc3CCe/S6/zDaDChciKB6rXGPPRl4sNYJxOazVG5AV/okjHjXai+
Myt8x11m0tzVFb0dGTnqug9wTBzhPjG+M/y4/aqsUDuxPIqBAYf0W6N8qSmtuzH8Qj1Hr67l+f7P
h2FeQhyHP4zENOrQYR9Thl1V0PKwXk0GmdNHRp8KY+f7FCqlad3QRx1XeWgpKytLz0A2dUzajQqH
r5Zothy6EUij5qzQgnTmVXG3iyLmkRKo8DJ08NmqOYGyqRjibQTUMamRS4Q11SWWXbepkW7HKO64
d+A+wNkT5Jgga3Rt64I2drjGig+4F9vBQuvZJMe6vcsom687qzstfbL8Uh9/IAUEic/FH8CPeNF8
HI2YxnxPKlSUZsM4N6asqOP3PTSJhXTJylIrwSRTAIdEy1HNxVgEWwWZMO4X2AKU6BG+hSRDdf3G
a7oB3MO48uia7/XOz+a1btUrlgfcQl28r8te4B2g8SJcOhO1gKwBmnYWZp8SYi62Y5BdkisD2kQN
NtOyqEra2wHyFBQjeRXoZTFrSQRakqXRzwvL8mBk445WU+O8Zgw965Q6X5AiGiwJTaF+Bn2sjAJ5
SKWDJtv07WUsJi3LIN1D7VPvzl0y7KSp9zt4Rd68HBMi5PuCZQ/Wj52QE11J/2yryXQDNwlFof5O
MgkjjrqNsuizMDfwxEM0AzXdT7IUD9IAojN26iecOj5WK/OuoSm5RBALQUOhPZ1TNVxLQHOL3lYV
Wset2K3yDGyMUYTG1mxPw0ZYJ8iI1iN2n31WyXlSu/ZV54/uLLc8IDt1Tc/XQ/syDjfRxNwGCLrR
UZ9twf8/Zj3IHUozFDInvTrBjiD36Hgu7KD2z9sWjY4KS1ckMriNs+HMcLIN3bj20kZnJDvBQr5u
Lq0YAKmXZKgPTC9bllFis4zH0BaXNundXgVIgoVHmlaohax6GzplQhE++SYt6V8qrffNU3Vv2Zn0
O9ogQfmGIW4hzWQ8yfyPcYH2hbiWRdhkwWntpcNMHx3nc1dUU1H6pIy6KVXOoPoIYYzikd2BpMcE
D66kIkWhWdKrXzeKhxZTDtjrgjU5UP2pQmyVgLWFrlaFVcZtvdVAWMxrW6HlUJzqJZorNTHHDfea
ANgOlknReG2ESyEq0DOHt1LSLbBaFE93eJWRd5V63KmY9Chpe9/csJL7fMwfXJ852HXH/LxzpqSA
RF8UweiufTqepJ+qMPwbfF1SflV4a9x44kuUdZduHOqHsWNlIdhJr4sABEiXtSdKQzp8OZRXUvhr
3+i88xpDRjRIGsAREhnXegwzp16aaVWtJCbQuRu3+RbCy15CpAM+HgUra4z8iyEq7wyQb5tKAvSU
fnJHCZ1Idss9xVtTnvMEc4wGlb31dAi6rjfs6zT/Ro26O0EgpSKtFNT0eFVn+DfDa+z6hz5DgK6F
w0fDu6p0xAh+09gP9cEc2wBsAU3kgsiguWGL6kxm8WIk9G6XqJnA9/PNxW9ApU3St6vLM8PGttmM
X301m9LUBrk0Y5Gv47D6HKpbUM32JyR/t6HmLSQIFdy0oM58D9nO4Ljxied3866zxQ5xNkElOXo8
UGxAuCbuM9l3p41RDWvE8epSTV1KnWqgEnKjRIe8VD5WbIfXZodHsaLjy0CQ36csKWaxpA6pacV5
Efty2zrxIc1DD2YugTD6mF2pfeCtLBeXmDLeBubEzC4huWiKnWzL1pjaVLdVAMg1lZTGpE3k2Kzy
AXdSOW006xA62maQ3klEnMCFoGxKW4K+FFpbg1wt3na5XFaSnGwl17XrzN74te1fN5poZ2aS3lRG
1B+OWJfSMB59tSd2axxittGcCTYicZEUaG5Tq3M/wsXOT0nOgwFrJ+0iC6i8M1lnm9AGhVIl40zz
yk89KzRE4n61qajKHtLWvQ4GpB2lbNei14wzJbCW/YRxL3vZz0RmDtf+oVdbVtcGBWzbV0/D3I1v
WxpfnRb5mH3ZU6eE40lZKtu21s5Lr+SfE33qSemcKCNkGIznx81Zxs54RRmSS1ZVAXBjJ8zXBMbY
844aO+vFq1HiJOp7AxIJo9NFDP06z/qlhuNyP8QjomoMwZUOwThNsSepkbymzGXv/ZRcDwDXt15q
5Zcp8ebzqCY+zoJmOmFaxafWQCVVEKiBJyNdCuhuB0q9jyPdhEXWiXabeR7dW3ZDs84sm2WWrzv2
DIsgMAZs+3HPTaJf+ArZbZbJXsLVPTzIJaEjWKiMZZEl17bSJwchD0NbKRs3L5sFynB/2DdjwW6x
6M+lg2HRIDqWlEjzUOjKDeYLY+YpbU8jzzfXfVOwjY8r5nzCnulJMaZYlNp7ZVLWq7Y40ztM8zF+
Nr3s3M+lHD6D4qw2tKiate6WXxTc758BGoAJ1lJrqULQQqiCdy0eYd0eYUaO0cmHIdJxnduhuo9h
gs9IN0qWpQEEVIpg4SimOJSBfVEj9TlzJCoZty76VdpA1mzr6oJ1+MjDuT7KfHOVFPTvE2ngvaf1
sFPMVWEjHAUlbSDOQkQ00o3NA4VEKEFB2hGoBoMYaMLQs7sU9cJwlXYNClVd9Ug4FVgkM1JlCDiB
NYoAM6p4HRtCo/uc3b8xNchLpzqUZLoAcizgfujJvBrbbsc4rGZsiV17sNmPY9+2chTcmmudVTlt
5nYSNUdGACrQ0tQ9uSKnblMhOxMEc/jTAoye+pSq20uDpljUnErPCnHLx+4Sof1pVAoKfSji130m
amxKlLx0qBZM/pjW6j6rFoibpnVy7Gy8PO0no2S3dKQOAcA1gD6K1FulIoxOcBxp+qwsFXN5fETi
mGHnwd0lmPgLsLgOzpWrzqnkoVzU0QsFY4vTOK30g5HsRFqDPM0Gcwti3Fl6jRWf9MzgOGAlgJQK
YXmVEOpLNQrIjPtIp/VbkLfI/R3jts2sh6KI2O4a6jLz4HVqrvoVV0HIloTokU5pz9u0Nknp7bn/
dZLeK9R4KLoOqoDtZYGhgmX5RVfcbd3viXEt1qlWPBqmditcnXeXbpn4AaO11ofMHcZ9XnQBJNH0
c4P9f9PGIcM0ySZSsy77tMdj6ZjWosyCW8vaT8WwPhDB2s57erPmtz4bEfjpKcqc5pMpY2J7rZUV
9u4Cx53PIs4kTX5ia43yquctu5QkgZMpcyudIl6nvUZMVUqnuuzrLY5jD2lFtqgG8Mz06E6MsoIg
FMkTRXf6jZqtskarV851C0FxVvXio8P/B42XjZjuW7OPrRWxEFuaMfjJzXrgtc7v1HS4a7Ro0wza
vblsgevT4kuu2qEDWuGg3TEKY5NWH5UGXw3sZTKlTCTxlfmgJ3jv0QiTSKrRJmySeNbzYuSGZInt
YkLKCx2tR2+eDi2Y9a4kxWFISFAXBQKsLFJ4WUpamARrIr7LLlq1nE+KiSVdHnh2QEgdAjPUAdYl
Njn84uj27fJQ9nCniECgX9j51SJLSla/6ISmDLhENeSiC/PTPCI/q25Xto7Qvurrq6ZAlJaUtFPp
qwFdVQ1Xm0sNYQ0AFYC8LX6Lsd9ok+xhBCY3R/i3DMyCzU4tN4NO+A6aSoriZrwsEGWyDQbQPxbS
mGkRutsS5q2GUXfJpi+vQ9KY7CSYFL41zoKzMj5VRPyFALRbnEnOyrB6a15DpRNmdqbYRJ94aj1v
XQZ0dmoL1ojkTMuwWTgG8cNl+MiOFykFhLTK8GAgV8ZHJga8kcEDmPKcMYmZ27eLBevObmFAInYU
+Iq6NFaiQnQG/vEyybQMKjp6gRhqOCv0GR6jbQr0gCGUUc6mTaiUj4PJFkPk8Zph8xOJ4eT+UUoy
Rcqy0lc0+Cf6lRowWqQpIsXRzvdGBHgjFTEqxXo3Yn+Ab0rnkxNdZ77A4J9bG7cpwgVWCtTA0ndn
CUyntRc/QP577HqgtOQX2Cs5ROuht69DrxyWcRkwEUQwMNJALCzfP6gadnBRo45onXay0HgXaUGA
t9NdFiyCGT8IKTQU935yeM7aijI9bR9/hRPOcpTJXLYQrXklOmPEwOrdoLN6EAXpF6KhcJ4ii6rK
sF2U+qp3gddolkZfO2flmDP9IJWBtNJ8Fdj9EijOnauYixhHm2LNuzGbYoRFvkhbk35+/jVRAJXW
mS83YMCRJGIpzFtzlqCEtBWEGEMmD7mDqKvWvrS6WU2StoPPQpCucLvJbJcUPtTIjLR98AmCaylP
Hc9s514HUzcx5IUOFHKpeGjEOJEtMZ7E3KlYbFuk7gqHG5FVG0V1mloJu3XA1G0AGV2YKFG1ZGda
X8xq6tUaeX82tBv8rxi8IxOXWxsos87mGnPrOlz/+BSXL44vje24QbEKRQtJOOwmGCq+hrd5j9PV
6Ps7sCZM9ag50gnG4TTCnZkQ2iXrfJM2rFoRZOmguAoz/9KwEAgVMU4tjyCDpfStQ1Qxu6aauQaB
je6/wsy1bv1K2+gZFnCrvavMz4lePyhuzPIE5yNTmN4PzcKXBjz9MJmzyxHkbmuHsGrg4at1vVCa
eGd0wcZO/Y+ZWnzTfIbnhnZ21Llsh03sC05y6jPLYbQM5rFrnSv1UKxEEs9HytMbm0b6XFfdS9Rb
i0Rm7YESaHflu+jB2FsQMulSJRIjeYWmk+XMPtDcNDXZCA3v13yiIXmucUvFU91VnmhXtAu8RdA2
yUbzHWw9ba+uGiXDszd48bwsgYbZXajDzSgfTdfRTiwrP7QMwzstZKENcmOltqCpdTW3QKT30SnH
iU6PXyV9Fp0GfnouhmDEc/T8c4lKhjwUYISGlYfsqFTMljrvi+O3x09sSgqVy8yMWwjEi42BwKCX
bb1ukzI4LYSIVVaz7bArvW5bTz+rjj8b6uAhAHq+yfvKP+10ZeOrUt3ZWPxPj5/MX7+yBB5aAIHV
rPedG9FZn41EtJvG6ik6JbJzt4GvHOj58K3dlQd8/NxCpASRg7Hyy1BfFmFS3CarvGgKhGFJuskm
8+AQDZgSbRQbjUJkoJ6qt+yK+4UN6Wd1DJtHLaZq/jJMiweZRVMcS1TPJalcTrdxcYQwWxORVOCQ
IIyFNUxAiMFABjf8Q3vHU2ozuWoQzeIRlSeViX+wrQn3pnnIwJkaC9sC82ZW+MORjsU+9TGc8djF
mqso8s8ahPNrrOsrDntGUQZR1MhuztXcZDajSxsTKaW7QCaGa1mKuyGU1oLtybcG4RFyyJI30FRj
DASrf9xEKaa0eE5JlEJ6ZVdbaYzBpaO1B6mL4BwRTQzn56QzsnUfUhEV0moP00jZ4Yxk5gaNLrIp
78aH5O4gDdmimEa1T/I06Yaus4e7Uh8cWZKZ02RnEsr/aeEnOdkQhMeR3Dehb0Pl0mywFuHLWLCJ
1rdS7UmUSceHQeTBFd2LE1snIMpxAE5XBaLxfvCgTDWEIMvqAtOYu6lYWsxGYqyvNJPJxPNJMFKC
ON1LMz2Tpslk7SfdJkoJM4njwWXERvtvg+uYDejRRVCibw21aNvnBEcoQDNlPSKTlEG4rvQ2P1cp
lc165Lw2PNSDF41LW+8+pUQBLmhvmAeZZVcWjATUlfEhn+zspU2YeAGeyUGPAhFNd9bMmx2Zo+eZ
Km2oHo52YQaX8QR47LzQ/9TK9BR5a/A1L9Dm9hTdLEDZRWmKhaLDr+Xd8iVXkmSTJgSJPUGFh6Ta
5PZNZNcM711PyB5PFabRquqZB/wmrK6SaJvoRr43g/y+Kit5ZiQ5ZtbWgVY0MLvqZn/rtvZHYqrx
RVdauuepB+siBYXV9z7AD7FjoRqvKwd06sSv2/eYZWw2tzF+9JNuONdHIsB6v/OXtCTdGRRjFDBS
8+Z0BIlNMKvhsmB5X/tNuc/9/JOepyoSmcTc2DZscqfMrlw47K6ST4p25v+6TtJDnlI/8Vs2Pr3r
fyJS4k5BlrOzcudymPL4EFzcaImp7fGogwygRocrTblB0JiT+yC2bLcd+CCQbI6bTz0v/S15PCdU
ivxz7BVgXjOs4bHwy3VK/fCkUFv1JDEi7USqSU64heGupFQRNB9/ePybLjPbE+cqI+hLMSx5gYSJ
EO4uhqtCD5iCFUuAeUek2oDTkBgDo94yFeJ56wkmATBlmIfc6zF5WgKqS2pk7QxNpHmAwkt1BHCe
7VxrhQKXhmx5/DYDlisCg0q2P5uus64neOmmrNJhYaNStyiLrouudIGZ0APn1Olr6Z26LSK2z8D1
sSFhquQ+vgxG7bPafyadp1lAeZVzQ8QHqaotr0EAQ73ogWMDp1+IjKUnA5bKPnRJwIIIeTdytgxy
xPT4kCcQgIWbLiJ0Lc2DhxCrOHfSQjeyyaCPhDg0s1VquIumOnPZkOFEHZIUZXFwL8jEWI6KMuwI
NZ83geVu8JjrO1I9rK3qf0QgNeyOn3gfXY5GdG8oDiOp05cMu5RaRocafdNRsz9+BcmFGj4CcLkk
nJHaae3DLmDTD0HKQ75qWwPrcpOrkjiUNIMx73ZtgnjN0nYECof7tp2acuz7uxo7aw5gzNFmZtcC
uPN7rCGEQLLBoH7iiINFWNZeZWhWfaVfuYG2hfdsz2o3STCPswnRB+tq6Kx76WPbiazj+Kpdd2Vv
rlutuOgq/O09w/WyN/uzMPKpSbWzwCMTrxJQE3E5ZWwnGb+kgBqtNBFBXJI1nqjxqjZwWI1+axty
D2CHXhVL9YWVmts4phpd+vk3syJlidF/QxWuwENlDJvYWYcFW77BQimcNVWyI+flpgDjdBFibXCI
4muMEqjPwBn3phIt25rRkS3ZTE0q/0SzMnS0KWrPSAFjWGS4X1E9iw27WD+xw1nJyDkrQrIvgrI3
2FYlJxSa4qVaEyanUorAY+F+FK2i77tEueonv5qFg1bBmOvaFPcdn0ylvnPP1JgClZtUty17yS3o
63WnIbi0W25uZP6wkIxl05swqKQar5ok5XqjexxALiNqoQw26MOObScq92g8FxpGmX4yFARr3zJI
bMD3bI4N4FS4vmODsa3GqNJEKOKBnwTrVKGPYSIVjFiTEPaMyN0eKWwq4ktIkuhaScCNGVW6TXpt
QfOWkK4iWdNSwAAMHmqp9/eU5qDcsXUCts1AiOfKn1DwY/mgUiRKE3IBhnIq+fRpvQyAPcR6cBr0
FyNOt80Yq+eaD68G5YykTYyNPzXIR9XBOzdKgwOra+Z5Xk1og2hZYLBaUgxpYXinC1D9RGJYDc9t
YqfZGfNNYT2WRgrywI0vBPtsNj7RPJkIBUwMKx8XnqMZ5EV7X0CXdctSc0kzhZyCV3CcohlBz40F
oU69TUQi+2oORjOFBIaFWeQXbex5K61ATQ9wynK7TR64HvXXS/z9yaLWvYfKUh5NH1poi797xsLv
NkTPM1NcFtdGQiuttNkHhYGNArswVgwQN4GWXqnkzix9y/vSpRYRZ62TrXrCAuYdjCIqStCkK4IO
FnVqb4BtLt1MfPR8/wt+WKAbYigIP4DuMgyE6OREKy4zdqtBmDMnejRThbfAHYVLNuuRtLNvl1Lo
p/YQfayhdCy7uLqMquZ+7GtuxW9dyGqhpO2kh12B5rmwGSlWTkRRJIQypH4eq5ASfoh3N4mx4xbI
xoEhhkslt3AToO9nA2/13b1bTCUOOtLwCuJ5VJGQpwD+XIBytiJ1TUeYGS/pEWdpw0GjRLFCRkY0
CzlmnUw+mlaFwYOV1Qx3Ol2VAopzmEInjxPrYlSM20FtLcYDBxp8mC0Hy0Bwqwu0/VJ2i8EzGCzE
dHsr38xoUBdVVSZLa0DFSnGakoe2hwMOWE0MjPFD+YBEjLcHydCqJ3UymoC311FQLPRGAyZAEahj
P47nWsUTSyGD3HdyDW+UNL9wR3JKFLXeyLpTd2XRlssCxe85OLhoWkhS/AJ2EIb0SKlq04gD7rL2
teiqZwu/R9Mv0M4tBpbeO+FGrEmJj5ijrIEO31lkDhK3ujNDEJFGOX6x8RPcEPlgnllBe9a0rn+h
S2/jml18ncwdGquVR5RMlzAmQAqI1rpCP7lTi2yeGkO771jbwVLNV5MaX7OKA/rhzDVvMse5s0CF
Ys+xN2Vc22dF3sxc6vSrkQyyFQG/hy7V2T5pMjkjAGOfNqK/SmkZEllWX4++4u0DI3MORhOwvjIm
Wp23HhvDXRc2C6UilRElJ8E+WGd3BG6Ve7Fc5tKinT+AIqRvwP3XaDdEJfVLXN6LLC52Smv4V+YY
PjaKoJSTj9lJmvenZuN064F4mqVapPcZ3u4NRTy5AWN1h2QLS0Ih1I+6P3rzmlhmPYvlpgjDeRM7
JQ33/jxjwbUj22RvGO6nfGp2eKDiRJ9/InhZm9Fc8zesSu/1nGeT4/6dO2lKy2gc5bqOiHPI61rQ
mtXOVZ8kW7gIgNwLlithoay0FlhkHALhMIAX+nhmMoLGXEpNuC1zlVYwXaJjwrPpZw+53dwbJcie
2tNOzJxoDRG2mxg1ybZywLzkIpknQS7WpDN1S2EyQ9NDchYyIDe7IdBrgz1dhfjokOfW+KA2VEdS
s2q0NbqYr/Sj6zntwQuo5gaGkySaD1YJPUZW6A+zOgKRMZAgBx0sBgawrKhehmZBh6s3LnwtXVuC
nShZp4gXqoUZMro1BoufwUtZbRklwn4X43oxaGtckJdNZarQvrE/+3gClghT57JMTzKz89cEIO7Q
6vjLVrHxp2YNbUn64XCBMZn7TLpeMNhAxfUvXssrFyCOSPQeX3Mfb1VGzrkT0hSloBuT0rkdW+52
bxYYfUUVkjU0FUHglnLjEV6zExBtmc7pZ0Z9GXwsmsmrwlIkp3MzV9GlLtsxpl5gtwNTDekGgHi1
la4iYwe3GtJst4o9bi/covU2a6vPlZ1m63bqDRoq1AbTi77BhYBg0ImvvYk7vnHGnZEM7NBL31/U
clhjGEoOVQyUy+kNG1xx4BOdGCtXXrl2YnNRhTYdQwPtiAVid5494p+c+31hHPK6txZIVIxZpqD/
tEx9Q6RtxqtE9ghLVVExeaOemRsBuKHGDume4W4LOncJD2YGUaWcB1bBHRrgOaUMiq8M9oDXa2jN
SrbXkrw6kZMbiueUehrbIl+nJa6gU5pTG2eDYAfhKkzZfPq2sQRF7e4cCsbniKigUkH2y0P9NAFF
gz2FFVykl95aKwk6/qz3mLaoz0zI6ZgjRl/YZTvMrq4KNtT8VjqZtoTziQwl3KRh6tMBCadpQ6Kk
drsdE+hpm9Rrg23pmSnhhyqaPOhVBZnB8pHQNsWhtaqTFlPUSpBHbbQ5IVGjxv5z1GwqB8fUXK5d
NfTtwmp7XGY+mMFRHbSF15Y39sBbxVGSG+wwk8Gio16uyv0oAx3zfcZs35rjacOVQ09T7wybhy4k
vmoSeMeFN/g01bCBoovZ+Hq9EW6ps8NVtDkFiYrWA3tX4G6kCWJu5sZGdjWp5gGW0UEhpmIeaQCF
h8gezjtTZdHpSWfpNOUB1UK9zIzxHNKfXAp2YXNdLxA2kAY1d6VBHFKhDet2sIpZpdu4TaKaLahw
vF3cfozmllRBJ+UA+HoP4h5grivIoPasaUpCakj8Ww49nZyipWfipO2lj1TwinDFfVxx3Uot8nae
CrK7b5ZSaT+FXL65inkfH1W1iHx33/XuDRShr1oTbFgXAoMIox8/HX/WvvzF8WdKosJZFYLoPjVW
lkZBM1rWOUkYer6LbEJTENvw5fGHx0+l7URzMhO6eVNl1TpHoumVstpFelTtlFGDg338/rcf2opa
7UrmroSVNl8e/1J63GcBsMNFatvsvztGC9KfK1hS09HSbNx7OdNkrOacw/GRg+PpHL9U0yzd4j1g
AoH38tunsp1Mv799bw+sQ0MrulciYCklT2+Hb/uywuW8MsAzrBV9omDwu9/+QC09fDw6UF1JS+bp
bPGeSbh401M8fgqmr+ymPbSwZFjWW/Uu1Xs+TZe94+2fwLjb2KNHGIdQr8pYpCtz+o5ItTPXsiiF
Tt8df9Q5Il9J37gyUtBAMeFKMOziHDOzSyd4cmetc5I6N61HmxX27501mg/Hfx5Pr0xhOCCxs2tp
EMJG7uU4V1wkD0eV3f8aC8/3JzJFIbC1hj5/0TxSxnmUDYmtz/6W6bfnrDnr6/yf/dGfH+h7BsP1
UJDBcPeQMriGsq7C+/rHDAZ2Zyqy7RemoONJHc/4z46R3PHEmgcOLohnYP3sODa9/OkDvS+ADThn
x18rjvhgIPdFFu8g4+UDHTkP+MNF+qPL8OfP8Ol6/vnfvHgG94Qv1tPr4If5C5OTPrlT/s41eHWE
H66B+4EheNLeI5n98cm77gdwesLQVPPXi/MfefJ/eAsIE7PU33v6r47xw9O3P5gaEgbHNX59iX+8
CrbzATi3jfSZ+236MP9Dt8CrZ/B4fHduH/7v/zF5ed5+EXTTQDqNDuL4gbr6x4sAo++DxWLM1gws
E9PHv+0iCKEZT6/Mk8fs1yHqvzMaaB8MdPaY/bTfvQq8IQR4Je6G76PFU3jM//xo8Ie3AjaanxJt
/rtjIrk0ZBJwNc3JfMcHz/LHe8FxP/AwdIGd78PCv+5egCCPcv3vDIqvLuQPo4LzwVUN27bN358Y
bHyh+IeYOL5fhH/dqMA9LND3v+kq6M4H0zUZHgWv8Yt7AO8rXH0a0eLpnfKfmhdfvYC/DYq6oNb/
xqePw9dFzgXl+/vQz7P88SrY5geL35iWhhNt+mAC/XdNkDrsy7e+FRgP8ACbwnCxO00fr64CEVf4
UBgOJjfd8eNfdxVMS3+6Qf/53MBVcNhOuN/Xgar6aoZkQHAwKjM3/DZq/t174W9MIL8uvUERJA/H
RXf4KH9vbf5Hf/C82Pz5998XmtNSYlpNvvjDaQ3+9NhPb63p+/968aY7LoZ/+OXz4vj4ON//+fcn
+PNDv3is52f1/MNN+FjdVffBcPzF8P00n5LZ/l9y9/UuvXuxHzjemb+dyU9bh1+Hwr84sIxfHXcy
xb75uBXc4ezlgfEQvseB47sMj8HzkaaXUXMne9xbT3mOHOsbRJSX0XdPq803H5v8seruIX8+y+ms
7SP04O1HzrLH+zq8b17sFm17Wse89eCLx+Suu6sen480nbbjiHe42M873F/yb7+QkNSkX19e9qc1
zVvPf8VVDx9e3oVP64S3Hnn9mENZfXnkpw36W4+84YqH4Y9XXBNHRMdbD7x9uAte3ICaYWvME28+
bpKE4FBfviOfFuZvPnT2EN69GkUM8BjvcNJ59/LFM1yHYshbT3j/89hkES34DgfmzJr7eHg+0nHY
o5bzDkP1hJ2VP11ml7Xu84P9bmXqb00vJ3dh9mL0AH7/HtPLyRQXeZc9PJ/hdDl0lTX68w/ecspS
3kH7k491/eKexuJvvMclCe8hcdy9rGpRcGAx/da77yRkLpB5/eLO1qlhvMMb5iSUcvqPJJPnEz1e
dHA573T0vKleH/pdTjzP6ldjyOTmd5+fxT+/U04fv1Z3r1ZPACBIr33zK3n62N69nLfY2Ih3WD6d
Pna/bO5SMrjCl9M6x5+qwW+9Bafj7x4r+Tg8H+t4lyDtfqeDnzz24f2LaYyt77Tzf48z/4Kk9flI
38972lW/+dAwfYJf5ndVzkz58s0pLO3dHmBxF79+70M1oGD81vM/Q1r0fJTjZXnaZr/5sHHCiuTl
roYdvPsOg+xZ9ei/bhxQt3h+Ev/8PX/+mGVySNq7V9sEMFDTnvutl+QyyB8ef9nKn+Y2bAbv8EJe
0ZT+/RuRcvLERHvr+T89wM834nT4d9iPXHP1H6V8fLGkEELV32FkvH6E+vB8Baa7/HuJ/a2X5Ka+
C14c1oA08vyDf34jfnysUma25wMdT5ip+B0Gwo+/FwD/1Hl667X4dMe8k/lYvF+eN4a95x/88yvy
6fEv0uuPHaQ3HP/PoItvPfaQ0/b1ny/C8dW0AP49/+CPzvr3Kk2/9mt/rj8992F/75+9LK5Nf3Gf
PN5V//X/AQAA//8=</cx:binary>
              </cx:geoCache>
            </cx:geography>
          </cx:layoutPr>
        </cx:series>
      </cx:plotAreaRegion>
    </cx:plotArea>
    <cx:legend pos="b" align="ctr" overlay="0">
      <cx:spPr>
        <a:noFill/>
      </cx:spPr>
      <cx:txPr>
        <a:bodyPr vertOverflow="overflow" horzOverflow="overflow" wrap="square" lIns="0" tIns="0" rIns="0" bIns="0"/>
        <a:lstStyle/>
        <a:p>
          <a:pPr algn="ctr" rtl="0">
            <a:defRPr sz="900" b="0" i="0">
              <a:solidFill>
                <a:srgbClr val="0070C0"/>
              </a:solidFill>
              <a:latin typeface="Gill Sans MT" panose="020B0502020104020203" pitchFamily="34" charset="0"/>
              <a:ea typeface="Gill Sans MT" panose="020B0502020104020203" pitchFamily="34" charset="0"/>
              <a:cs typeface="Gill Sans MT" panose="020B0502020104020203" pitchFamily="34" charset="0"/>
            </a:defRPr>
          </a:pPr>
          <a:endParaRPr lang="en-US">
            <a:solidFill>
              <a:srgbClr val="0070C0"/>
            </a:solidFill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84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1419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89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7672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53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041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74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19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22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16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19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806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09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228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21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F0566-0866-4E24-974C-1B00EA1A7B9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5DE37BC-A375-428E-8DA5-859D06485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4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ustomer-magnet-magnet-customers-1019871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utismileanyway.wordpress.com/2015/03/27/thank-you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slide" Target="slide6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slide" Target="slide7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7.png"/><Relationship Id="rId5" Type="http://schemas.openxmlformats.org/officeDocument/2006/relationships/slide" Target="slide4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slide" Target="slide5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chart" Target="../charts/chart7.xml"/><Relationship Id="rId7" Type="http://schemas.openxmlformats.org/officeDocument/2006/relationships/chart" Target="../charts/chart11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10" Type="http://schemas.openxmlformats.org/officeDocument/2006/relationships/image" Target="../media/image18.png"/><Relationship Id="rId4" Type="http://schemas.openxmlformats.org/officeDocument/2006/relationships/chart" Target="../charts/chart8.xml"/><Relationship Id="rId9" Type="http://schemas.microsoft.com/office/2014/relationships/chartEx" Target="../charts/chartEx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AEED-AB33-BE8A-0E6E-BDA80B21F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219" y="822226"/>
            <a:ext cx="5565141" cy="191081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Customer Service Analytics for Nile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F2DFC-CDD3-7858-BBC5-9B2BEA32C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393" y="2844800"/>
            <a:ext cx="5106607" cy="1544320"/>
          </a:xfrm>
        </p:spPr>
        <p:txBody>
          <a:bodyPr>
            <a:normAutofit fontScale="47500" lnSpcReduction="20000"/>
          </a:bodyPr>
          <a:lstStyle/>
          <a:p>
            <a:endParaRPr lang="en-US" sz="3200" dirty="0"/>
          </a:p>
          <a:p>
            <a:pPr algn="ctr"/>
            <a:r>
              <a:rPr lang="en-US" sz="6200" b="1" dirty="0">
                <a:solidFill>
                  <a:srgbClr val="002060"/>
                </a:solidFill>
              </a:rPr>
              <a:t>“</a:t>
            </a:r>
            <a:r>
              <a:rPr lang="en-US" sz="6000" b="1" dirty="0">
                <a:solidFill>
                  <a:srgbClr val="002060"/>
                </a:solidFill>
              </a:rPr>
              <a:t>Transforming Customer Experiences: Insights from </a:t>
            </a:r>
            <a:r>
              <a:rPr lang="en-US" sz="6000" b="1" dirty="0" err="1">
                <a:solidFill>
                  <a:srgbClr val="002060"/>
                </a:solidFill>
              </a:rPr>
              <a:t>i</a:t>
            </a:r>
            <a:r>
              <a:rPr lang="en-US" sz="6000" b="1" dirty="0">
                <a:solidFill>
                  <a:srgbClr val="002060"/>
                </a:solidFill>
              </a:rPr>
              <a:t>-Vision Analytics”</a:t>
            </a:r>
          </a:p>
          <a:p>
            <a:endParaRPr lang="en-US" dirty="0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1FD94264-60A7-104F-D281-8AD9F97ADECC}"/>
              </a:ext>
            </a:extLst>
          </p:cNvPr>
          <p:cNvSpPr/>
          <p:nvPr/>
        </p:nvSpPr>
        <p:spPr>
          <a:xfrm rot="5400000">
            <a:off x="6209697" y="875697"/>
            <a:ext cx="6857998" cy="5106607"/>
          </a:xfrm>
          <a:prstGeom prst="flowChartDocument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865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27BA-24BB-2177-92D6-86306227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502" y="176152"/>
            <a:ext cx="6741549" cy="32023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highlight>
                  <a:srgbClr val="FF0000"/>
                </a:highlight>
              </a:rPr>
              <a:t>Empowering Nile for </a:t>
            </a:r>
            <a:r>
              <a:rPr lang="en-US" sz="2800" dirty="0">
                <a:solidFill>
                  <a:srgbClr val="002060"/>
                </a:solidFill>
                <a:highlight>
                  <a:srgbClr val="00FFFF"/>
                </a:highlight>
              </a:rPr>
              <a:t>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022F-5751-6903-F824-CFF9ECC9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946778"/>
            <a:ext cx="11511280" cy="58197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b="1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US" sz="2600" b="1" dirty="0">
                <a:highlight>
                  <a:srgbClr val="00FF00"/>
                </a:highlight>
              </a:rPr>
              <a:t>Recommendations for Strategic Improvements:</a:t>
            </a:r>
          </a:p>
          <a:p>
            <a:pPr marL="0" indent="0">
              <a:buNone/>
            </a:pPr>
            <a:endParaRPr lang="en-US" dirty="0">
              <a:highlight>
                <a:srgbClr val="00FF00"/>
              </a:highlight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Prioritize Billing Improvements: Focus on streamlining billing processes, enhancing communication, and resolving billing issues efficiently.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Invest in Payment System Optimization: Ensure ease of use, diverse payment options, and address technical issues causing frustration.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Enhance Service Outage Resolution: Improve communication during outages, invest in infrastructure upgrades, and prioritize rapid resolution.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City-Specific Action Plans: Develop targeted strategies for each city based on unique complaint patterns and customer needs.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Data-Driven Monitoring and Iteration: Continuously monitor performance, analyze trends, and adapt strategies based on data-driven insights.</a:t>
            </a:r>
          </a:p>
        </p:txBody>
      </p:sp>
    </p:spTree>
    <p:extLst>
      <p:ext uri="{BB962C8B-B14F-4D97-AF65-F5344CB8AC3E}">
        <p14:creationId xmlns:p14="http://schemas.microsoft.com/office/powerpoint/2010/main" val="2708521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4627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5E2E96-78F8-8CD3-802A-94875D8A9934}"/>
              </a:ext>
            </a:extLst>
          </p:cNvPr>
          <p:cNvSpPr/>
          <p:nvPr/>
        </p:nvSpPr>
        <p:spPr>
          <a:xfrm>
            <a:off x="4734560" y="0"/>
            <a:ext cx="1889760" cy="6858000"/>
          </a:xfrm>
          <a:custGeom>
            <a:avLst/>
            <a:gdLst>
              <a:gd name="connsiteX0" fmla="*/ 0 w 1889760"/>
              <a:gd name="connsiteY0" fmla="*/ 0 h 6858000"/>
              <a:gd name="connsiteX1" fmla="*/ 1178560 w 1889760"/>
              <a:gd name="connsiteY1" fmla="*/ 0 h 6858000"/>
              <a:gd name="connsiteX2" fmla="*/ 1178560 w 1889760"/>
              <a:gd name="connsiteY2" fmla="*/ 5105401 h 6858000"/>
              <a:gd name="connsiteX3" fmla="*/ 1889760 w 1889760"/>
              <a:gd name="connsiteY3" fmla="*/ 5552441 h 6858000"/>
              <a:gd name="connsiteX4" fmla="*/ 1178560 w 1889760"/>
              <a:gd name="connsiteY4" fmla="*/ 5999481 h 6858000"/>
              <a:gd name="connsiteX5" fmla="*/ 1178560 w 1889760"/>
              <a:gd name="connsiteY5" fmla="*/ 6858000 h 6858000"/>
              <a:gd name="connsiteX6" fmla="*/ 0 w 188976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9760" h="6858000">
                <a:moveTo>
                  <a:pt x="0" y="0"/>
                </a:moveTo>
                <a:lnTo>
                  <a:pt x="1178560" y="0"/>
                </a:lnTo>
                <a:lnTo>
                  <a:pt x="1178560" y="5105401"/>
                </a:lnTo>
                <a:lnTo>
                  <a:pt x="1889760" y="5552441"/>
                </a:lnTo>
                <a:lnTo>
                  <a:pt x="1178560" y="5999481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E985EF36-14AD-2A22-F120-0C788812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1" y="624110"/>
            <a:ext cx="5234441" cy="746707"/>
          </a:xfrm>
        </p:spPr>
        <p:txBody>
          <a:bodyPr/>
          <a:lstStyle/>
          <a:p>
            <a:pPr algn="ctr"/>
            <a:r>
              <a:rPr lang="en-US" dirty="0"/>
              <a:t>Title: "Key Objectives"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915ABC6A-4BFF-3361-6E80-0D2CA1CCC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400" y="1615440"/>
            <a:ext cx="5623560" cy="4139586"/>
          </a:xfrm>
        </p:spPr>
        <p:txBody>
          <a:bodyPr>
            <a:normAutofit/>
          </a:bodyPr>
          <a:lstStyle/>
          <a:p>
            <a:r>
              <a:rPr lang="en-US" sz="2000" dirty="0"/>
              <a:t>Customer Sentiment Analysis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Root Cause Analysis   </a:t>
            </a:r>
          </a:p>
          <a:p>
            <a:endParaRPr lang="en-US" sz="2000" dirty="0"/>
          </a:p>
          <a:p>
            <a:r>
              <a:rPr lang="en-US" sz="2000" dirty="0"/>
              <a:t>Service Response Time Analysis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Customer Segmentation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Trends and Patterns Identification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E0A077D-4786-582E-BBE2-D77A4343ED65}"/>
              </a:ext>
            </a:extLst>
          </p:cNvPr>
          <p:cNvSpPr/>
          <p:nvPr/>
        </p:nvSpPr>
        <p:spPr>
          <a:xfrm>
            <a:off x="3556000" y="0"/>
            <a:ext cx="1889760" cy="6858000"/>
          </a:xfrm>
          <a:custGeom>
            <a:avLst/>
            <a:gdLst>
              <a:gd name="connsiteX0" fmla="*/ 0 w 1889760"/>
              <a:gd name="connsiteY0" fmla="*/ 0 h 6858000"/>
              <a:gd name="connsiteX1" fmla="*/ 1178560 w 1889760"/>
              <a:gd name="connsiteY1" fmla="*/ 0 h 6858000"/>
              <a:gd name="connsiteX2" fmla="*/ 1178560 w 1889760"/>
              <a:gd name="connsiteY2" fmla="*/ 3929288 h 6858000"/>
              <a:gd name="connsiteX3" fmla="*/ 1889760 w 1889760"/>
              <a:gd name="connsiteY3" fmla="*/ 4376328 h 6858000"/>
              <a:gd name="connsiteX4" fmla="*/ 1178560 w 1889760"/>
              <a:gd name="connsiteY4" fmla="*/ 4823368 h 6858000"/>
              <a:gd name="connsiteX5" fmla="*/ 1178560 w 1889760"/>
              <a:gd name="connsiteY5" fmla="*/ 6858000 h 6858000"/>
              <a:gd name="connsiteX6" fmla="*/ 0 w 188976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9760" h="6858000">
                <a:moveTo>
                  <a:pt x="0" y="0"/>
                </a:moveTo>
                <a:lnTo>
                  <a:pt x="1178560" y="0"/>
                </a:lnTo>
                <a:lnTo>
                  <a:pt x="1178560" y="3929288"/>
                </a:lnTo>
                <a:lnTo>
                  <a:pt x="1889760" y="4376328"/>
                </a:lnTo>
                <a:lnTo>
                  <a:pt x="1178560" y="4823368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>
            <a:hlinkClick r:id="rId2" action="ppaction://hlinksldjump"/>
            <a:extLst>
              <a:ext uri="{FF2B5EF4-FFF2-40B4-BE49-F238E27FC236}">
                <a16:creationId xmlns:a16="http://schemas.microsoft.com/office/drawing/2014/main" id="{32BA8AB4-7473-AC70-7064-AC1F57319D18}"/>
              </a:ext>
            </a:extLst>
          </p:cNvPr>
          <p:cNvSpPr txBox="1"/>
          <p:nvPr/>
        </p:nvSpPr>
        <p:spPr>
          <a:xfrm>
            <a:off x="5816600" y="5293361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F16C24F1-388F-0F4F-CFF9-00F3C1A05DD5}"/>
              </a:ext>
            </a:extLst>
          </p:cNvPr>
          <p:cNvSpPr txBox="1"/>
          <p:nvPr/>
        </p:nvSpPr>
        <p:spPr>
          <a:xfrm>
            <a:off x="4724398" y="4124961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361B5-C7AA-332F-FC87-F9A107F303CA}"/>
              </a:ext>
            </a:extLst>
          </p:cNvPr>
          <p:cNvSpPr/>
          <p:nvPr/>
        </p:nvSpPr>
        <p:spPr>
          <a:xfrm>
            <a:off x="2357120" y="0"/>
            <a:ext cx="2006600" cy="6858000"/>
          </a:xfrm>
          <a:custGeom>
            <a:avLst/>
            <a:gdLst>
              <a:gd name="connsiteX0" fmla="*/ 0 w 1879598"/>
              <a:gd name="connsiteY0" fmla="*/ 0 h 6858000"/>
              <a:gd name="connsiteX1" fmla="*/ 1178560 w 1879598"/>
              <a:gd name="connsiteY1" fmla="*/ 0 h 6858000"/>
              <a:gd name="connsiteX2" fmla="*/ 1178560 w 1879598"/>
              <a:gd name="connsiteY2" fmla="*/ 2759565 h 6858000"/>
              <a:gd name="connsiteX3" fmla="*/ 1879598 w 1879598"/>
              <a:gd name="connsiteY3" fmla="*/ 3200217 h 6858000"/>
              <a:gd name="connsiteX4" fmla="*/ 1178560 w 1879598"/>
              <a:gd name="connsiteY4" fmla="*/ 3640870 h 6858000"/>
              <a:gd name="connsiteX5" fmla="*/ 1178560 w 1879598"/>
              <a:gd name="connsiteY5" fmla="*/ 6858000 h 6858000"/>
              <a:gd name="connsiteX6" fmla="*/ 0 w 187959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9598" h="6858000">
                <a:moveTo>
                  <a:pt x="0" y="0"/>
                </a:moveTo>
                <a:lnTo>
                  <a:pt x="1178560" y="0"/>
                </a:lnTo>
                <a:lnTo>
                  <a:pt x="1178560" y="2759565"/>
                </a:lnTo>
                <a:lnTo>
                  <a:pt x="1879598" y="3200217"/>
                </a:lnTo>
                <a:lnTo>
                  <a:pt x="1178560" y="3640870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>
            <a:hlinkClick r:id="rId4" action="ppaction://hlinksldjump"/>
            <a:extLst>
              <a:ext uri="{FF2B5EF4-FFF2-40B4-BE49-F238E27FC236}">
                <a16:creationId xmlns:a16="http://schemas.microsoft.com/office/drawing/2014/main" id="{D3F5330A-DDB6-FF99-5006-764B40560BDD}"/>
              </a:ext>
            </a:extLst>
          </p:cNvPr>
          <p:cNvSpPr txBox="1"/>
          <p:nvPr/>
        </p:nvSpPr>
        <p:spPr>
          <a:xfrm>
            <a:off x="3515360" y="2967335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4394B94-F120-5738-B256-56314E907AED}"/>
              </a:ext>
            </a:extLst>
          </p:cNvPr>
          <p:cNvSpPr/>
          <p:nvPr/>
        </p:nvSpPr>
        <p:spPr>
          <a:xfrm>
            <a:off x="1188720" y="0"/>
            <a:ext cx="1889758" cy="6858000"/>
          </a:xfrm>
          <a:custGeom>
            <a:avLst/>
            <a:gdLst>
              <a:gd name="connsiteX0" fmla="*/ 0 w 1889758"/>
              <a:gd name="connsiteY0" fmla="*/ 0 h 6858000"/>
              <a:gd name="connsiteX1" fmla="*/ 1178560 w 1889758"/>
              <a:gd name="connsiteY1" fmla="*/ 0 h 6858000"/>
              <a:gd name="connsiteX2" fmla="*/ 1178560 w 1889758"/>
              <a:gd name="connsiteY2" fmla="*/ 1577067 h 6858000"/>
              <a:gd name="connsiteX3" fmla="*/ 1889758 w 1889758"/>
              <a:gd name="connsiteY3" fmla="*/ 2024106 h 6858000"/>
              <a:gd name="connsiteX4" fmla="*/ 1178560 w 1889758"/>
              <a:gd name="connsiteY4" fmla="*/ 2471145 h 6858000"/>
              <a:gd name="connsiteX5" fmla="*/ 1178560 w 1889758"/>
              <a:gd name="connsiteY5" fmla="*/ 6858000 h 6858000"/>
              <a:gd name="connsiteX6" fmla="*/ 0 w 188975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9758" h="6858000">
                <a:moveTo>
                  <a:pt x="0" y="0"/>
                </a:moveTo>
                <a:lnTo>
                  <a:pt x="1178560" y="0"/>
                </a:lnTo>
                <a:lnTo>
                  <a:pt x="1178560" y="1577067"/>
                </a:lnTo>
                <a:lnTo>
                  <a:pt x="1889758" y="2024106"/>
                </a:lnTo>
                <a:lnTo>
                  <a:pt x="1178560" y="2471145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72372544-9586-B6D1-EDFE-C8A52E1A3A7A}"/>
              </a:ext>
            </a:extLst>
          </p:cNvPr>
          <p:cNvSpPr txBox="1"/>
          <p:nvPr/>
        </p:nvSpPr>
        <p:spPr>
          <a:xfrm>
            <a:off x="2336800" y="1775767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177262-2F0E-A0AE-E3D7-5E12F1F1C3D0}"/>
              </a:ext>
            </a:extLst>
          </p:cNvPr>
          <p:cNvSpPr/>
          <p:nvPr/>
        </p:nvSpPr>
        <p:spPr>
          <a:xfrm flipV="1">
            <a:off x="0" y="0"/>
            <a:ext cx="1910080" cy="6858000"/>
          </a:xfrm>
          <a:custGeom>
            <a:avLst/>
            <a:gdLst>
              <a:gd name="connsiteX0" fmla="*/ 0 w 1889760"/>
              <a:gd name="connsiteY0" fmla="*/ 0 h 6858000"/>
              <a:gd name="connsiteX1" fmla="*/ 1178560 w 1889760"/>
              <a:gd name="connsiteY1" fmla="*/ 0 h 6858000"/>
              <a:gd name="connsiteX2" fmla="*/ 1178560 w 1889760"/>
              <a:gd name="connsiteY2" fmla="*/ 5105401 h 6858000"/>
              <a:gd name="connsiteX3" fmla="*/ 1889760 w 1889760"/>
              <a:gd name="connsiteY3" fmla="*/ 5552441 h 6858000"/>
              <a:gd name="connsiteX4" fmla="*/ 1178560 w 1889760"/>
              <a:gd name="connsiteY4" fmla="*/ 5999481 h 6858000"/>
              <a:gd name="connsiteX5" fmla="*/ 1178560 w 1889760"/>
              <a:gd name="connsiteY5" fmla="*/ 6858000 h 6858000"/>
              <a:gd name="connsiteX6" fmla="*/ 0 w 188976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9760" h="6858000">
                <a:moveTo>
                  <a:pt x="0" y="0"/>
                </a:moveTo>
                <a:lnTo>
                  <a:pt x="1178560" y="0"/>
                </a:lnTo>
                <a:lnTo>
                  <a:pt x="1178560" y="5105401"/>
                </a:lnTo>
                <a:lnTo>
                  <a:pt x="1889760" y="5552441"/>
                </a:lnTo>
                <a:lnTo>
                  <a:pt x="1178560" y="5999481"/>
                </a:lnTo>
                <a:lnTo>
                  <a:pt x="11785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TextBox 38">
            <a:hlinkClick r:id="rId6" action="ppaction://hlinksldjump"/>
            <a:extLst>
              <a:ext uri="{FF2B5EF4-FFF2-40B4-BE49-F238E27FC236}">
                <a16:creationId xmlns:a16="http://schemas.microsoft.com/office/drawing/2014/main" id="{AB129852-CF41-0992-6F42-AF7868EB1BFC}"/>
              </a:ext>
            </a:extLst>
          </p:cNvPr>
          <p:cNvSpPr txBox="1"/>
          <p:nvPr/>
        </p:nvSpPr>
        <p:spPr>
          <a:xfrm>
            <a:off x="1158240" y="1064202"/>
            <a:ext cx="55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</a:p>
        </p:txBody>
      </p:sp>
      <p:pic>
        <p:nvPicPr>
          <p:cNvPr id="42" name="Content Placeholder 6" descr="Questions RTL">
            <a:extLst>
              <a:ext uri="{FF2B5EF4-FFF2-40B4-BE49-F238E27FC236}">
                <a16:creationId xmlns:a16="http://schemas.microsoft.com/office/drawing/2014/main" id="{94D95907-F996-DFE8-05D7-A5E2AC6E1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935652" y="1525867"/>
            <a:ext cx="568960" cy="568960"/>
          </a:xfrm>
          <a:prstGeom prst="rect">
            <a:avLst/>
          </a:prstGeom>
        </p:spPr>
      </p:pic>
      <p:pic>
        <p:nvPicPr>
          <p:cNvPr id="43" name="Content Placeholder 10" descr="Head with gears">
            <a:extLst>
              <a:ext uri="{FF2B5EF4-FFF2-40B4-BE49-F238E27FC236}">
                <a16:creationId xmlns:a16="http://schemas.microsoft.com/office/drawing/2014/main" id="{65A78A4D-9C01-00F9-CCD9-CFA22E2ACC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5652" y="2378052"/>
            <a:ext cx="568960" cy="568960"/>
          </a:xfrm>
          <a:prstGeom prst="rect">
            <a:avLst/>
          </a:prstGeom>
        </p:spPr>
      </p:pic>
      <p:pic>
        <p:nvPicPr>
          <p:cNvPr id="44" name="Content Placeholder 5" descr="Stopwatch">
            <a:extLst>
              <a:ext uri="{FF2B5EF4-FFF2-40B4-BE49-F238E27FC236}">
                <a16:creationId xmlns:a16="http://schemas.microsoft.com/office/drawing/2014/main" id="{91838499-925A-602D-F768-152B462EEA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5652" y="3230237"/>
            <a:ext cx="593407" cy="593407"/>
          </a:xfrm>
          <a:prstGeom prst="rect">
            <a:avLst/>
          </a:prstGeom>
        </p:spPr>
      </p:pic>
      <p:pic>
        <p:nvPicPr>
          <p:cNvPr id="45" name="Content Placeholder 5" descr="Hierarchy">
            <a:extLst>
              <a:ext uri="{FF2B5EF4-FFF2-40B4-BE49-F238E27FC236}">
                <a16:creationId xmlns:a16="http://schemas.microsoft.com/office/drawing/2014/main" id="{49300F2A-FBE5-8AD3-461B-E66B38735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35652" y="4068267"/>
            <a:ext cx="613727" cy="613727"/>
          </a:xfrm>
          <a:prstGeom prst="rect">
            <a:avLst/>
          </a:prstGeom>
        </p:spPr>
      </p:pic>
      <p:pic>
        <p:nvPicPr>
          <p:cNvPr id="46" name="Content Placeholder 5" descr="Upward trend">
            <a:extLst>
              <a:ext uri="{FF2B5EF4-FFF2-40B4-BE49-F238E27FC236}">
                <a16:creationId xmlns:a16="http://schemas.microsoft.com/office/drawing/2014/main" id="{C3F97327-CE10-2C41-D6F9-514D988511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28508" y="4959054"/>
            <a:ext cx="583247" cy="58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4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2" y="222877"/>
            <a:ext cx="8727648" cy="493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Customer Sentiment 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Analysis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br>
              <a:rPr lang="en-US" sz="3600" dirty="0"/>
            </a:b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761CB0-1EB7-70CE-2AC3-2E85F1B9E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846" y="1054455"/>
            <a:ext cx="5674839" cy="5580668"/>
          </a:xfrm>
        </p:spPr>
        <p:txBody>
          <a:bodyPr>
            <a:normAutofit fontScale="250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5600" b="1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5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Negative Sentiment Dominates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📉 Insight: Negative sentiment takes the lead.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📊 Percentage: Overwhelming majority, showcasing the current customer sentiment landscape.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💡 Implication: Identifies areas demanding immediate attention and improvement.</a:t>
            </a:r>
          </a:p>
          <a:p>
            <a:pPr marL="0" indent="0" algn="just">
              <a:buNone/>
            </a:pP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5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Neutral Majority Represents Untapped Potential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🌐 Insight: Neutral sentiment emerges as a substantial segment.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🎯 Opportunity: Signifies untapped potential waiting to be harnessed.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🚀 Strategy: A chance to sway neutrals towards positive experiences and boost overall satisfaction.</a:t>
            </a:r>
          </a:p>
          <a:p>
            <a:pPr marL="0" indent="0" algn="just">
              <a:buNone/>
            </a:pP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5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Actionable Insights Needed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🧠 Insight: Current analysis focuses on sentiment identification.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🚀 Call to Action: Urgent need to delve deeper into reasons behind each sentiment category.</a:t>
            </a:r>
          </a:p>
          <a:p>
            <a:pPr algn="just"/>
            <a:r>
              <a:rPr lang="en-US" sz="52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</a:rPr>
              <a:t>🎯 Strategic Approach: Develop targeted improvement strategies for a comprehensive enhancement.</a:t>
            </a:r>
            <a:endParaRPr lang="en-US" sz="5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9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sp>
        <p:nvSpPr>
          <p:cNvPr id="4" name="Isosceles Triangle 3">
            <a:hlinkClick r:id="rId3" action="ppaction://hlinksldjump"/>
            <a:extLst>
              <a:ext uri="{FF2B5EF4-FFF2-40B4-BE49-F238E27FC236}">
                <a16:creationId xmlns:a16="http://schemas.microsoft.com/office/drawing/2014/main" id="{A797B4D1-BFF7-DD6D-5340-0DAAA695891E}"/>
              </a:ext>
            </a:extLst>
          </p:cNvPr>
          <p:cNvSpPr/>
          <p:nvPr/>
        </p:nvSpPr>
        <p:spPr>
          <a:xfrm rot="5400000">
            <a:off x="11637648" y="6305120"/>
            <a:ext cx="600075" cy="50862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5837BBF-B995-4E44-BD26-83EF9BEE5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054843"/>
              </p:ext>
            </p:extLst>
          </p:nvPr>
        </p:nvGraphicFramePr>
        <p:xfrm>
          <a:off x="399380" y="1536569"/>
          <a:ext cx="5458337" cy="4044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8617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86" y="168481"/>
            <a:ext cx="8515756" cy="48196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highlight>
                  <a:srgbClr val="FF0000"/>
                </a:highlight>
              </a:rPr>
              <a:t>Root Cause </a:t>
            </a:r>
            <a:r>
              <a:rPr lang="en-US" sz="2800" dirty="0">
                <a:solidFill>
                  <a:srgbClr val="002060"/>
                </a:solidFill>
                <a:highlight>
                  <a:srgbClr val="00FFFF"/>
                </a:highlight>
              </a:rPr>
              <a:t>Analysis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AD92-11E9-6054-9A8B-7DE8DD4F4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21790"/>
            <a:ext cx="6096000" cy="5736209"/>
          </a:xfrm>
          <a:gradFill flip="none" rotWithShape="1">
            <a:gsLst>
              <a:gs pos="0">
                <a:schemeClr val="bg2">
                  <a:lumMod val="10000"/>
                  <a:tint val="66000"/>
                  <a:satMod val="160000"/>
                </a:schemeClr>
              </a:gs>
              <a:gs pos="50000">
                <a:schemeClr val="bg2">
                  <a:lumMod val="10000"/>
                  <a:tint val="44500"/>
                  <a:satMod val="160000"/>
                </a:schemeClr>
              </a:gs>
              <a:gs pos="100000">
                <a:schemeClr val="bg2">
                  <a:lumMod val="1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>
            <a:normAutofit fontScale="550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500" b="1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Billing Dominates Complaints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📊 Dominance: Billing questions command a staggering 71% of customer queries.</a:t>
            </a: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🚀 Priority: Undeniable top priority for immediate improvement.</a:t>
            </a: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🌟 Focus Area: Channel efforts towards billing-related enhancements for a transformative impact.</a:t>
            </a:r>
          </a:p>
          <a:p>
            <a:pPr algn="just"/>
            <a:endParaRPr lang="en-US" sz="2200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Payments and Service Outages Still Significant</a:t>
            </a:r>
            <a:endParaRPr lang="en-US" sz="2100" b="1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/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📉 Significance: Payments (15%) and service outages (14%) remain pertinent pain points.</a:t>
            </a:r>
          </a:p>
          <a:p>
            <a:pPr algn="just"/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🤝 Comprehensive Approach: Address alongside billing concerns to minimize overall customer service issues.</a:t>
            </a:r>
          </a:p>
          <a:p>
            <a:pPr algn="just"/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💪 Strategic Move: Tackling diverse challenges for a well-rounded customer experience improvement.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Invest in Payment System Optimization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Google Sans"/>
            </a:endParaRP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🌐 Optimization: Enhance payment platform usability and resolve technical issues causing frustration.</a:t>
            </a: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🔄 User-Centric Design: Prioritize user experience in the payment journey.</a:t>
            </a: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💳 Convenience Matters: Consider offering diverse payment options for added customer convenience.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Isosceles Triangle 3">
            <a:hlinkClick r:id="rId4" action="ppaction://hlinksldjump"/>
            <a:extLst>
              <a:ext uri="{FF2B5EF4-FFF2-40B4-BE49-F238E27FC236}">
                <a16:creationId xmlns:a16="http://schemas.microsoft.com/office/drawing/2014/main" id="{DBAD0375-0843-66B5-4FEA-5B1B9C13A01A}"/>
              </a:ext>
            </a:extLst>
          </p:cNvPr>
          <p:cNvSpPr/>
          <p:nvPr/>
        </p:nvSpPr>
        <p:spPr>
          <a:xfrm rot="5400000">
            <a:off x="11637648" y="6266190"/>
            <a:ext cx="600075" cy="50862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A070119-71A0-F6AB-EA9B-AEAC1B308E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8314"/>
              </p:ext>
            </p:extLst>
          </p:nvPr>
        </p:nvGraphicFramePr>
        <p:xfrm>
          <a:off x="253411" y="1831686"/>
          <a:ext cx="5534647" cy="4262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513420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417" y="195296"/>
            <a:ext cx="8571165" cy="4673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Service Response Time 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Analysis</a:t>
            </a:r>
            <a:br>
              <a:rPr lang="en-US" sz="3600" dirty="0"/>
            </a:br>
            <a:br>
              <a:rPr lang="en-US" sz="3600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F203BD-25FA-C2E6-1A33-F934B570C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310639"/>
            <a:ext cx="6177280" cy="5248371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Google Sans"/>
              </a:rPr>
              <a:t>SLA Compliance Challenge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📉 Insight: 24.74% of calls exceed SLA, indicating a performance gap.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📊 Quantification: Contrast with the 62.61% within SLA to underscore the significance.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🚀 Focus: Illuminate the need for enhancement in meeting service level agreements.</a:t>
            </a:r>
          </a:p>
          <a:p>
            <a:endParaRPr lang="en-US" dirty="0">
              <a:solidFill>
                <a:schemeClr val="tx1"/>
              </a:solidFill>
              <a:latin typeface="Google Sans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Google Sans"/>
              </a:rPr>
              <a:t>Below SLA: A Priority Focus Area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🎯 Critical Area: Despite majority within SLA, the substantial 24.74% below demands focus.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🔍 Analysis: Delve deeper to unveil the specific reasons behind these breaches.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💪 Strategic Move: Highlight the necessity of understanding and addressing below SLA concerns.</a:t>
            </a:r>
          </a:p>
          <a:p>
            <a:endParaRPr lang="en-US" dirty="0">
              <a:solidFill>
                <a:schemeClr val="tx1"/>
              </a:solidFill>
              <a:latin typeface="Google Sans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Google Sans"/>
              </a:rPr>
              <a:t>Investigate Root Causes for SLA Breaches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🕵️ In-Depth Exploration: Drill down into factors causing SLA breaches.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📈 Patterns Identification: Identify recurring patterns and prioritize common causes.</a:t>
            </a:r>
          </a:p>
          <a:p>
            <a:r>
              <a:rPr lang="en-US" dirty="0">
                <a:solidFill>
                  <a:schemeClr val="tx1"/>
                </a:solidFill>
                <a:latin typeface="Google Sans"/>
              </a:rPr>
              <a:t>🎯 Strategic Action: Emphasize the importance of understanding the root causes for targeted improvement.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hlinkClick r:id="rId3" action="ppaction://hlinksldjump"/>
            <a:extLst>
              <a:ext uri="{FF2B5EF4-FFF2-40B4-BE49-F238E27FC236}">
                <a16:creationId xmlns:a16="http://schemas.microsoft.com/office/drawing/2014/main" id="{268A73B1-B42C-51C1-50F2-5B16BECD3CA3}"/>
              </a:ext>
            </a:extLst>
          </p:cNvPr>
          <p:cNvSpPr/>
          <p:nvPr/>
        </p:nvSpPr>
        <p:spPr>
          <a:xfrm rot="5400000">
            <a:off x="11627487" y="6137381"/>
            <a:ext cx="600075" cy="50862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FBA3B18-C530-5164-E1F4-FD991AFC3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5456394"/>
              </p:ext>
            </p:extLst>
          </p:nvPr>
        </p:nvGraphicFramePr>
        <p:xfrm>
          <a:off x="223520" y="1310640"/>
          <a:ext cx="5354321" cy="478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92776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7" y="161188"/>
            <a:ext cx="8861304" cy="4892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Customer</a:t>
            </a:r>
            <a:r>
              <a:rPr lang="en-US" sz="3100" dirty="0">
                <a:highlight>
                  <a:srgbClr val="FF0000"/>
                </a:highlight>
              </a:rPr>
              <a:t> 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Segmentation</a:t>
            </a:r>
            <a:br>
              <a:rPr lang="en-US" sz="3600" dirty="0"/>
            </a:br>
            <a:br>
              <a:rPr lang="en-US" sz="3600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F0D085-3E09-50EB-CEE3-0DBA478B4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90954"/>
            <a:ext cx="5984240" cy="5485766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Google Sans"/>
              </a:rPr>
              <a:t>Billing Dominates Across Top Cities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📊 Across the Board: In California, Texas, Florida, and New York, billing stands out as the primary concern.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📈 Pervasiveness: Billing complaints dominate at 100%, signifying a universal challenge.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🚀 Immediate Attention: Illuminate the urgency for addressing this pervasive billing issue.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Google Sans"/>
              </a:rPr>
              <a:t>Persistent Payment and Outage Concerns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🌐 Consistent Trend: While not at billing levels, Payment and Service Outage calls remain high.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🌟 Key Areas for Improvement: Identify financial clarity and service reliability as priority enhancement zones.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💡 Strategic Focus: Emphasize the need to address these concerns alongside billing for a comprehensive service uplift.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Google Sans"/>
              </a:rPr>
              <a:t>City-Specific Nuances Exploration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🗺️ Tailored Insights: Explore potential city-specific trends beyond billing dominance.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🕵️ Unique Concerns: Uncover nuances that may exist in each location, paving the way for targeted solutions.</a:t>
            </a:r>
          </a:p>
          <a:p>
            <a:pPr algn="just"/>
            <a:r>
              <a:rPr lang="en-US" sz="2100" dirty="0">
                <a:solidFill>
                  <a:schemeClr val="tx1"/>
                </a:solidFill>
                <a:latin typeface="Google Sans"/>
              </a:rPr>
              <a:t>💪 Strategic Approach: Drill down to reveal city-specific challenges and insights.</a:t>
            </a:r>
            <a:endParaRPr lang="en-US" sz="2100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A5C01B2-A6DE-8E2B-0DCB-60EA5BA9BF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571580"/>
              </p:ext>
            </p:extLst>
          </p:nvPr>
        </p:nvGraphicFramePr>
        <p:xfrm>
          <a:off x="6522721" y="1290954"/>
          <a:ext cx="5527674" cy="540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Isosceles Triangle 3">
            <a:hlinkClick r:id="rId4" action="ppaction://hlinksldjump"/>
            <a:extLst>
              <a:ext uri="{FF2B5EF4-FFF2-40B4-BE49-F238E27FC236}">
                <a16:creationId xmlns:a16="http://schemas.microsoft.com/office/drawing/2014/main" id="{20F124AD-2CA5-2747-777E-6DB7CBB32A41}"/>
              </a:ext>
            </a:extLst>
          </p:cNvPr>
          <p:cNvSpPr/>
          <p:nvPr/>
        </p:nvSpPr>
        <p:spPr>
          <a:xfrm rot="5400000">
            <a:off x="11709401" y="6375402"/>
            <a:ext cx="507997" cy="45720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44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3CB8-C29D-5383-97E9-5CC41772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61188"/>
            <a:ext cx="8738755" cy="4232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Trends and Patterns </a:t>
            </a:r>
            <a:r>
              <a:rPr lang="en-US" sz="31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Identification</a:t>
            </a:r>
            <a:br>
              <a:rPr lang="en-US" sz="3600" dirty="0"/>
            </a:br>
            <a:br>
              <a:rPr lang="en-US" sz="3600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ABF9B5-56B1-45C1-72F9-E745BD12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129131"/>
            <a:ext cx="5303520" cy="55676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Google Sans"/>
              </a:rPr>
              <a:t>Consistent High Billing Complaints Throughout the Month</a:t>
            </a:r>
            <a:endParaRPr lang="en-US" sz="1750" dirty="0">
              <a:solidFill>
                <a:schemeClr val="tx1"/>
              </a:solidFill>
              <a:latin typeface="Google Sans"/>
            </a:endParaRP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📅 Persistent Challenge: Billing complaints consistently surpass 700 per day on 9th, 14th, 16th, 21st, and 30th Oct.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📈 Quantified Issue: Exceeding 700 daily highlights a persistent problem.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🚀 Deeper Analysis Needed: Illuminate the need for deeper analysis and robust solutions to address this ongoing billing challenge.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Google Sans"/>
              </a:rPr>
              <a:t>Stable Range of Payment and Service Outage Complaints</a:t>
            </a:r>
            <a:endParaRPr lang="en-US" sz="1750" dirty="0">
              <a:solidFill>
                <a:schemeClr val="tx1"/>
              </a:solidFill>
              <a:latin typeface="Google Sans"/>
            </a:endParaRP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📉 Relative Stability: Payment and Service Outage complaints remain within the range of 100 to 200.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🌟 Consistent Attention: While lower than billing, these levels consistently warrant attention and process optimization.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💡 Optimization Opportunity: Highlight the potential for fine-tuning processes to enhance customer experience in payment and service-related interactions.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Google Sans"/>
              </a:rPr>
              <a:t>Analyzing Billing Complaints for Patterns</a:t>
            </a:r>
            <a:endParaRPr lang="en-US" sz="1750" dirty="0">
              <a:solidFill>
                <a:schemeClr val="tx1"/>
              </a:solidFill>
              <a:latin typeface="Google Sans"/>
            </a:endParaRP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🔄 Pattern Identification: Explore if billing complaints follow specific daily, weekly, or monthly patterns.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📊 Strategic Insights: Identifying spikes or trends can guide resource allocation and proactive resolution.</a:t>
            </a:r>
          </a:p>
          <a:p>
            <a:r>
              <a:rPr lang="en-US" sz="1250" dirty="0">
                <a:solidFill>
                  <a:schemeClr val="tx1"/>
                </a:solidFill>
                <a:latin typeface="Google Sans"/>
              </a:rPr>
              <a:t>💪 Resource Optimization: Use pattern analysis to predict future trends and optimize resources for improved efficiency.</a:t>
            </a:r>
            <a:endParaRPr lang="en-US" sz="1250" dirty="0">
              <a:solidFill>
                <a:schemeClr val="tx1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1B12963-E2DE-40DC-9C5F-32707722EA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511926"/>
              </p:ext>
            </p:extLst>
          </p:nvPr>
        </p:nvGraphicFramePr>
        <p:xfrm>
          <a:off x="5557520" y="1151471"/>
          <a:ext cx="6555923" cy="5406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Isosceles Triangle 3">
            <a:hlinkClick r:id="rId4" action="ppaction://hlinksldjump"/>
            <a:extLst>
              <a:ext uri="{FF2B5EF4-FFF2-40B4-BE49-F238E27FC236}">
                <a16:creationId xmlns:a16="http://schemas.microsoft.com/office/drawing/2014/main" id="{87AE2CE4-DFB7-E10F-215A-94EFC6CB219F}"/>
              </a:ext>
            </a:extLst>
          </p:cNvPr>
          <p:cNvSpPr/>
          <p:nvPr/>
        </p:nvSpPr>
        <p:spPr>
          <a:xfrm rot="5400000">
            <a:off x="11637962" y="6303649"/>
            <a:ext cx="600075" cy="508628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268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1374882-E4DE-F8A6-034B-450928379F3A}"/>
              </a:ext>
            </a:extLst>
          </p:cNvPr>
          <p:cNvGrpSpPr/>
          <p:nvPr/>
        </p:nvGrpSpPr>
        <p:grpSpPr>
          <a:xfrm>
            <a:off x="109728" y="603504"/>
            <a:ext cx="12082272" cy="6254496"/>
            <a:chOff x="0" y="0"/>
            <a:chExt cx="13179807" cy="9563486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71B12963-E2DE-40DC-9C5F-32707722EAD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62069467"/>
                </p:ext>
              </p:extLst>
            </p:nvPr>
          </p:nvGraphicFramePr>
          <p:xfrm>
            <a:off x="6769" y="2495"/>
            <a:ext cx="8487458" cy="25713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29BE47-4840-6CD5-F7E1-AA32EAB7925C}"/>
                </a:ext>
              </a:extLst>
            </p:cNvPr>
            <p:cNvGrpSpPr/>
            <p:nvPr/>
          </p:nvGrpSpPr>
          <p:grpSpPr>
            <a:xfrm>
              <a:off x="0" y="2607351"/>
              <a:ext cx="13170186" cy="3127684"/>
              <a:chOff x="0" y="2607351"/>
              <a:chExt cx="13118345" cy="3127684"/>
            </a:xfr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37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00F3D08-45D1-D64C-1B15-8D0B6A5BF0D6}"/>
                  </a:ext>
                </a:extLst>
              </p:cNvPr>
              <p:cNvGrpSpPr/>
              <p:nvPr/>
            </p:nvGrpSpPr>
            <p:grpSpPr>
              <a:xfrm>
                <a:off x="0" y="2613344"/>
                <a:ext cx="8460661" cy="3121691"/>
                <a:chOff x="0" y="2613344"/>
                <a:chExt cx="8551012" cy="2651321"/>
              </a:xfrm>
              <a:grpFill/>
            </p:grpSpPr>
            <p:graphicFrame>
              <p:nvGraphicFramePr>
                <p:cNvPr id="29" name="Chart 28">
                  <a:extLst>
                    <a:ext uri="{FF2B5EF4-FFF2-40B4-BE49-F238E27FC236}">
                      <a16:creationId xmlns:a16="http://schemas.microsoft.com/office/drawing/2014/main" id="{35837BBF-B995-4E44-BD26-83EF9BEE5BED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0" y="2619694"/>
                <a:ext cx="3941939" cy="2644971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aphicFrame>
              <p:nvGraphicFramePr>
                <p:cNvPr id="30" name="Chart 29">
                  <a:extLst>
                    <a:ext uri="{FF2B5EF4-FFF2-40B4-BE49-F238E27FC236}">
                      <a16:creationId xmlns:a16="http://schemas.microsoft.com/office/drawing/2014/main" id="{8214E561-437D-44A4-B754-C7F93092218E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79760528"/>
                    </p:ext>
                  </p:extLst>
                </p:nvPr>
              </p:nvGraphicFramePr>
              <p:xfrm>
                <a:off x="3992739" y="2613344"/>
                <a:ext cx="4558273" cy="264340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p:grpSp>
          <p:graphicFrame>
            <p:nvGraphicFramePr>
              <p:cNvPr id="28" name="Chart 27">
                <a:extLst>
                  <a:ext uri="{FF2B5EF4-FFF2-40B4-BE49-F238E27FC236}">
                    <a16:creationId xmlns:a16="http://schemas.microsoft.com/office/drawing/2014/main" id="{5295ABD6-114C-49E5-A296-71790110FFE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0192840"/>
                  </p:ext>
                </p:extLst>
              </p:nvPr>
            </p:nvGraphicFramePr>
            <p:xfrm>
              <a:off x="8494888" y="2607351"/>
              <a:ext cx="4623457" cy="31088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4E110491-41D6-4399-8E54-26BCEB2CA77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54028944"/>
                </p:ext>
              </p:extLst>
            </p:nvPr>
          </p:nvGraphicFramePr>
          <p:xfrm>
            <a:off x="32071" y="5781578"/>
            <a:ext cx="3898722" cy="37819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219D7081-379E-402B-8C15-E41C581CCDB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551585" y="5753486"/>
            <a:ext cx="4628222" cy="381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5D946E38-C8DB-452D-B369-F01515BCDBE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522721" y="0"/>
            <a:ext cx="4657085" cy="25784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26" name="Chart 25">
                  <a:extLst>
                    <a:ext uri="{FF2B5EF4-FFF2-40B4-BE49-F238E27FC236}">
                      <a16:creationId xmlns:a16="http://schemas.microsoft.com/office/drawing/2014/main" id="{72E1D21C-254F-47EF-86F8-CE25CF12C061}"/>
                    </a:ext>
                  </a:extLst>
                </p:cNvPr>
                <p:cNvGraphicFramePr/>
                <p:nvPr/>
              </p:nvGraphicFramePr>
              <p:xfrm>
                <a:off x="3971470" y="5763106"/>
                <a:ext cx="4532008" cy="380037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9"/>
                </a:graphicData>
              </a:graphic>
            </p:graphicFrame>
          </mc:Choice>
          <mc:Fallback xmlns="">
            <p:pic>
              <p:nvPicPr>
                <p:cNvPr id="26" name="Chart 25">
                  <a:extLst>
                    <a:ext uri="{FF2B5EF4-FFF2-40B4-BE49-F238E27FC236}">
                      <a16:creationId xmlns:a16="http://schemas.microsoft.com/office/drawing/2014/main" id="{72E1D21C-254F-47EF-86F8-CE25CF12C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50478" y="4372561"/>
                  <a:ext cx="4154610" cy="248543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661C7BE-7909-67CF-1B10-2E5D50B28EC8}"/>
              </a:ext>
            </a:extLst>
          </p:cNvPr>
          <p:cNvSpPr txBox="1">
            <a:spLocks/>
          </p:cNvSpPr>
          <p:nvPr/>
        </p:nvSpPr>
        <p:spPr>
          <a:xfrm>
            <a:off x="1640156" y="130472"/>
            <a:ext cx="8911687" cy="44231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200" dirty="0">
                <a:solidFill>
                  <a:schemeClr val="accent3">
                    <a:lumMod val="50000"/>
                  </a:schemeClr>
                </a:solidFill>
                <a:highlight>
                  <a:srgbClr val="FF0000"/>
                </a:highlight>
              </a:rPr>
              <a:t>Call Center </a:t>
            </a:r>
            <a:r>
              <a:rPr lang="en-US" sz="11200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Dashboard</a:t>
            </a:r>
            <a:br>
              <a:rPr lang="en-US" sz="1000" dirty="0"/>
            </a:b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93665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27BA-24BB-2177-92D6-86306227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502" y="176151"/>
            <a:ext cx="6907012" cy="34390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highlight>
                  <a:srgbClr val="FF0000"/>
                </a:highlight>
              </a:rPr>
              <a:t>Empowering Nile for </a:t>
            </a:r>
            <a:r>
              <a:rPr lang="en-US" sz="2800" dirty="0">
                <a:solidFill>
                  <a:srgbClr val="002060"/>
                </a:solidFill>
                <a:highlight>
                  <a:srgbClr val="00FFFF"/>
                </a:highlight>
              </a:rPr>
              <a:t>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022F-5751-6903-F824-CFF9ECC9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946778"/>
            <a:ext cx="11511280" cy="5484502"/>
          </a:xfrm>
        </p:spPr>
        <p:txBody>
          <a:bodyPr>
            <a:normAutofit/>
          </a:bodyPr>
          <a:lstStyle/>
          <a:p>
            <a:endParaRPr lang="en-US" sz="2600" b="1" dirty="0"/>
          </a:p>
          <a:p>
            <a:pPr marL="0" indent="0">
              <a:buNone/>
            </a:pPr>
            <a:r>
              <a:rPr lang="en-US" sz="2600" b="1" dirty="0">
                <a:highlight>
                  <a:srgbClr val="00FF00"/>
                </a:highlight>
              </a:rPr>
              <a:t>Summary of Key Insights:</a:t>
            </a:r>
          </a:p>
          <a:p>
            <a:pPr marL="0" indent="0">
              <a:buNone/>
            </a:pPr>
            <a:endParaRPr lang="en-US" dirty="0">
              <a:highlight>
                <a:srgbClr val="00FF00"/>
              </a:highlight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Billing Dominates Complaints: Billing issues plague all top cities, demanding immediate focus on improving clarity, transparency, and processes.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Payment and Outage Concerns: While lower than billing, Payment and Service Outage complaints persist, requiring attention to financial accessibility and service reliability.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City-Specific Nuances: Explore potential unique concerns within each city to tailor solutions and maximize impact specially for Top 10 cities viz California, Texas, Florida, etc.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Consistent Billing Volume: Address the persistently high level of billing complaints through process optimization and targeted interventions.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Time-Based Patterns: Identify potential daily, weekly, or monthly patterns in billing complaints to predict future trends and optimize resource allocation.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6D1B4-0C8F-AEBB-23F2-BE4FEF1DB0BC}"/>
              </a:ext>
            </a:extLst>
          </p:cNvPr>
          <p:cNvSpPr txBox="1"/>
          <p:nvPr/>
        </p:nvSpPr>
        <p:spPr>
          <a:xfrm>
            <a:off x="10810240" y="6396335"/>
            <a:ext cx="118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29420659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6627</TotalTime>
  <Words>1158</Words>
  <Application>Microsoft Office PowerPoint</Application>
  <PresentationFormat>Widescreen</PresentationFormat>
  <Paragraphs>152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</vt:lpstr>
      <vt:lpstr>Century Gothic</vt:lpstr>
      <vt:lpstr>Google Sans</vt:lpstr>
      <vt:lpstr>Tw Cen MT</vt:lpstr>
      <vt:lpstr>Wingdings</vt:lpstr>
      <vt:lpstr>Wingdings 3</vt:lpstr>
      <vt:lpstr>Wisp</vt:lpstr>
      <vt:lpstr>Customer Service Analytics for Nile</vt:lpstr>
      <vt:lpstr>Title: "Key Objectives"</vt:lpstr>
      <vt:lpstr>Customer Sentiment Analysis  </vt:lpstr>
      <vt:lpstr>Root Cause Analysis  </vt:lpstr>
      <vt:lpstr>Service Response Time Analysis  </vt:lpstr>
      <vt:lpstr>Customer Segmentation  </vt:lpstr>
      <vt:lpstr>Trends and Patterns Identification  </vt:lpstr>
      <vt:lpstr>PowerPoint Presentation</vt:lpstr>
      <vt:lpstr>Empowering Nile for Success</vt:lpstr>
      <vt:lpstr>Empowering Nile for Success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Service Analytics for Nile</dc:title>
  <dc:creator>BIGWIG DIGITALS</dc:creator>
  <cp:lastModifiedBy>BIGWIG DIGITALS</cp:lastModifiedBy>
  <cp:revision>13</cp:revision>
  <dcterms:created xsi:type="dcterms:W3CDTF">2023-12-15T03:34:43Z</dcterms:created>
  <dcterms:modified xsi:type="dcterms:W3CDTF">2024-01-28T18:50:47Z</dcterms:modified>
</cp:coreProperties>
</file>